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75" r:id="rId14"/>
    <p:sldId id="268" r:id="rId15"/>
    <p:sldId id="269" r:id="rId16"/>
    <p:sldId id="281" r:id="rId17"/>
    <p:sldId id="280" r:id="rId18"/>
    <p:sldId id="274"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76174" autoAdjust="0"/>
  </p:normalViewPr>
  <p:slideViewPr>
    <p:cSldViewPr>
      <p:cViewPr>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7" d="100"/>
          <a:sy n="57" d="100"/>
        </p:scale>
        <p:origin x="-281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98B83-007A-469E-BFC5-DA1F023D2D1D}" type="datetimeFigureOut">
              <a:rPr lang="en-US" smtClean="0"/>
              <a:t>5/6/2015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739049-ED49-4EC7-88C9-BE5EC61E0727}" type="slidenum">
              <a:rPr lang="en-US" smtClean="0"/>
              <a:t>‹#›</a:t>
            </a:fld>
            <a:endParaRPr lang="en-US"/>
          </a:p>
        </p:txBody>
      </p:sp>
    </p:spTree>
    <p:extLst>
      <p:ext uri="{BB962C8B-B14F-4D97-AF65-F5344CB8AC3E}">
        <p14:creationId xmlns:p14="http://schemas.microsoft.com/office/powerpoint/2010/main" val="3723582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Short Story:</a:t>
            </a:r>
          </a:p>
          <a:p>
            <a:pPr marL="285750" indent="-285750">
              <a:buFont typeface="Arial" panose="020B0604020202020204" pitchFamily="34" charset="0"/>
              <a:buChar char="•"/>
            </a:pPr>
            <a:r>
              <a:rPr lang="en-US" dirty="0"/>
              <a:t>There are many ways to trade.  Latency matters most to three types of traders:  </a:t>
            </a:r>
          </a:p>
          <a:p>
            <a:pPr marL="742950" lvl="1" indent="-285750">
              <a:buFont typeface="Arial" panose="020B0604020202020204" pitchFamily="34" charset="0"/>
              <a:buChar char="•"/>
            </a:pPr>
            <a:r>
              <a:rPr lang="en-US" dirty="0"/>
              <a:t>HFT Arbitrageurs: submit trades which eliminate inconsistencies in perceived equivalent products.  </a:t>
            </a:r>
          </a:p>
          <a:p>
            <a:pPr marL="742950" lvl="1" indent="-285750">
              <a:buFont typeface="Arial" panose="020B0604020202020204" pitchFamily="34" charset="0"/>
              <a:buChar char="•"/>
            </a:pPr>
            <a:r>
              <a:rPr lang="en-US" dirty="0"/>
              <a:t>Market Makers: guarantee liquidity in the market trading a bid/ask spread </a:t>
            </a:r>
            <a:endParaRPr lang="en-US" i="1" dirty="0"/>
          </a:p>
          <a:p>
            <a:pPr marL="742950" lvl="1" indent="-285750">
              <a:buFont typeface="Arial" panose="020B0604020202020204" pitchFamily="34" charset="0"/>
              <a:buChar char="•"/>
            </a:pPr>
            <a:r>
              <a:rPr lang="en-US" dirty="0"/>
              <a:t>HFT Scalpers: submit trades which push a single product to align to an expectation.</a:t>
            </a:r>
          </a:p>
          <a:p>
            <a:pPr marL="285750" indent="-285750">
              <a:buFont typeface="Arial" panose="020B0604020202020204" pitchFamily="34" charset="0"/>
              <a:buChar char="•"/>
            </a:pPr>
            <a:r>
              <a:rPr lang="en-US" dirty="0"/>
              <a:t>With many people trying to make the same trades, the first  to execute wins</a:t>
            </a:r>
          </a:p>
          <a:p>
            <a:pPr marL="285750" indent="-285750">
              <a:buFont typeface="Arial" panose="020B0604020202020204" pitchFamily="34" charset="0"/>
              <a:buChar char="•"/>
            </a:pPr>
            <a:r>
              <a:rPr lang="en-US" dirty="0"/>
              <a:t>Strategic advantage comes two ways:</a:t>
            </a:r>
          </a:p>
          <a:p>
            <a:pPr marL="742950" lvl="1" indent="-285750">
              <a:buFont typeface="Arial" panose="020B0604020202020204" pitchFamily="34" charset="0"/>
              <a:buChar char="•"/>
            </a:pPr>
            <a:r>
              <a:rPr lang="en-US" dirty="0"/>
              <a:t>Being faster than your competitors</a:t>
            </a:r>
          </a:p>
          <a:p>
            <a:pPr marL="742950" lvl="1" indent="-285750">
              <a:buFont typeface="Arial" panose="020B0604020202020204" pitchFamily="34" charset="0"/>
              <a:buChar char="•"/>
            </a:pPr>
            <a:r>
              <a:rPr lang="en-US" dirty="0"/>
              <a:t>Being smarter than your competitors</a:t>
            </a:r>
          </a:p>
          <a:p>
            <a:pPr marL="742950" lvl="1" indent="-285750">
              <a:buFont typeface="Arial" panose="020B0604020202020204" pitchFamily="34" charset="0"/>
              <a:buChar char="•"/>
            </a:pPr>
            <a:endParaRPr lang="en-US" dirty="0"/>
          </a:p>
          <a:p>
            <a:r>
              <a:rPr lang="en-US" b="1" dirty="0"/>
              <a:t>The dirty truth:</a:t>
            </a:r>
          </a:p>
          <a:p>
            <a:pPr marL="742950" lvl="1" indent="-285750">
              <a:buFont typeface="Arial" panose="020B0604020202020204" pitchFamily="34" charset="0"/>
              <a:buChar char="•"/>
            </a:pPr>
            <a:r>
              <a:rPr lang="en-US" dirty="0"/>
              <a:t>This is a war. </a:t>
            </a:r>
          </a:p>
          <a:p>
            <a:pPr marL="742950" lvl="1" indent="-285750">
              <a:buFont typeface="Arial" panose="020B0604020202020204" pitchFamily="34" charset="0"/>
              <a:buChar char="•"/>
            </a:pPr>
            <a:r>
              <a:rPr lang="en-US" dirty="0"/>
              <a:t>It is treated like a war.  </a:t>
            </a:r>
          </a:p>
          <a:p>
            <a:pPr marL="742950" lvl="1" indent="-285750">
              <a:buFont typeface="Arial" panose="020B0604020202020204" pitchFamily="34" charset="0"/>
              <a:buChar char="•"/>
            </a:pPr>
            <a:r>
              <a:rPr lang="en-US" dirty="0"/>
              <a:t>Espionage is at play.</a:t>
            </a:r>
          </a:p>
          <a:p>
            <a:pPr marL="742950" lvl="1" indent="-285750">
              <a:buFont typeface="Arial" panose="020B0604020202020204" pitchFamily="34" charset="0"/>
              <a:buChar char="•"/>
            </a:pPr>
            <a:r>
              <a:rPr lang="en-US" dirty="0"/>
              <a:t>It costs money like a war.</a:t>
            </a:r>
          </a:p>
          <a:p>
            <a:endParaRPr lang="en-US" dirty="0"/>
          </a:p>
        </p:txBody>
      </p:sp>
      <p:sp>
        <p:nvSpPr>
          <p:cNvPr id="4" name="Slide Number Placeholder 3"/>
          <p:cNvSpPr>
            <a:spLocks noGrp="1"/>
          </p:cNvSpPr>
          <p:nvPr>
            <p:ph type="sldNum" sz="quarter" idx="10"/>
          </p:nvPr>
        </p:nvSpPr>
        <p:spPr/>
        <p:txBody>
          <a:bodyPr/>
          <a:lstStyle/>
          <a:p>
            <a:fld id="{AE739049-ED49-4EC7-88C9-BE5EC61E0727}" type="slidenum">
              <a:rPr lang="en-US" smtClean="0"/>
              <a:t>2</a:t>
            </a:fld>
            <a:endParaRPr lang="en-US"/>
          </a:p>
        </p:txBody>
      </p:sp>
    </p:spTree>
    <p:extLst>
      <p:ext uri="{BB962C8B-B14F-4D97-AF65-F5344CB8AC3E}">
        <p14:creationId xmlns:p14="http://schemas.microsoft.com/office/powerpoint/2010/main" val="1748892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Let’s imagine these are the techniques they used:</a:t>
            </a:r>
          </a:p>
          <a:p>
            <a:pPr marL="742950" lvl="1" indent="-285750">
              <a:buFont typeface="Arial" panose="020B0604020202020204" pitchFamily="34" charset="0"/>
              <a:buChar char="•"/>
            </a:pPr>
            <a:r>
              <a:rPr lang="en-US" dirty="0" smtClean="0"/>
              <a:t>Contracted for shortest dark fiber paths in the metro area</a:t>
            </a:r>
          </a:p>
          <a:p>
            <a:pPr marL="742950" lvl="1" indent="-285750">
              <a:buFont typeface="Arial" panose="020B0604020202020204" pitchFamily="34" charset="0"/>
              <a:buChar char="•"/>
            </a:pPr>
            <a:r>
              <a:rPr lang="en-US" dirty="0" smtClean="0"/>
              <a:t>Implemented a custom network driver that allowed them to broadcast events as non-addressed/non-switched data</a:t>
            </a:r>
          </a:p>
          <a:p>
            <a:pPr marL="742950" lvl="1" indent="-285750">
              <a:buFont typeface="Arial" panose="020B0604020202020204" pitchFamily="34" charset="0"/>
              <a:buChar char="•"/>
            </a:pPr>
            <a:r>
              <a:rPr lang="en-US" dirty="0" smtClean="0"/>
              <a:t>Wrote custom software to take advantage of the kernel bypass capability</a:t>
            </a:r>
          </a:p>
          <a:p>
            <a:pPr marL="742950" lvl="1" indent="-285750">
              <a:buFont typeface="Arial" panose="020B0604020202020204" pitchFamily="34" charset="0"/>
              <a:buChar char="•"/>
            </a:pPr>
            <a:endParaRPr lang="en-US" dirty="0" smtClean="0"/>
          </a:p>
          <a:p>
            <a:r>
              <a:rPr lang="en-US" b="1" dirty="0" smtClean="0"/>
              <a:t>In addition, let’s imagine they:</a:t>
            </a:r>
          </a:p>
          <a:p>
            <a:pPr marL="742950" lvl="1" indent="-285750">
              <a:buFont typeface="Arial" panose="020B0604020202020204" pitchFamily="34" charset="0"/>
              <a:buChar char="•"/>
            </a:pPr>
            <a:r>
              <a:rPr lang="en-US" dirty="0" smtClean="0"/>
              <a:t>Installed multiple tunable optics in systems with custom network driver</a:t>
            </a:r>
          </a:p>
          <a:p>
            <a:pPr marL="742950" lvl="1" indent="-285750">
              <a:buFont typeface="Arial" panose="020B0604020202020204" pitchFamily="34" charset="0"/>
              <a:buChar char="•"/>
            </a:pPr>
            <a:r>
              <a:rPr lang="en-US" dirty="0" smtClean="0"/>
              <a:t>Used passive CWDM/DWDM filters to build a switchless distribution network</a:t>
            </a:r>
          </a:p>
          <a:p>
            <a:pPr marL="1200150" lvl="2" indent="-285750">
              <a:buFont typeface="Arial" panose="020B0604020202020204" pitchFamily="34" charset="0"/>
              <a:buChar char="•"/>
            </a:pPr>
            <a:r>
              <a:rPr lang="en-US" dirty="0" smtClean="0"/>
              <a:t>Like legacy telephone operation, circuit switched</a:t>
            </a:r>
          </a:p>
          <a:p>
            <a:pPr marL="1200150" lvl="2" indent="-285750">
              <a:buFont typeface="Arial" panose="020B0604020202020204" pitchFamily="34" charset="0"/>
              <a:buChar char="•"/>
            </a:pPr>
            <a:r>
              <a:rPr lang="en-US" dirty="0" smtClean="0"/>
              <a:t>Each wavelength could be switched at source/destination endpoint</a:t>
            </a:r>
          </a:p>
          <a:p>
            <a:endParaRPr lang="en-US" dirty="0"/>
          </a:p>
        </p:txBody>
      </p:sp>
      <p:sp>
        <p:nvSpPr>
          <p:cNvPr id="4" name="Slide Number Placeholder 3"/>
          <p:cNvSpPr>
            <a:spLocks noGrp="1"/>
          </p:cNvSpPr>
          <p:nvPr>
            <p:ph type="sldNum" sz="quarter" idx="10"/>
          </p:nvPr>
        </p:nvSpPr>
        <p:spPr/>
        <p:txBody>
          <a:bodyPr/>
          <a:lstStyle/>
          <a:p>
            <a:fld id="{AE739049-ED49-4EC7-88C9-BE5EC61E0727}" type="slidenum">
              <a:rPr lang="en-US" smtClean="0"/>
              <a:t>11</a:t>
            </a:fld>
            <a:endParaRPr lang="en-US"/>
          </a:p>
        </p:txBody>
      </p:sp>
    </p:spTree>
    <p:extLst>
      <p:ext uri="{BB962C8B-B14F-4D97-AF65-F5344CB8AC3E}">
        <p14:creationId xmlns:p14="http://schemas.microsoft.com/office/powerpoint/2010/main" val="1044210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 what about Company X?</a:t>
            </a:r>
          </a:p>
          <a:p>
            <a:pPr marL="285750" indent="-285750">
              <a:buFont typeface="Arial" panose="020B0604020202020204" pitchFamily="34" charset="0"/>
              <a:buChar char="•"/>
            </a:pPr>
            <a:r>
              <a:rPr lang="en-US" dirty="0" smtClean="0"/>
              <a:t>They were faced with high implementation cost, and a hard to maintain, hard to scale solution.</a:t>
            </a:r>
          </a:p>
          <a:p>
            <a:pPr marL="285750" indent="-285750">
              <a:buFont typeface="Arial" panose="020B0604020202020204" pitchFamily="34" charset="0"/>
              <a:buChar char="•"/>
            </a:pPr>
            <a:r>
              <a:rPr lang="en-US" dirty="0" smtClean="0"/>
              <a:t>Their CTO was likely fired – didn’t see the forest for the trees.</a:t>
            </a:r>
          </a:p>
          <a:p>
            <a:pPr marL="285750" indent="-285750">
              <a:buFont typeface="Arial" panose="020B0604020202020204" pitchFamily="34" charset="0"/>
              <a:buChar char="•"/>
            </a:pPr>
            <a:r>
              <a:rPr lang="en-US" dirty="0" smtClean="0"/>
              <a:t>Their networking team probably dissolved into other firms the way it happens in the financial industry – all that intellectual experience flows away.</a:t>
            </a:r>
          </a:p>
          <a:p>
            <a:endParaRPr lang="en-US" dirty="0" smtClean="0"/>
          </a:p>
          <a:p>
            <a:r>
              <a:rPr lang="en-US" b="1" dirty="0" smtClean="0"/>
              <a:t>Could there be any lessons for us to become wiser for?</a:t>
            </a:r>
            <a:endParaRPr lang="en-US" dirty="0" smtClean="0"/>
          </a:p>
          <a:p>
            <a:pPr marL="285750" indent="-285750">
              <a:buFont typeface="Arial" panose="020B0604020202020204" pitchFamily="34" charset="0"/>
              <a:buChar char="•"/>
            </a:pPr>
            <a:r>
              <a:rPr lang="en-US" dirty="0" smtClean="0"/>
              <a:t>The challenge of performing an accurate and true cost/benefit analysis is essential to determining how far you can afford to go in the race.</a:t>
            </a:r>
          </a:p>
          <a:p>
            <a:pPr marL="285750" indent="-285750">
              <a:buFont typeface="Arial" panose="020B0604020202020204" pitchFamily="34" charset="0"/>
              <a:buChar char="•"/>
            </a:pPr>
            <a:r>
              <a:rPr lang="en-US" dirty="0" smtClean="0"/>
              <a:t>The promise of possible profit is a tantalizing but poisonous pill – be sure you have the antidote: reasonable and rational expectations of revenue.</a:t>
            </a:r>
          </a:p>
          <a:p>
            <a:pPr marL="285750" indent="-285750">
              <a:buFont typeface="Arial" panose="020B0604020202020204" pitchFamily="34" charset="0"/>
              <a:buChar char="•"/>
            </a:pPr>
            <a:r>
              <a:rPr lang="en-US" dirty="0" smtClean="0"/>
              <a:t>Network engineers must understand the software side of the challenge and the software side folks must take the time to understand the limits of the networking capability. Otherwise, they will chase each other in circles.</a:t>
            </a:r>
          </a:p>
          <a:p>
            <a:endParaRPr lang="en-US" dirty="0"/>
          </a:p>
        </p:txBody>
      </p:sp>
      <p:sp>
        <p:nvSpPr>
          <p:cNvPr id="4" name="Slide Number Placeholder 3"/>
          <p:cNvSpPr>
            <a:spLocks noGrp="1"/>
          </p:cNvSpPr>
          <p:nvPr>
            <p:ph type="sldNum" sz="quarter" idx="10"/>
          </p:nvPr>
        </p:nvSpPr>
        <p:spPr/>
        <p:txBody>
          <a:bodyPr/>
          <a:lstStyle/>
          <a:p>
            <a:fld id="{AE739049-ED49-4EC7-88C9-BE5EC61E0727}" type="slidenum">
              <a:rPr lang="en-US" smtClean="0"/>
              <a:t>13</a:t>
            </a:fld>
            <a:endParaRPr lang="en-US"/>
          </a:p>
        </p:txBody>
      </p:sp>
    </p:spTree>
    <p:extLst>
      <p:ext uri="{BB962C8B-B14F-4D97-AF65-F5344CB8AC3E}">
        <p14:creationId xmlns:p14="http://schemas.microsoft.com/office/powerpoint/2010/main" val="2014142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with all the previous assertions made, there are still firms that have done the cost vs. benefit analysis and see revenue in cutting distance from the network.  </a:t>
            </a:r>
          </a:p>
          <a:p>
            <a:endParaRPr lang="en-US" dirty="0" smtClean="0"/>
          </a:p>
          <a:p>
            <a:r>
              <a:rPr lang="en-US" dirty="0" smtClean="0"/>
              <a:t>Thus, the advent of ‘good when you can get it’ networking techniques using RF/Microwave or free space optics in conjunction with stable standard optical networks.</a:t>
            </a:r>
          </a:p>
          <a:p>
            <a:endParaRPr lang="en-US" dirty="0" smtClean="0"/>
          </a:p>
          <a:p>
            <a:r>
              <a:rPr lang="en-US" dirty="0" smtClean="0"/>
              <a:t>Saves approximately:</a:t>
            </a:r>
          </a:p>
          <a:p>
            <a:r>
              <a:rPr lang="en-US" dirty="0" smtClean="0"/>
              <a:t> 7.5 mi = 39k feet = 78 us r/t</a:t>
            </a:r>
          </a:p>
          <a:p>
            <a:endParaRPr lang="en-US" dirty="0"/>
          </a:p>
        </p:txBody>
      </p:sp>
      <p:sp>
        <p:nvSpPr>
          <p:cNvPr id="4" name="Slide Number Placeholder 3"/>
          <p:cNvSpPr>
            <a:spLocks noGrp="1"/>
          </p:cNvSpPr>
          <p:nvPr>
            <p:ph type="sldNum" sz="quarter" idx="10"/>
          </p:nvPr>
        </p:nvSpPr>
        <p:spPr/>
        <p:txBody>
          <a:bodyPr/>
          <a:lstStyle/>
          <a:p>
            <a:fld id="{AE739049-ED49-4EC7-88C9-BE5EC61E0727}" type="slidenum">
              <a:rPr lang="en-US" smtClean="0"/>
              <a:t>14</a:t>
            </a:fld>
            <a:endParaRPr lang="en-US"/>
          </a:p>
        </p:txBody>
      </p:sp>
    </p:spTree>
    <p:extLst>
      <p:ext uri="{BB962C8B-B14F-4D97-AF65-F5344CB8AC3E}">
        <p14:creationId xmlns:p14="http://schemas.microsoft.com/office/powerpoint/2010/main" val="1427968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When is it time to bow out of the race?</a:t>
            </a:r>
            <a:endParaRPr lang="en-US" dirty="0" smtClean="0"/>
          </a:p>
          <a:p>
            <a:pPr marL="285750" indent="-285750">
              <a:buFont typeface="Arial" panose="020B0604020202020204" pitchFamily="34" charset="0"/>
              <a:buChar char="•"/>
            </a:pPr>
            <a:r>
              <a:rPr lang="en-US" dirty="0" smtClean="0"/>
              <a:t>When you find yourself consulting physicists and asking questions like “how can I make light go faster”</a:t>
            </a:r>
          </a:p>
          <a:p>
            <a:pPr marL="285750" indent="-285750">
              <a:buFont typeface="Arial" panose="020B0604020202020204" pitchFamily="34" charset="0"/>
              <a:buChar char="•"/>
            </a:pPr>
            <a:r>
              <a:rPr lang="en-US" dirty="0" smtClean="0"/>
              <a:t>When you find yourself consulting geologists and asking questions like “how much distance could I save if I tunneled through the earth along a chord path instead of along the surface/circumference”</a:t>
            </a:r>
          </a:p>
          <a:p>
            <a:pPr marL="285750" indent="-285750">
              <a:buFont typeface="Arial" panose="020B0604020202020204" pitchFamily="34" charset="0"/>
              <a:buChar char="•"/>
            </a:pPr>
            <a:r>
              <a:rPr lang="en-US" dirty="0" smtClean="0"/>
              <a:t>When someone starts talking about how to use TCP/IP over quantum entanglement.</a:t>
            </a:r>
          </a:p>
          <a:p>
            <a:endParaRPr lang="en-US" dirty="0" smtClean="0"/>
          </a:p>
          <a:p>
            <a:r>
              <a:rPr lang="en-US" dirty="0" smtClean="0"/>
              <a:t>{all of which I actually endured someone asking )</a:t>
            </a:r>
          </a:p>
          <a:p>
            <a:endParaRPr lang="en-US" dirty="0" smtClean="0"/>
          </a:p>
          <a:p>
            <a:r>
              <a:rPr lang="en-US" sz="1400" b="1" u="sng" dirty="0" smtClean="0"/>
              <a:t>The limits of modern physics mean it is time to tag-out.</a:t>
            </a:r>
          </a:p>
          <a:p>
            <a:endParaRPr lang="en-US" dirty="0"/>
          </a:p>
        </p:txBody>
      </p:sp>
      <p:sp>
        <p:nvSpPr>
          <p:cNvPr id="4" name="Slide Number Placeholder 3"/>
          <p:cNvSpPr>
            <a:spLocks noGrp="1"/>
          </p:cNvSpPr>
          <p:nvPr>
            <p:ph type="sldNum" sz="quarter" idx="10"/>
          </p:nvPr>
        </p:nvSpPr>
        <p:spPr/>
        <p:txBody>
          <a:bodyPr/>
          <a:lstStyle/>
          <a:p>
            <a:fld id="{AE739049-ED49-4EC7-88C9-BE5EC61E0727}" type="slidenum">
              <a:rPr lang="en-US" smtClean="0"/>
              <a:t>15</a:t>
            </a:fld>
            <a:endParaRPr lang="en-US"/>
          </a:p>
        </p:txBody>
      </p:sp>
    </p:spTree>
    <p:extLst>
      <p:ext uri="{BB962C8B-B14F-4D97-AF65-F5344CB8AC3E}">
        <p14:creationId xmlns:p14="http://schemas.microsoft.com/office/powerpoint/2010/main" val="2589239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standard electronic trading logic cycle.</a:t>
            </a:r>
          </a:p>
          <a:p>
            <a:endParaRPr lang="en-US" dirty="0"/>
          </a:p>
        </p:txBody>
      </p:sp>
      <p:sp>
        <p:nvSpPr>
          <p:cNvPr id="4" name="Slide Number Placeholder 3"/>
          <p:cNvSpPr>
            <a:spLocks noGrp="1"/>
          </p:cNvSpPr>
          <p:nvPr>
            <p:ph type="sldNum" sz="quarter" idx="10"/>
          </p:nvPr>
        </p:nvSpPr>
        <p:spPr/>
        <p:txBody>
          <a:bodyPr/>
          <a:lstStyle/>
          <a:p>
            <a:fld id="{AE739049-ED49-4EC7-88C9-BE5EC61E0727}" type="slidenum">
              <a:rPr lang="en-US" smtClean="0"/>
              <a:t>16</a:t>
            </a:fld>
            <a:endParaRPr lang="en-US"/>
          </a:p>
        </p:txBody>
      </p:sp>
    </p:spTree>
    <p:extLst>
      <p:ext uri="{BB962C8B-B14F-4D97-AF65-F5344CB8AC3E}">
        <p14:creationId xmlns:p14="http://schemas.microsoft.com/office/powerpoint/2010/main" val="3282954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standard electronic trading logic cycle.</a:t>
            </a:r>
          </a:p>
          <a:p>
            <a:endParaRPr lang="en-US" dirty="0"/>
          </a:p>
        </p:txBody>
      </p:sp>
      <p:sp>
        <p:nvSpPr>
          <p:cNvPr id="4" name="Slide Number Placeholder 3"/>
          <p:cNvSpPr>
            <a:spLocks noGrp="1"/>
          </p:cNvSpPr>
          <p:nvPr>
            <p:ph type="sldNum" sz="quarter" idx="10"/>
          </p:nvPr>
        </p:nvSpPr>
        <p:spPr/>
        <p:txBody>
          <a:bodyPr/>
          <a:lstStyle/>
          <a:p>
            <a:fld id="{AE739049-ED49-4EC7-88C9-BE5EC61E0727}" type="slidenum">
              <a:rPr lang="en-US" smtClean="0"/>
              <a:t>17</a:t>
            </a:fld>
            <a:endParaRPr lang="en-US"/>
          </a:p>
        </p:txBody>
      </p:sp>
    </p:spTree>
    <p:extLst>
      <p:ext uri="{BB962C8B-B14F-4D97-AF65-F5344CB8AC3E}">
        <p14:creationId xmlns:p14="http://schemas.microsoft.com/office/powerpoint/2010/main" val="3282954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time for those who truly understand networking – and I mean understand, not just implement – to embrace their software development siblings.</a:t>
            </a:r>
          </a:p>
          <a:p>
            <a:endParaRPr lang="en-US" dirty="0" smtClean="0"/>
          </a:p>
          <a:p>
            <a:r>
              <a:rPr lang="en-US" b="1" dirty="0" smtClean="0"/>
              <a:t>The Modern Network Architect/Engineer’s Mantra</a:t>
            </a:r>
          </a:p>
          <a:p>
            <a:endParaRPr lang="en-US" dirty="0" smtClean="0"/>
          </a:p>
          <a:p>
            <a:pPr marL="742950" lvl="1" indent="-285750">
              <a:buFont typeface="Arial" panose="020B0604020202020204" pitchFamily="34" charset="0"/>
              <a:buChar char="•"/>
            </a:pPr>
            <a:r>
              <a:rPr lang="en-US" dirty="0" smtClean="0"/>
              <a:t>I will work to understand the protocols I implement </a:t>
            </a:r>
            <a:br>
              <a:rPr lang="en-US" dirty="0" smtClean="0"/>
            </a:br>
            <a:r>
              <a:rPr lang="en-US" dirty="0" smtClean="0"/>
              <a:t>and not blindly apply commands to configurations.</a:t>
            </a:r>
          </a:p>
          <a:p>
            <a:pPr marL="742950" lvl="1" indent="-285750">
              <a:buFont typeface="Arial" panose="020B0604020202020204" pitchFamily="34" charset="0"/>
              <a:buChar char="•"/>
            </a:pPr>
            <a:r>
              <a:rPr lang="en-US" dirty="0" smtClean="0"/>
              <a:t>I will help others understand how network protocols work.</a:t>
            </a:r>
          </a:p>
          <a:p>
            <a:pPr marL="742950" lvl="1" indent="-285750">
              <a:buFont typeface="Arial" panose="020B0604020202020204" pitchFamily="34" charset="0"/>
              <a:buChar char="•"/>
            </a:pPr>
            <a:r>
              <a:rPr lang="en-US" dirty="0" smtClean="0"/>
              <a:t>I will help others understand how to write software </a:t>
            </a:r>
            <a:br>
              <a:rPr lang="en-US" dirty="0" smtClean="0"/>
            </a:br>
            <a:r>
              <a:rPr lang="en-US" dirty="0" smtClean="0"/>
              <a:t>that works with the network protocols and hardware, not just over it.</a:t>
            </a:r>
          </a:p>
          <a:p>
            <a:pPr marL="742950" lvl="1" indent="-285750">
              <a:buFont typeface="Arial" panose="020B0604020202020204" pitchFamily="34" charset="0"/>
              <a:buChar char="•"/>
            </a:pPr>
            <a:r>
              <a:rPr lang="en-US" dirty="0" smtClean="0"/>
              <a:t>I will help others understand how we can - and cannot – </a:t>
            </a:r>
            <a:br>
              <a:rPr lang="en-US" dirty="0" smtClean="0"/>
            </a:br>
            <a:r>
              <a:rPr lang="en-US" dirty="0" smtClean="0"/>
              <a:t>tune the facets of our solutions.</a:t>
            </a:r>
          </a:p>
          <a:p>
            <a:pPr marL="742950" lvl="1" indent="-285750">
              <a:buFont typeface="Arial" panose="020B0604020202020204" pitchFamily="34" charset="0"/>
              <a:buChar char="•"/>
            </a:pPr>
            <a:r>
              <a:rPr lang="en-US" dirty="0" smtClean="0"/>
              <a:t>I will understand concepts of data structure to help </a:t>
            </a:r>
            <a:br>
              <a:rPr lang="en-US" dirty="0" smtClean="0"/>
            </a:br>
            <a:r>
              <a:rPr lang="en-US" dirty="0" smtClean="0"/>
              <a:t>align software with hardware</a:t>
            </a:r>
          </a:p>
          <a:p>
            <a:pPr marL="742950" lvl="1" indent="-285750">
              <a:buFont typeface="Arial" panose="020B0604020202020204" pitchFamily="34" charset="0"/>
              <a:buChar char="•"/>
            </a:pPr>
            <a:r>
              <a:rPr lang="en-US" dirty="0" smtClean="0"/>
              <a:t>I will push back on lemming-like rushes to reduce latency </a:t>
            </a:r>
            <a:br>
              <a:rPr lang="en-US" dirty="0" smtClean="0"/>
            </a:br>
            <a:r>
              <a:rPr lang="en-US" dirty="0" smtClean="0"/>
              <a:t>wherever it is unwarranted or done just for latency’s sake.</a:t>
            </a:r>
          </a:p>
          <a:p>
            <a:pPr marL="742950" lvl="1" indent="-285750">
              <a:buFont typeface="Arial" panose="020B0604020202020204" pitchFamily="34" charset="0"/>
              <a:buChar char="•"/>
            </a:pPr>
            <a:r>
              <a:rPr lang="en-US" dirty="0" smtClean="0"/>
              <a:t>I will continue to implement and pursue optimal solutions </a:t>
            </a:r>
            <a:br>
              <a:rPr lang="en-US" dirty="0" smtClean="0"/>
            </a:br>
            <a:r>
              <a:rPr lang="en-US" dirty="0" smtClean="0"/>
              <a:t>within the confines of economic reality and physics.</a:t>
            </a:r>
          </a:p>
          <a:p>
            <a:endParaRPr lang="en-US" dirty="0"/>
          </a:p>
        </p:txBody>
      </p:sp>
      <p:sp>
        <p:nvSpPr>
          <p:cNvPr id="4" name="Slide Number Placeholder 3"/>
          <p:cNvSpPr>
            <a:spLocks noGrp="1"/>
          </p:cNvSpPr>
          <p:nvPr>
            <p:ph type="sldNum" sz="quarter" idx="10"/>
          </p:nvPr>
        </p:nvSpPr>
        <p:spPr/>
        <p:txBody>
          <a:bodyPr/>
          <a:lstStyle/>
          <a:p>
            <a:fld id="{AE739049-ED49-4EC7-88C9-BE5EC61E0727}" type="slidenum">
              <a:rPr lang="en-US" smtClean="0"/>
              <a:t>18</a:t>
            </a:fld>
            <a:endParaRPr lang="en-US"/>
          </a:p>
        </p:txBody>
      </p:sp>
    </p:spTree>
    <p:extLst>
      <p:ext uri="{BB962C8B-B14F-4D97-AF65-F5344CB8AC3E}">
        <p14:creationId xmlns:p14="http://schemas.microsoft.com/office/powerpoint/2010/main" val="35507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standard electronic trading logic cycle.</a:t>
            </a:r>
          </a:p>
          <a:p>
            <a:endParaRPr lang="en-US" dirty="0"/>
          </a:p>
        </p:txBody>
      </p:sp>
      <p:sp>
        <p:nvSpPr>
          <p:cNvPr id="4" name="Slide Number Placeholder 3"/>
          <p:cNvSpPr>
            <a:spLocks noGrp="1"/>
          </p:cNvSpPr>
          <p:nvPr>
            <p:ph type="sldNum" sz="quarter" idx="10"/>
          </p:nvPr>
        </p:nvSpPr>
        <p:spPr/>
        <p:txBody>
          <a:bodyPr/>
          <a:lstStyle/>
          <a:p>
            <a:fld id="{AE739049-ED49-4EC7-88C9-BE5EC61E0727}" type="slidenum">
              <a:rPr lang="en-US" smtClean="0"/>
              <a:t>3</a:t>
            </a:fld>
            <a:endParaRPr lang="en-US"/>
          </a:p>
        </p:txBody>
      </p:sp>
    </p:spTree>
    <p:extLst>
      <p:ext uri="{BB962C8B-B14F-4D97-AF65-F5344CB8AC3E}">
        <p14:creationId xmlns:p14="http://schemas.microsoft.com/office/powerpoint/2010/main" val="328295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Since the speed of light is </a:t>
            </a:r>
            <a:r>
              <a:rPr lang="en-US" dirty="0" smtClean="0"/>
              <a:t>constant, </a:t>
            </a:r>
            <a:r>
              <a:rPr lang="en-US" dirty="0"/>
              <a:t>distance matters.  </a:t>
            </a:r>
          </a:p>
          <a:p>
            <a:pPr algn="ctr"/>
            <a:r>
              <a:rPr lang="en-US" dirty="0"/>
              <a:t>Because we are working with micro/</a:t>
            </a:r>
            <a:r>
              <a:rPr lang="en-US" dirty="0" err="1"/>
              <a:t>nano</a:t>
            </a:r>
            <a:r>
              <a:rPr lang="en-US" dirty="0"/>
              <a:t>-second level differences, this is important for short and long distances.</a:t>
            </a:r>
          </a:p>
          <a:p>
            <a:pPr algn="ctr"/>
            <a:r>
              <a:rPr lang="en-US" dirty="0" smtClean="0"/>
              <a:t>Because so much money was at play, whole new fiber networks were built just for this war.</a:t>
            </a:r>
          </a:p>
          <a:p>
            <a:pPr algn="ctr"/>
            <a:r>
              <a:rPr lang="en-US" dirty="0" smtClean="0"/>
              <a:t>To get access to these special fibers, companies paid hundreds of thousands of dollars a month.</a:t>
            </a:r>
          </a:p>
          <a:p>
            <a:endParaRPr lang="en-US" dirty="0"/>
          </a:p>
        </p:txBody>
      </p:sp>
      <p:sp>
        <p:nvSpPr>
          <p:cNvPr id="4" name="Slide Number Placeholder 3"/>
          <p:cNvSpPr>
            <a:spLocks noGrp="1"/>
          </p:cNvSpPr>
          <p:nvPr>
            <p:ph type="sldNum" sz="quarter" idx="10"/>
          </p:nvPr>
        </p:nvSpPr>
        <p:spPr/>
        <p:txBody>
          <a:bodyPr/>
          <a:lstStyle/>
          <a:p>
            <a:fld id="{AE739049-ED49-4EC7-88C9-BE5EC61E0727}" type="slidenum">
              <a:rPr lang="en-US" smtClean="0"/>
              <a:t>4</a:t>
            </a:fld>
            <a:endParaRPr lang="en-US"/>
          </a:p>
        </p:txBody>
      </p:sp>
    </p:spTree>
    <p:extLst>
      <p:ext uri="{BB962C8B-B14F-4D97-AF65-F5344CB8AC3E}">
        <p14:creationId xmlns:p14="http://schemas.microsoft.com/office/powerpoint/2010/main" val="1480090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Admiral Grace Hopper was used as an example.</a:t>
            </a:r>
          </a:p>
          <a:p>
            <a:pPr marL="285750" indent="-285750">
              <a:buFont typeface="Arial" panose="020B0604020202020204" pitchFamily="34" charset="0"/>
              <a:buChar char="•"/>
            </a:pPr>
            <a:r>
              <a:rPr lang="en-US" dirty="0" smtClean="0"/>
              <a:t>Shave a foot of patch cable = gain a nanosecond.</a:t>
            </a:r>
          </a:p>
          <a:p>
            <a:pPr marL="285750" indent="-285750">
              <a:buFont typeface="Arial" panose="020B0604020202020204" pitchFamily="34" charset="0"/>
              <a:buChar char="•"/>
            </a:pPr>
            <a:r>
              <a:rPr lang="en-US" dirty="0" smtClean="0"/>
              <a:t>Use RAMAN amplification instead of EDFA = shave 600+ meters of fiber from your Chicago to NY path = gain almost 4 microseconds round trip.</a:t>
            </a:r>
          </a:p>
          <a:p>
            <a:endParaRPr lang="en-US" dirty="0"/>
          </a:p>
        </p:txBody>
      </p:sp>
      <p:sp>
        <p:nvSpPr>
          <p:cNvPr id="4" name="Slide Number Placeholder 3"/>
          <p:cNvSpPr>
            <a:spLocks noGrp="1"/>
          </p:cNvSpPr>
          <p:nvPr>
            <p:ph type="sldNum" sz="quarter" idx="10"/>
          </p:nvPr>
        </p:nvSpPr>
        <p:spPr/>
        <p:txBody>
          <a:bodyPr/>
          <a:lstStyle/>
          <a:p>
            <a:fld id="{AE739049-ED49-4EC7-88C9-BE5EC61E0727}" type="slidenum">
              <a:rPr lang="en-US" smtClean="0"/>
              <a:t>5</a:t>
            </a:fld>
            <a:endParaRPr lang="en-US"/>
          </a:p>
        </p:txBody>
      </p:sp>
    </p:spTree>
    <p:extLst>
      <p:ext uri="{BB962C8B-B14F-4D97-AF65-F5344CB8AC3E}">
        <p14:creationId xmlns:p14="http://schemas.microsoft.com/office/powerpoint/2010/main" val="3983275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be more enthusiastic</a:t>
            </a:r>
            <a:r>
              <a:rPr lang="en-US" baseline="0" dirty="0" smtClean="0"/>
              <a:t> about encouraging ‘thinking outside the box’ when I see any evidence of thinking going on inside it. – Terry Pratchett</a:t>
            </a:r>
            <a:endParaRPr lang="en-US" dirty="0" smtClean="0"/>
          </a:p>
          <a:p>
            <a:endParaRPr lang="en-US" dirty="0" smtClean="0"/>
          </a:p>
          <a:p>
            <a:r>
              <a:rPr lang="en-US" dirty="0" smtClean="0"/>
              <a:t>A small group of people realized right away that the near hegemony of Cisco and its complacency in technical innovation offered a lucrative opportunity.</a:t>
            </a:r>
          </a:p>
          <a:p>
            <a:endParaRPr lang="en-US" dirty="0" smtClean="0"/>
          </a:p>
          <a:p>
            <a:r>
              <a:rPr lang="en-US" dirty="0" smtClean="0"/>
              <a:t>Welcome to the world Arista Networks – born out of Cisco’s initial failures with the 4948-G switch and a lack of innovation in the later 4948 platform.</a:t>
            </a:r>
          </a:p>
          <a:p>
            <a:endParaRPr lang="en-US" dirty="0" smtClean="0"/>
          </a:p>
          <a:p>
            <a:r>
              <a:rPr lang="en-US" dirty="0" smtClean="0"/>
              <a:t>Once the latency claims from Arista were validated, we saw whole cage/rack conversions happening literally overnight.  This occurred week after week.</a:t>
            </a:r>
          </a:p>
          <a:p>
            <a:endParaRPr lang="en-US" dirty="0" smtClean="0"/>
          </a:p>
          <a:p>
            <a:r>
              <a:rPr lang="en-US" dirty="0" smtClean="0"/>
              <a:t>The non-cisco SFP world really heated up as well.</a:t>
            </a:r>
          </a:p>
          <a:p>
            <a:endParaRPr lang="en-US" dirty="0" smtClean="0"/>
          </a:p>
          <a:p>
            <a:r>
              <a:rPr lang="en-US" dirty="0" smtClean="0"/>
              <a:t>Cisco has responded with the Nexus solutions.  Originally, not very successful as it was less of a drop in alternative and required a specific pattern for network implementation.  Seeing greater growth and success now.</a:t>
            </a:r>
          </a:p>
          <a:p>
            <a:endParaRPr lang="en-US" dirty="0"/>
          </a:p>
        </p:txBody>
      </p:sp>
      <p:sp>
        <p:nvSpPr>
          <p:cNvPr id="4" name="Slide Number Placeholder 3"/>
          <p:cNvSpPr>
            <a:spLocks noGrp="1"/>
          </p:cNvSpPr>
          <p:nvPr>
            <p:ph type="sldNum" sz="quarter" idx="10"/>
          </p:nvPr>
        </p:nvSpPr>
        <p:spPr/>
        <p:txBody>
          <a:bodyPr/>
          <a:lstStyle/>
          <a:p>
            <a:fld id="{AE739049-ED49-4EC7-88C9-BE5EC61E0727}" type="slidenum">
              <a:rPr lang="en-US" smtClean="0"/>
              <a:t>6</a:t>
            </a:fld>
            <a:endParaRPr lang="en-US"/>
          </a:p>
        </p:txBody>
      </p:sp>
    </p:spTree>
    <p:extLst>
      <p:ext uri="{BB962C8B-B14F-4D97-AF65-F5344CB8AC3E}">
        <p14:creationId xmlns:p14="http://schemas.microsoft.com/office/powerpoint/2010/main" val="3568162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 ideas are sometimes the best – welcome back cut-through switching.</a:t>
            </a:r>
          </a:p>
          <a:p>
            <a:endParaRPr lang="en-US" dirty="0" smtClean="0"/>
          </a:p>
          <a:p>
            <a:r>
              <a:rPr lang="en-US" dirty="0" smtClean="0"/>
              <a:t>A less viable solution in a world of WAN connectivity and high LAN segment collision rates – or over any medium where packet loss or corruption are an issue - it yielded a perceived optimization in a data center world where packets were travelling less than 20 feet from source to destination through optical fiber and are less likely to incur loss or corruption.</a:t>
            </a:r>
          </a:p>
          <a:p>
            <a:endParaRPr lang="en-US" dirty="0" smtClean="0"/>
          </a:p>
          <a:p>
            <a:r>
              <a:rPr lang="en-US" dirty="0" smtClean="0"/>
              <a:t>The truth?  Maybe it doesn’t help all that much when the packet sizes are so small.</a:t>
            </a:r>
          </a:p>
          <a:p>
            <a:endParaRPr lang="en-US" dirty="0"/>
          </a:p>
        </p:txBody>
      </p:sp>
      <p:sp>
        <p:nvSpPr>
          <p:cNvPr id="4" name="Slide Number Placeholder 3"/>
          <p:cNvSpPr>
            <a:spLocks noGrp="1"/>
          </p:cNvSpPr>
          <p:nvPr>
            <p:ph type="sldNum" sz="quarter" idx="10"/>
          </p:nvPr>
        </p:nvSpPr>
        <p:spPr/>
        <p:txBody>
          <a:bodyPr/>
          <a:lstStyle/>
          <a:p>
            <a:fld id="{AE739049-ED49-4EC7-88C9-BE5EC61E0727}" type="slidenum">
              <a:rPr lang="en-US" smtClean="0"/>
              <a:t>7</a:t>
            </a:fld>
            <a:endParaRPr lang="en-US"/>
          </a:p>
        </p:txBody>
      </p:sp>
    </p:spTree>
    <p:extLst>
      <p:ext uri="{BB962C8B-B14F-4D97-AF65-F5344CB8AC3E}">
        <p14:creationId xmlns:p14="http://schemas.microsoft.com/office/powerpoint/2010/main" val="1903985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find additional optimizations we had to start looking further up the stack.  Improvements began through the realization that newly enabled extreme packet rates were causing high CPU utilization in systems.</a:t>
            </a:r>
          </a:p>
          <a:p>
            <a:r>
              <a:rPr lang="en-US" dirty="0" smtClean="0"/>
              <a:t>Why?</a:t>
            </a:r>
          </a:p>
          <a:p>
            <a:endParaRPr lang="en-US" dirty="0" smtClean="0"/>
          </a:p>
          <a:p>
            <a:r>
              <a:rPr lang="en-US" dirty="0" smtClean="0"/>
              <a:t>If the network card has to interrupt the CPU to transfer data from the memory buffers on the card into user space, we can’t be performing business logic at the same time on that core.</a:t>
            </a:r>
          </a:p>
          <a:p>
            <a:endParaRPr lang="en-US" dirty="0" smtClean="0"/>
          </a:p>
          <a:p>
            <a:r>
              <a:rPr lang="en-US" dirty="0" smtClean="0"/>
              <a:t>So let’s skip the interrupt.</a:t>
            </a:r>
          </a:p>
          <a:p>
            <a:endParaRPr lang="en-US" dirty="0" smtClean="0"/>
          </a:p>
          <a:p>
            <a:r>
              <a:rPr lang="en-US" dirty="0" smtClean="0"/>
              <a:t>Kernel bypass technology comes out of 1997 efforts of Microsoft, Compaq, and Intel.  For the industry, it became available through the </a:t>
            </a:r>
            <a:r>
              <a:rPr lang="en-US" dirty="0" err="1" smtClean="0"/>
              <a:t>SolarFlare</a:t>
            </a:r>
            <a:r>
              <a:rPr lang="en-US" dirty="0" smtClean="0"/>
              <a:t> series of network cards supporting </a:t>
            </a:r>
            <a:r>
              <a:rPr lang="en-US" dirty="0" err="1" smtClean="0"/>
              <a:t>OpenOnload</a:t>
            </a:r>
            <a:r>
              <a:rPr lang="en-US" dirty="0" smtClean="0"/>
              <a:t>, and today extends to DDIO. </a:t>
            </a:r>
          </a:p>
          <a:p>
            <a:endParaRPr lang="en-US" dirty="0" smtClean="0"/>
          </a:p>
          <a:p>
            <a:r>
              <a:rPr lang="en-US" dirty="0" smtClean="0"/>
              <a:t>Again, once claims were validated, near overnight whole system upgrades started to occur.  But there’s a catch….</a:t>
            </a:r>
          </a:p>
          <a:p>
            <a:endParaRPr lang="en-US" dirty="0"/>
          </a:p>
        </p:txBody>
      </p:sp>
      <p:sp>
        <p:nvSpPr>
          <p:cNvPr id="4" name="Slide Number Placeholder 3"/>
          <p:cNvSpPr>
            <a:spLocks noGrp="1"/>
          </p:cNvSpPr>
          <p:nvPr>
            <p:ph type="sldNum" sz="quarter" idx="10"/>
          </p:nvPr>
        </p:nvSpPr>
        <p:spPr/>
        <p:txBody>
          <a:bodyPr/>
          <a:lstStyle/>
          <a:p>
            <a:fld id="{AE739049-ED49-4EC7-88C9-BE5EC61E0727}" type="slidenum">
              <a:rPr lang="en-US" smtClean="0"/>
              <a:t>8</a:t>
            </a:fld>
            <a:endParaRPr lang="en-US"/>
          </a:p>
        </p:txBody>
      </p:sp>
    </p:spTree>
    <p:extLst>
      <p:ext uri="{BB962C8B-B14F-4D97-AF65-F5344CB8AC3E}">
        <p14:creationId xmlns:p14="http://schemas.microsoft.com/office/powerpoint/2010/main" val="3127983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Kernel bypass is no holy grail.  It is merely a good tool in the hands of the right  software architect.</a:t>
            </a:r>
          </a:p>
          <a:p>
            <a:endParaRPr lang="en-US" dirty="0" smtClean="0"/>
          </a:p>
          <a:p>
            <a:r>
              <a:rPr lang="en-US" dirty="0" smtClean="0"/>
              <a:t>Custom application protocols become a requirement to see the greatest advantage.</a:t>
            </a:r>
          </a:p>
          <a:p>
            <a:endParaRPr lang="en-US" dirty="0" smtClean="0"/>
          </a:p>
          <a:p>
            <a:r>
              <a:rPr lang="en-US" dirty="0" smtClean="0"/>
              <a:t>Binary protocols like SBE, Fast, etc. – not text like FIX – take away that one little step of parsing and allow data to be memory mapped directly into place.</a:t>
            </a:r>
          </a:p>
          <a:p>
            <a:endParaRPr lang="en-US" dirty="0" smtClean="0"/>
          </a:p>
          <a:p>
            <a:r>
              <a:rPr lang="en-US" dirty="0" smtClean="0"/>
              <a:t>Fixed fact size and format  vs. variable size tagged data (e.g. FIX protocol) becomes more valuable in a deterministic world.</a:t>
            </a:r>
          </a:p>
          <a:p>
            <a:endParaRPr lang="en-US" dirty="0"/>
          </a:p>
        </p:txBody>
      </p:sp>
      <p:sp>
        <p:nvSpPr>
          <p:cNvPr id="4" name="Slide Number Placeholder 3"/>
          <p:cNvSpPr>
            <a:spLocks noGrp="1"/>
          </p:cNvSpPr>
          <p:nvPr>
            <p:ph type="sldNum" sz="quarter" idx="10"/>
          </p:nvPr>
        </p:nvSpPr>
        <p:spPr/>
        <p:txBody>
          <a:bodyPr/>
          <a:lstStyle/>
          <a:p>
            <a:fld id="{AE739049-ED49-4EC7-88C9-BE5EC61E0727}" type="slidenum">
              <a:rPr lang="en-US" smtClean="0"/>
              <a:t>9</a:t>
            </a:fld>
            <a:endParaRPr lang="en-US"/>
          </a:p>
        </p:txBody>
      </p:sp>
    </p:spTree>
    <p:extLst>
      <p:ext uri="{BB962C8B-B14F-4D97-AF65-F5344CB8AC3E}">
        <p14:creationId xmlns:p14="http://schemas.microsoft.com/office/powerpoint/2010/main" val="564077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someone asked:</a:t>
            </a:r>
          </a:p>
          <a:p>
            <a:endParaRPr lang="en-US" dirty="0" smtClean="0"/>
          </a:p>
          <a:p>
            <a:pPr lvl="1"/>
            <a:r>
              <a:rPr lang="en-US" i="1" dirty="0" smtClean="0"/>
              <a:t>“If I am building a point to point network where my goal is to get a fact in the form of bitwise data from point A to point B – </a:t>
            </a:r>
            <a:r>
              <a:rPr lang="en-US" b="1" i="1" dirty="0" smtClean="0"/>
              <a:t>why do I need a switch or router or network addressing at all?”</a:t>
            </a:r>
          </a:p>
          <a:p>
            <a:endParaRPr lang="en-US" dirty="0" smtClean="0"/>
          </a:p>
          <a:p>
            <a:r>
              <a:rPr lang="en-US" dirty="0" smtClean="0"/>
              <a:t>Non-IP media enter the picture: </a:t>
            </a:r>
            <a:r>
              <a:rPr lang="en-US" dirty="0" err="1" smtClean="0"/>
              <a:t>infiniband</a:t>
            </a:r>
            <a:r>
              <a:rPr lang="en-US" dirty="0" smtClean="0"/>
              <a:t>, </a:t>
            </a:r>
            <a:r>
              <a:rPr lang="en-US" dirty="0" err="1" smtClean="0"/>
              <a:t>PCIe</a:t>
            </a:r>
            <a:r>
              <a:rPr lang="en-US" dirty="0" smtClean="0"/>
              <a:t> bus transport, etc..  </a:t>
            </a:r>
          </a:p>
          <a:p>
            <a:endParaRPr lang="en-US" dirty="0" smtClean="0"/>
          </a:p>
          <a:p>
            <a:r>
              <a:rPr lang="en-US" dirty="0" smtClean="0"/>
              <a:t>Market event code becomes nothing more than distributed event sources which translate an event into a fact and send the fact out unaddressed.  </a:t>
            </a:r>
          </a:p>
          <a:p>
            <a:endParaRPr lang="en-US" dirty="0" smtClean="0"/>
          </a:p>
          <a:p>
            <a:r>
              <a:rPr lang="en-US" dirty="0" smtClean="0"/>
              <a:t>If I can split the signal without any parsing, I can even build point to multipoint networks.  No switch at all: Host-&gt;NIC-&gt;SFP-&gt;Glass-&gt;SFP-&gt;NIC-&gt;Host</a:t>
            </a:r>
          </a:p>
          <a:p>
            <a:endParaRPr lang="en-US" dirty="0" smtClean="0"/>
          </a:p>
          <a:p>
            <a:pPr algn="ctr"/>
            <a:r>
              <a:rPr lang="en-US" b="1" dirty="0" smtClean="0"/>
              <a:t>Custom network drivers and firmware </a:t>
            </a:r>
            <a:r>
              <a:rPr lang="en-US" b="1" u="sng" dirty="0" smtClean="0"/>
              <a:t>have been developed</a:t>
            </a:r>
            <a:r>
              <a:rPr lang="en-US" b="1" dirty="0" smtClean="0"/>
              <a:t> that allow a </a:t>
            </a:r>
            <a:r>
              <a:rPr lang="en-US" b="1" dirty="0" err="1" smtClean="0"/>
              <a:t>bitstream</a:t>
            </a:r>
            <a:r>
              <a:rPr lang="en-US" b="1" dirty="0" smtClean="0"/>
              <a:t> to be delivered over standard optics without IP at all.</a:t>
            </a:r>
          </a:p>
          <a:p>
            <a:endParaRPr lang="en-US" dirty="0"/>
          </a:p>
        </p:txBody>
      </p:sp>
      <p:sp>
        <p:nvSpPr>
          <p:cNvPr id="4" name="Slide Number Placeholder 3"/>
          <p:cNvSpPr>
            <a:spLocks noGrp="1"/>
          </p:cNvSpPr>
          <p:nvPr>
            <p:ph type="sldNum" sz="quarter" idx="10"/>
          </p:nvPr>
        </p:nvSpPr>
        <p:spPr/>
        <p:txBody>
          <a:bodyPr/>
          <a:lstStyle/>
          <a:p>
            <a:fld id="{AE739049-ED49-4EC7-88C9-BE5EC61E0727}" type="slidenum">
              <a:rPr lang="en-US" smtClean="0"/>
              <a:t>10</a:t>
            </a:fld>
            <a:endParaRPr lang="en-US"/>
          </a:p>
        </p:txBody>
      </p:sp>
    </p:spTree>
    <p:extLst>
      <p:ext uri="{BB962C8B-B14F-4D97-AF65-F5344CB8AC3E}">
        <p14:creationId xmlns:p14="http://schemas.microsoft.com/office/powerpoint/2010/main" val="1959323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FBB0D5-57EE-4A7F-B5E2-EBD6CAF64137}"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1767D-B9E2-4916-8AC8-7D445E434C61}" type="slidenum">
              <a:rPr lang="en-US" smtClean="0"/>
              <a:t>‹#›</a:t>
            </a:fld>
            <a:endParaRPr lang="en-US"/>
          </a:p>
        </p:txBody>
      </p:sp>
    </p:spTree>
    <p:extLst>
      <p:ext uri="{BB962C8B-B14F-4D97-AF65-F5344CB8AC3E}">
        <p14:creationId xmlns:p14="http://schemas.microsoft.com/office/powerpoint/2010/main" val="216000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FBB0D5-57EE-4A7F-B5E2-EBD6CAF64137}"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1767D-B9E2-4916-8AC8-7D445E434C61}" type="slidenum">
              <a:rPr lang="en-US" smtClean="0"/>
              <a:t>‹#›</a:t>
            </a:fld>
            <a:endParaRPr lang="en-US"/>
          </a:p>
        </p:txBody>
      </p:sp>
    </p:spTree>
    <p:extLst>
      <p:ext uri="{BB962C8B-B14F-4D97-AF65-F5344CB8AC3E}">
        <p14:creationId xmlns:p14="http://schemas.microsoft.com/office/powerpoint/2010/main" val="334481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FBB0D5-57EE-4A7F-B5E2-EBD6CAF64137}"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1767D-B9E2-4916-8AC8-7D445E434C61}" type="slidenum">
              <a:rPr lang="en-US" smtClean="0"/>
              <a:t>‹#›</a:t>
            </a:fld>
            <a:endParaRPr lang="en-US"/>
          </a:p>
        </p:txBody>
      </p:sp>
    </p:spTree>
    <p:extLst>
      <p:ext uri="{BB962C8B-B14F-4D97-AF65-F5344CB8AC3E}">
        <p14:creationId xmlns:p14="http://schemas.microsoft.com/office/powerpoint/2010/main" val="3521153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FBB0D5-57EE-4A7F-B5E2-EBD6CAF64137}"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1767D-B9E2-4916-8AC8-7D445E434C61}" type="slidenum">
              <a:rPr lang="en-US" smtClean="0"/>
              <a:t>‹#›</a:t>
            </a:fld>
            <a:endParaRPr lang="en-US"/>
          </a:p>
        </p:txBody>
      </p:sp>
    </p:spTree>
    <p:extLst>
      <p:ext uri="{BB962C8B-B14F-4D97-AF65-F5344CB8AC3E}">
        <p14:creationId xmlns:p14="http://schemas.microsoft.com/office/powerpoint/2010/main" val="223123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FBB0D5-57EE-4A7F-B5E2-EBD6CAF64137}"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1767D-B9E2-4916-8AC8-7D445E434C61}" type="slidenum">
              <a:rPr lang="en-US" smtClean="0"/>
              <a:t>‹#›</a:t>
            </a:fld>
            <a:endParaRPr lang="en-US"/>
          </a:p>
        </p:txBody>
      </p:sp>
    </p:spTree>
    <p:extLst>
      <p:ext uri="{BB962C8B-B14F-4D97-AF65-F5344CB8AC3E}">
        <p14:creationId xmlns:p14="http://schemas.microsoft.com/office/powerpoint/2010/main" val="63556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FBB0D5-57EE-4A7F-B5E2-EBD6CAF64137}"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1767D-B9E2-4916-8AC8-7D445E434C61}" type="slidenum">
              <a:rPr lang="en-US" smtClean="0"/>
              <a:t>‹#›</a:t>
            </a:fld>
            <a:endParaRPr lang="en-US"/>
          </a:p>
        </p:txBody>
      </p:sp>
    </p:spTree>
    <p:extLst>
      <p:ext uri="{BB962C8B-B14F-4D97-AF65-F5344CB8AC3E}">
        <p14:creationId xmlns:p14="http://schemas.microsoft.com/office/powerpoint/2010/main" val="25203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FBB0D5-57EE-4A7F-B5E2-EBD6CAF64137}" type="datetimeFigureOut">
              <a:rPr lang="en-US" smtClean="0"/>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81767D-B9E2-4916-8AC8-7D445E434C61}" type="slidenum">
              <a:rPr lang="en-US" smtClean="0"/>
              <a:t>‹#›</a:t>
            </a:fld>
            <a:endParaRPr lang="en-US"/>
          </a:p>
        </p:txBody>
      </p:sp>
    </p:spTree>
    <p:extLst>
      <p:ext uri="{BB962C8B-B14F-4D97-AF65-F5344CB8AC3E}">
        <p14:creationId xmlns:p14="http://schemas.microsoft.com/office/powerpoint/2010/main" val="374498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FBB0D5-57EE-4A7F-B5E2-EBD6CAF64137}" type="datetimeFigureOut">
              <a:rPr lang="en-US" smtClean="0"/>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81767D-B9E2-4916-8AC8-7D445E434C61}" type="slidenum">
              <a:rPr lang="en-US" smtClean="0"/>
              <a:t>‹#›</a:t>
            </a:fld>
            <a:endParaRPr lang="en-US"/>
          </a:p>
        </p:txBody>
      </p:sp>
    </p:spTree>
    <p:extLst>
      <p:ext uri="{BB962C8B-B14F-4D97-AF65-F5344CB8AC3E}">
        <p14:creationId xmlns:p14="http://schemas.microsoft.com/office/powerpoint/2010/main" val="119957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BB0D5-57EE-4A7F-B5E2-EBD6CAF64137}" type="datetimeFigureOut">
              <a:rPr lang="en-US" smtClean="0"/>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81767D-B9E2-4916-8AC8-7D445E434C61}" type="slidenum">
              <a:rPr lang="en-US" smtClean="0"/>
              <a:t>‹#›</a:t>
            </a:fld>
            <a:endParaRPr lang="en-US"/>
          </a:p>
        </p:txBody>
      </p:sp>
    </p:spTree>
    <p:extLst>
      <p:ext uri="{BB962C8B-B14F-4D97-AF65-F5344CB8AC3E}">
        <p14:creationId xmlns:p14="http://schemas.microsoft.com/office/powerpoint/2010/main" val="276957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BB0D5-57EE-4A7F-B5E2-EBD6CAF64137}"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1767D-B9E2-4916-8AC8-7D445E434C61}" type="slidenum">
              <a:rPr lang="en-US" smtClean="0"/>
              <a:t>‹#›</a:t>
            </a:fld>
            <a:endParaRPr lang="en-US"/>
          </a:p>
        </p:txBody>
      </p:sp>
    </p:spTree>
    <p:extLst>
      <p:ext uri="{BB962C8B-B14F-4D97-AF65-F5344CB8AC3E}">
        <p14:creationId xmlns:p14="http://schemas.microsoft.com/office/powerpoint/2010/main" val="1109043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BB0D5-57EE-4A7F-B5E2-EBD6CAF64137}"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1767D-B9E2-4916-8AC8-7D445E434C61}" type="slidenum">
              <a:rPr lang="en-US" smtClean="0"/>
              <a:t>‹#›</a:t>
            </a:fld>
            <a:endParaRPr lang="en-US"/>
          </a:p>
        </p:txBody>
      </p:sp>
    </p:spTree>
    <p:extLst>
      <p:ext uri="{BB962C8B-B14F-4D97-AF65-F5344CB8AC3E}">
        <p14:creationId xmlns:p14="http://schemas.microsoft.com/office/powerpoint/2010/main" val="356286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BB0D5-57EE-4A7F-B5E2-EBD6CAF64137}" type="datetimeFigureOut">
              <a:rPr lang="en-US" smtClean="0"/>
              <a:t>5/6/2015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1767D-B9E2-4916-8AC8-7D445E434C61}" type="slidenum">
              <a:rPr lang="en-US" smtClean="0"/>
              <a:t>‹#›</a:t>
            </a:fld>
            <a:endParaRPr lang="en-US"/>
          </a:p>
        </p:txBody>
      </p:sp>
    </p:spTree>
    <p:extLst>
      <p:ext uri="{BB962C8B-B14F-4D97-AF65-F5344CB8AC3E}">
        <p14:creationId xmlns:p14="http://schemas.microsoft.com/office/powerpoint/2010/main" val="2496646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iwdt.com/2015/03/08/if-a-butterfly-flaps-their-wings-should-you-care/"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97" y="2523029"/>
            <a:ext cx="7772400" cy="1470025"/>
          </a:xfrm>
        </p:spPr>
        <p:txBody>
          <a:bodyPr/>
          <a:lstStyle/>
          <a:p>
            <a:r>
              <a:rPr lang="en-US" dirty="0" smtClean="0"/>
              <a:t>Pushing Light to the Edge</a:t>
            </a:r>
            <a:endParaRPr lang="en-US" dirty="0"/>
          </a:p>
        </p:txBody>
      </p:sp>
      <p:sp>
        <p:nvSpPr>
          <p:cNvPr id="3" name="Subtitle 2"/>
          <p:cNvSpPr>
            <a:spLocks noGrp="1"/>
          </p:cNvSpPr>
          <p:nvPr>
            <p:ph type="subTitle" idx="1"/>
          </p:nvPr>
        </p:nvSpPr>
        <p:spPr>
          <a:xfrm>
            <a:off x="-304800" y="3547563"/>
            <a:ext cx="9144000" cy="1752600"/>
          </a:xfrm>
        </p:spPr>
        <p:txBody>
          <a:bodyPr/>
          <a:lstStyle/>
          <a:p>
            <a:r>
              <a:rPr lang="en-US" i="1" dirty="0" smtClean="0"/>
              <a:t>…and why it probably doesn’t matter!</a:t>
            </a:r>
            <a:endParaRPr lang="en-US" i="1" dirty="0"/>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r="18919"/>
          <a:stretch/>
        </p:blipFill>
        <p:spPr>
          <a:xfrm>
            <a:off x="0" y="304800"/>
            <a:ext cx="9144000" cy="5172345"/>
          </a:xfrm>
          <a:prstGeom prst="rect">
            <a:avLst/>
          </a:prstGeom>
        </p:spPr>
      </p:pic>
    </p:spTree>
    <p:extLst>
      <p:ext uri="{BB962C8B-B14F-4D97-AF65-F5344CB8AC3E}">
        <p14:creationId xmlns:p14="http://schemas.microsoft.com/office/powerpoint/2010/main" val="3676082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Throw out the Book</a:t>
            </a:r>
            <a:endParaRPr lang="en-US" dirty="0"/>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39973" r="26829" b="27601"/>
          <a:stretch/>
        </p:blipFill>
        <p:spPr>
          <a:xfrm flipH="1">
            <a:off x="0" y="365760"/>
            <a:ext cx="9144000" cy="1223889"/>
          </a:xfrm>
          <a:prstGeom prst="rect">
            <a:avLst/>
          </a:prstGeom>
        </p:spPr>
      </p:pic>
      <p:sp>
        <p:nvSpPr>
          <p:cNvPr id="5" name="TextBox 4"/>
          <p:cNvSpPr txBox="1"/>
          <p:nvPr/>
        </p:nvSpPr>
        <p:spPr>
          <a:xfrm>
            <a:off x="609600" y="1828800"/>
            <a:ext cx="7772400" cy="3693319"/>
          </a:xfrm>
          <a:prstGeom prst="rect">
            <a:avLst/>
          </a:prstGeom>
          <a:noFill/>
        </p:spPr>
        <p:txBody>
          <a:bodyPr wrap="square" rtlCol="0">
            <a:spAutoFit/>
          </a:bodyPr>
          <a:lstStyle/>
          <a:p>
            <a:pPr lvl="1"/>
            <a:r>
              <a:rPr lang="en-US" i="1" dirty="0" smtClean="0"/>
              <a:t>“</a:t>
            </a:r>
            <a:r>
              <a:rPr lang="en-US" i="1" dirty="0" smtClean="0"/>
              <a:t>If I am building a point to point network where my goal is to get a fact in the form of bitwise data from point A to point B – </a:t>
            </a:r>
            <a:r>
              <a:rPr lang="en-US" b="1" i="1" dirty="0" smtClean="0"/>
              <a:t>why do I need a switch or router or network addressing at all?”</a:t>
            </a:r>
          </a:p>
          <a:p>
            <a:endParaRPr lang="en-US" dirty="0"/>
          </a:p>
          <a:p>
            <a:endParaRPr lang="en-US" dirty="0" smtClean="0"/>
          </a:p>
          <a:p>
            <a:endParaRPr lang="en-US" dirty="0" smtClean="0"/>
          </a:p>
          <a:p>
            <a:r>
              <a:rPr lang="en-US" dirty="0" smtClean="0"/>
              <a:t>Market </a:t>
            </a:r>
            <a:r>
              <a:rPr lang="en-US" dirty="0" smtClean="0"/>
              <a:t>event code becomes nothing more than distributed event sources which translate an event into a fact and </a:t>
            </a:r>
            <a:r>
              <a:rPr lang="en-US" dirty="0" smtClean="0"/>
              <a:t>‘broadcast’ the </a:t>
            </a:r>
            <a:r>
              <a:rPr lang="en-US" dirty="0" smtClean="0"/>
              <a:t>fact out unaddressed.  </a:t>
            </a:r>
          </a:p>
          <a:p>
            <a:endParaRPr lang="en-US" dirty="0" smtClean="0"/>
          </a:p>
          <a:p>
            <a:endParaRPr lang="en-US" dirty="0" smtClean="0"/>
          </a:p>
          <a:p>
            <a:endParaRPr lang="en-US" dirty="0" smtClean="0"/>
          </a:p>
          <a:p>
            <a:pPr algn="ctr"/>
            <a:r>
              <a:rPr lang="en-US" b="1" dirty="0" smtClean="0"/>
              <a:t>Custom network drivers and firmware </a:t>
            </a:r>
            <a:r>
              <a:rPr lang="en-US" b="1" u="sng" dirty="0" smtClean="0"/>
              <a:t>have been developed</a:t>
            </a:r>
            <a:r>
              <a:rPr lang="en-US" b="1" dirty="0" smtClean="0"/>
              <a:t> that allow a </a:t>
            </a:r>
            <a:r>
              <a:rPr lang="en-US" b="1" dirty="0" err="1" smtClean="0"/>
              <a:t>bitstream</a:t>
            </a:r>
            <a:r>
              <a:rPr lang="en-US" b="1" dirty="0" smtClean="0"/>
              <a:t> to be delivered over standard optics without IP at all.</a:t>
            </a:r>
            <a:endParaRPr lang="en-US" b="1" dirty="0"/>
          </a:p>
        </p:txBody>
      </p:sp>
    </p:spTree>
    <p:extLst>
      <p:ext uri="{BB962C8B-B14F-4D97-AF65-F5344CB8AC3E}">
        <p14:creationId xmlns:p14="http://schemas.microsoft.com/office/powerpoint/2010/main" val="2628920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Example: Company X</a:t>
            </a:r>
            <a:endParaRPr lang="en-US" dirty="0"/>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39973" r="26829" b="27601"/>
          <a:stretch/>
        </p:blipFill>
        <p:spPr>
          <a:xfrm>
            <a:off x="0" y="365760"/>
            <a:ext cx="9144000" cy="1223889"/>
          </a:xfrm>
          <a:prstGeom prst="rect">
            <a:avLst/>
          </a:prstGeom>
        </p:spPr>
      </p:pic>
      <p:sp>
        <p:nvSpPr>
          <p:cNvPr id="5" name="TextBox 4"/>
          <p:cNvSpPr txBox="1"/>
          <p:nvPr/>
        </p:nvSpPr>
        <p:spPr>
          <a:xfrm>
            <a:off x="533400" y="1905000"/>
            <a:ext cx="8153400" cy="3416320"/>
          </a:xfrm>
          <a:prstGeom prst="rect">
            <a:avLst/>
          </a:prstGeom>
          <a:noFill/>
        </p:spPr>
        <p:txBody>
          <a:bodyPr wrap="square" rtlCol="0">
            <a:spAutoFit/>
          </a:bodyPr>
          <a:lstStyle/>
          <a:p>
            <a:r>
              <a:rPr lang="en-US" b="1" dirty="0" smtClean="0"/>
              <a:t>Let’s imagine these are the techniques they used:</a:t>
            </a:r>
          </a:p>
          <a:p>
            <a:pPr marL="742950" lvl="1" indent="-285750">
              <a:buFont typeface="Arial" panose="020B0604020202020204" pitchFamily="34" charset="0"/>
              <a:buChar char="•"/>
            </a:pPr>
            <a:r>
              <a:rPr lang="en-US" dirty="0" smtClean="0"/>
              <a:t>Contracted for shortest dark fiber paths in the metro area</a:t>
            </a:r>
          </a:p>
          <a:p>
            <a:pPr marL="742950" lvl="1" indent="-285750">
              <a:buFont typeface="Arial" panose="020B0604020202020204" pitchFamily="34" charset="0"/>
              <a:buChar char="•"/>
            </a:pPr>
            <a:r>
              <a:rPr lang="en-US" dirty="0" smtClean="0"/>
              <a:t>Implemented a custom network driver that allowed them to broadcast events as non-addressed/non-switched data</a:t>
            </a:r>
          </a:p>
          <a:p>
            <a:pPr marL="742950" lvl="1" indent="-285750">
              <a:buFont typeface="Arial" panose="020B0604020202020204" pitchFamily="34" charset="0"/>
              <a:buChar char="•"/>
            </a:pPr>
            <a:r>
              <a:rPr lang="en-US" dirty="0" smtClean="0"/>
              <a:t>Wrote custom software to take advantage of the kernel bypass capability</a:t>
            </a:r>
          </a:p>
          <a:p>
            <a:pPr marL="742950" lvl="1" indent="-285750">
              <a:buFont typeface="Arial" panose="020B0604020202020204" pitchFamily="34" charset="0"/>
              <a:buChar char="•"/>
            </a:pPr>
            <a:endParaRPr lang="en-US" dirty="0" smtClean="0"/>
          </a:p>
          <a:p>
            <a:r>
              <a:rPr lang="en-US" b="1" dirty="0" smtClean="0"/>
              <a:t>In addition, let’s imagine they:</a:t>
            </a:r>
          </a:p>
          <a:p>
            <a:pPr marL="742950" lvl="1" indent="-285750">
              <a:buFont typeface="Arial" panose="020B0604020202020204" pitchFamily="34" charset="0"/>
              <a:buChar char="•"/>
            </a:pPr>
            <a:r>
              <a:rPr lang="en-US" dirty="0" smtClean="0"/>
              <a:t>Installed multiple tunable optics in systems with custom network driver</a:t>
            </a:r>
          </a:p>
          <a:p>
            <a:pPr marL="742950" lvl="1" indent="-285750">
              <a:buFont typeface="Arial" panose="020B0604020202020204" pitchFamily="34" charset="0"/>
              <a:buChar char="•"/>
            </a:pPr>
            <a:r>
              <a:rPr lang="en-US" dirty="0" smtClean="0"/>
              <a:t>Used passive CWDM/DWDM filters to build a switchless distribution network</a:t>
            </a:r>
          </a:p>
          <a:p>
            <a:pPr marL="1200150" lvl="2" indent="-285750">
              <a:buFont typeface="Arial" panose="020B0604020202020204" pitchFamily="34" charset="0"/>
              <a:buChar char="•"/>
            </a:pPr>
            <a:r>
              <a:rPr lang="en-US" dirty="0" smtClean="0"/>
              <a:t>Like legacy telephone operation, circuit switched</a:t>
            </a:r>
          </a:p>
          <a:p>
            <a:pPr marL="1200150" lvl="2" indent="-285750">
              <a:buFont typeface="Arial" panose="020B0604020202020204" pitchFamily="34" charset="0"/>
              <a:buChar char="•"/>
            </a:pPr>
            <a:r>
              <a:rPr lang="en-US" dirty="0" smtClean="0"/>
              <a:t>Each wavelength could be switched at source/destination endpoint</a:t>
            </a:r>
          </a:p>
          <a:p>
            <a:pPr marL="120015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1151204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Pretty Picture</a:t>
            </a:r>
            <a:endParaRPr lang="en-US" dirty="0"/>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39973" r="26829" b="27601"/>
          <a:stretch/>
        </p:blipFill>
        <p:spPr>
          <a:xfrm flipH="1">
            <a:off x="0" y="365760"/>
            <a:ext cx="9144000" cy="1223889"/>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667000"/>
            <a:ext cx="870585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1876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Chasing the White Rabbit</a:t>
            </a:r>
            <a:endParaRPr lang="en-US" dirty="0"/>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39973" r="26829" b="27601"/>
          <a:stretch/>
        </p:blipFill>
        <p:spPr>
          <a:xfrm flipH="1">
            <a:off x="0" y="365760"/>
            <a:ext cx="9144000" cy="1223889"/>
          </a:xfrm>
          <a:prstGeom prst="rect">
            <a:avLst/>
          </a:prstGeom>
        </p:spPr>
      </p:pic>
      <p:sp>
        <p:nvSpPr>
          <p:cNvPr id="5" name="TextBox 4"/>
          <p:cNvSpPr txBox="1"/>
          <p:nvPr/>
        </p:nvSpPr>
        <p:spPr>
          <a:xfrm>
            <a:off x="838200" y="1752600"/>
            <a:ext cx="7543800" cy="3693319"/>
          </a:xfrm>
          <a:prstGeom prst="rect">
            <a:avLst/>
          </a:prstGeom>
          <a:noFill/>
        </p:spPr>
        <p:txBody>
          <a:bodyPr wrap="square" rtlCol="0">
            <a:spAutoFit/>
          </a:bodyPr>
          <a:lstStyle/>
          <a:p>
            <a:r>
              <a:rPr lang="en-US" b="1" dirty="0" smtClean="0"/>
              <a:t>What are the Obstacles to Long term success?</a:t>
            </a:r>
            <a:endParaRPr lang="en-US" b="1" dirty="0" smtClean="0"/>
          </a:p>
          <a:p>
            <a:pPr marL="285750" indent="-285750">
              <a:buFont typeface="Arial" panose="020B0604020202020204" pitchFamily="34" charset="0"/>
              <a:buChar char="•"/>
            </a:pPr>
            <a:r>
              <a:rPr lang="en-US" dirty="0" smtClean="0"/>
              <a:t>Hi</a:t>
            </a:r>
            <a:r>
              <a:rPr lang="en-US" dirty="0" smtClean="0"/>
              <a:t>gh </a:t>
            </a:r>
            <a:r>
              <a:rPr lang="en-US" dirty="0" smtClean="0"/>
              <a:t>implementation </a:t>
            </a:r>
            <a:r>
              <a:rPr lang="en-US" dirty="0" smtClean="0"/>
              <a:t>costs, </a:t>
            </a:r>
          </a:p>
          <a:p>
            <a:pPr marL="285750" indent="-285750">
              <a:buFont typeface="Arial" panose="020B0604020202020204" pitchFamily="34" charset="0"/>
              <a:buChar char="•"/>
            </a:pPr>
            <a:r>
              <a:rPr lang="en-US" dirty="0" smtClean="0"/>
              <a:t>hard </a:t>
            </a:r>
            <a:r>
              <a:rPr lang="en-US" dirty="0" smtClean="0"/>
              <a:t>to maintain, </a:t>
            </a:r>
            <a:endParaRPr lang="en-US" dirty="0" smtClean="0"/>
          </a:p>
          <a:p>
            <a:pPr marL="285750" indent="-285750">
              <a:buFont typeface="Arial" panose="020B0604020202020204" pitchFamily="34" charset="0"/>
              <a:buChar char="•"/>
            </a:pPr>
            <a:r>
              <a:rPr lang="en-US" dirty="0" smtClean="0"/>
              <a:t>hard </a:t>
            </a:r>
            <a:r>
              <a:rPr lang="en-US" dirty="0" smtClean="0"/>
              <a:t>to scale </a:t>
            </a:r>
            <a:r>
              <a:rPr lang="en-US" dirty="0" smtClean="0"/>
              <a:t>solution</a:t>
            </a:r>
            <a:endParaRPr lang="en-US" dirty="0" smtClean="0"/>
          </a:p>
          <a:p>
            <a:pPr marL="285750" indent="-285750">
              <a:buFont typeface="Arial" panose="020B0604020202020204" pitchFamily="34" charset="0"/>
              <a:buChar char="•"/>
            </a:pPr>
            <a:r>
              <a:rPr lang="en-US" dirty="0" smtClean="0"/>
              <a:t>Retention of </a:t>
            </a:r>
            <a:r>
              <a:rPr lang="en-US" dirty="0" smtClean="0"/>
              <a:t>experienced staff is challenging</a:t>
            </a:r>
            <a:endParaRPr lang="en-US" dirty="0"/>
          </a:p>
          <a:p>
            <a:pPr marL="285750" indent="-285750">
              <a:buFont typeface="Arial" panose="020B0604020202020204" pitchFamily="34" charset="0"/>
              <a:buChar char="•"/>
            </a:pPr>
            <a:r>
              <a:rPr lang="en-US" dirty="0" smtClean="0"/>
              <a:t>Finding new technicians with the specialized skillset is difficult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r>
              <a:rPr lang="en-US" b="1" dirty="0" smtClean="0"/>
              <a:t>When should an organization go down this path?</a:t>
            </a:r>
            <a:endParaRPr lang="en-US" dirty="0"/>
          </a:p>
          <a:p>
            <a:pPr marL="285750" indent="-285750">
              <a:buFont typeface="Arial" panose="020B0604020202020204" pitchFamily="34" charset="0"/>
              <a:buChar char="•"/>
            </a:pPr>
            <a:r>
              <a:rPr lang="en-US" dirty="0" smtClean="0"/>
              <a:t>When </a:t>
            </a:r>
            <a:r>
              <a:rPr lang="en-US" dirty="0" smtClean="0"/>
              <a:t>t</a:t>
            </a:r>
            <a:r>
              <a:rPr lang="en-US" dirty="0" smtClean="0"/>
              <a:t>h</a:t>
            </a:r>
            <a:r>
              <a:rPr lang="en-US" dirty="0" smtClean="0"/>
              <a:t>e </a:t>
            </a:r>
            <a:r>
              <a:rPr lang="en-US" dirty="0" smtClean="0"/>
              <a:t>true </a:t>
            </a:r>
            <a:r>
              <a:rPr lang="en-US" dirty="0" smtClean="0"/>
              <a:t>cost/benefit analysis </a:t>
            </a:r>
            <a:r>
              <a:rPr lang="en-US" dirty="0" smtClean="0"/>
              <a:t>shows you </a:t>
            </a:r>
            <a:r>
              <a:rPr lang="en-US" dirty="0" smtClean="0"/>
              <a:t>can afford to go in the </a:t>
            </a:r>
            <a:r>
              <a:rPr lang="en-US" dirty="0" smtClean="0"/>
              <a:t>race</a:t>
            </a:r>
            <a:endParaRPr lang="en-US" dirty="0" smtClean="0"/>
          </a:p>
          <a:p>
            <a:pPr marL="285750" indent="-285750">
              <a:buFont typeface="Arial" panose="020B0604020202020204" pitchFamily="34" charset="0"/>
              <a:buChar char="•"/>
            </a:pPr>
            <a:r>
              <a:rPr lang="en-US" dirty="0" smtClean="0"/>
              <a:t>When you know that going faster will be possible</a:t>
            </a:r>
          </a:p>
          <a:p>
            <a:pPr marL="285750" indent="-285750">
              <a:buFont typeface="Arial" panose="020B0604020202020204" pitchFamily="34" charset="0"/>
              <a:buChar char="•"/>
            </a:pPr>
            <a:r>
              <a:rPr lang="en-US" dirty="0" smtClean="0"/>
              <a:t>When you have network </a:t>
            </a:r>
            <a:r>
              <a:rPr lang="en-US" dirty="0" smtClean="0"/>
              <a:t>engineers </a:t>
            </a:r>
            <a:r>
              <a:rPr lang="en-US" dirty="0" smtClean="0"/>
              <a:t>and software developers that will work as a cohesive unit</a:t>
            </a:r>
          </a:p>
        </p:txBody>
      </p:sp>
    </p:spTree>
    <p:extLst>
      <p:ext uri="{BB962C8B-B14F-4D97-AF65-F5344CB8AC3E}">
        <p14:creationId xmlns:p14="http://schemas.microsoft.com/office/powerpoint/2010/main" val="1652183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May Matter</a:t>
            </a:r>
            <a:endParaRPr lang="en-US" dirty="0"/>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39973" r="26829" b="27601"/>
          <a:stretch/>
        </p:blipFill>
        <p:spPr>
          <a:xfrm>
            <a:off x="0" y="330503"/>
            <a:ext cx="9144000" cy="1223889"/>
          </a:xfrm>
          <a:prstGeom prst="rect">
            <a:avLst/>
          </a:prstGeom>
        </p:spPr>
      </p:pic>
      <p:sp>
        <p:nvSpPr>
          <p:cNvPr id="6" name="TextBox 5"/>
          <p:cNvSpPr txBox="1"/>
          <p:nvPr/>
        </p:nvSpPr>
        <p:spPr>
          <a:xfrm>
            <a:off x="609600" y="1905000"/>
            <a:ext cx="7924800" cy="1754326"/>
          </a:xfrm>
          <a:prstGeom prst="rect">
            <a:avLst/>
          </a:prstGeom>
          <a:noFill/>
        </p:spPr>
        <p:txBody>
          <a:bodyPr wrap="square" rtlCol="0">
            <a:spAutoFit/>
          </a:bodyPr>
          <a:lstStyle/>
          <a:p>
            <a:r>
              <a:rPr lang="en-US" dirty="0" smtClean="0"/>
              <a:t>There are firms </a:t>
            </a:r>
            <a:r>
              <a:rPr lang="en-US" dirty="0" smtClean="0"/>
              <a:t>that have done the cost vs. benefit analysis and see </a:t>
            </a:r>
            <a:r>
              <a:rPr lang="en-US" dirty="0" smtClean="0"/>
              <a:t>increased revenue </a:t>
            </a:r>
            <a:r>
              <a:rPr lang="en-US" dirty="0" smtClean="0"/>
              <a:t>in cutting distance from </a:t>
            </a:r>
            <a:r>
              <a:rPr lang="en-US" b="1" dirty="0" smtClean="0"/>
              <a:t>their</a:t>
            </a:r>
            <a:r>
              <a:rPr lang="en-US" dirty="0" smtClean="0"/>
              <a:t> </a:t>
            </a:r>
            <a:r>
              <a:rPr lang="en-US" dirty="0" smtClean="0"/>
              <a:t>network.  </a:t>
            </a:r>
          </a:p>
          <a:p>
            <a:endParaRPr lang="en-US" dirty="0" smtClean="0"/>
          </a:p>
          <a:p>
            <a:r>
              <a:rPr lang="en-US" dirty="0" smtClean="0"/>
              <a:t>Thus, the advent of ‘good when you can get it’ networking techniques using RF/Microwave or free space optics in conjunction with stable standard optical networks.</a:t>
            </a:r>
            <a:endParaRPr lang="en-US" dirty="0"/>
          </a:p>
        </p:txBody>
      </p:sp>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468" t="30107" r="23759" b="18671"/>
          <a:stretch/>
        </p:blipFill>
        <p:spPr bwMode="auto">
          <a:xfrm>
            <a:off x="762000" y="4197834"/>
            <a:ext cx="4100948" cy="2127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181600" y="4343400"/>
            <a:ext cx="3505200" cy="646331"/>
          </a:xfrm>
          <a:prstGeom prst="rect">
            <a:avLst/>
          </a:prstGeom>
          <a:noFill/>
        </p:spPr>
        <p:txBody>
          <a:bodyPr wrap="square" rtlCol="0">
            <a:spAutoFit/>
          </a:bodyPr>
          <a:lstStyle/>
          <a:p>
            <a:r>
              <a:rPr lang="en-US" dirty="0" smtClean="0"/>
              <a:t>Saves approximately:</a:t>
            </a:r>
          </a:p>
          <a:p>
            <a:r>
              <a:rPr lang="en-US" dirty="0" smtClean="0"/>
              <a:t> 7.5 mi = 39k feet = 78 us r/t</a:t>
            </a:r>
          </a:p>
        </p:txBody>
      </p:sp>
    </p:spTree>
    <p:extLst>
      <p:ext uri="{BB962C8B-B14F-4D97-AF65-F5344CB8AC3E}">
        <p14:creationId xmlns:p14="http://schemas.microsoft.com/office/powerpoint/2010/main" val="1045151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39973" r="26829" b="27601"/>
          <a:stretch/>
        </p:blipFill>
        <p:spPr>
          <a:xfrm flipH="1">
            <a:off x="0" y="365760"/>
            <a:ext cx="9144000" cy="1223889"/>
          </a:xfrm>
          <a:prstGeom prst="rect">
            <a:avLst/>
          </a:prstGeom>
        </p:spPr>
      </p:pic>
      <p:sp>
        <p:nvSpPr>
          <p:cNvPr id="5" name="TextBox 4"/>
          <p:cNvSpPr txBox="1"/>
          <p:nvPr/>
        </p:nvSpPr>
        <p:spPr>
          <a:xfrm>
            <a:off x="609600" y="1905000"/>
            <a:ext cx="7848600" cy="2585323"/>
          </a:xfrm>
          <a:prstGeom prst="rect">
            <a:avLst/>
          </a:prstGeom>
          <a:noFill/>
        </p:spPr>
        <p:txBody>
          <a:bodyPr wrap="square" rtlCol="0">
            <a:spAutoFit/>
          </a:bodyPr>
          <a:lstStyle/>
          <a:p>
            <a:r>
              <a:rPr lang="en-US" b="1" dirty="0" smtClean="0"/>
              <a:t>When </a:t>
            </a:r>
            <a:r>
              <a:rPr lang="en-US" b="1" dirty="0" smtClean="0"/>
              <a:t>do you know you are to narrowly focused</a:t>
            </a:r>
            <a:r>
              <a:rPr lang="en-US" b="1" dirty="0" smtClean="0"/>
              <a:t>?</a:t>
            </a:r>
            <a:endParaRPr lang="en-US" dirty="0"/>
          </a:p>
          <a:p>
            <a:pPr marL="285750" indent="-285750">
              <a:buFont typeface="Arial" panose="020B0604020202020204" pitchFamily="34" charset="0"/>
              <a:buChar char="•"/>
            </a:pPr>
            <a:r>
              <a:rPr lang="en-US" dirty="0" smtClean="0"/>
              <a:t>When you find yourself consulting physicists and asking questions like “how can I make light go faster”</a:t>
            </a:r>
            <a:endParaRPr lang="en-US" dirty="0"/>
          </a:p>
          <a:p>
            <a:pPr marL="285750" indent="-285750">
              <a:buFont typeface="Arial" panose="020B0604020202020204" pitchFamily="34" charset="0"/>
              <a:buChar char="•"/>
            </a:pPr>
            <a:r>
              <a:rPr lang="en-US" dirty="0" smtClean="0"/>
              <a:t>When you find yourself consulting geologists and asking questions like “how much distance could I sa</a:t>
            </a:r>
            <a:r>
              <a:rPr lang="en-US" dirty="0"/>
              <a:t>v</a:t>
            </a:r>
            <a:r>
              <a:rPr lang="en-US" dirty="0" smtClean="0"/>
              <a:t>e if I tunneled through the earth along a chord path instead of along the surface/circumference”</a:t>
            </a:r>
          </a:p>
          <a:p>
            <a:pPr marL="285750" indent="-285750">
              <a:buFont typeface="Arial" panose="020B0604020202020204" pitchFamily="34" charset="0"/>
              <a:buChar char="•"/>
            </a:pPr>
            <a:r>
              <a:rPr lang="en-US" dirty="0" smtClean="0"/>
              <a:t>When someone </a:t>
            </a:r>
            <a:r>
              <a:rPr lang="en-US" dirty="0" smtClean="0"/>
              <a:t>asks “When will </a:t>
            </a:r>
            <a:r>
              <a:rPr lang="en-US" dirty="0" smtClean="0"/>
              <a:t>TCP/IP </a:t>
            </a:r>
            <a:r>
              <a:rPr lang="en-US" dirty="0" smtClean="0"/>
              <a:t>over quantum </a:t>
            </a:r>
            <a:r>
              <a:rPr lang="en-US" dirty="0" smtClean="0"/>
              <a:t>entanglement be available?”</a:t>
            </a:r>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Broaden Your Focus</a:t>
            </a:r>
            <a:endParaRPr lang="en-US" dirty="0"/>
          </a:p>
        </p:txBody>
      </p:sp>
      <p:sp>
        <p:nvSpPr>
          <p:cNvPr id="6" name="TextBox 5"/>
          <p:cNvSpPr txBox="1"/>
          <p:nvPr/>
        </p:nvSpPr>
        <p:spPr>
          <a:xfrm>
            <a:off x="748352" y="5638800"/>
            <a:ext cx="72390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Strategic advantage comes from two paths</a:t>
            </a:r>
          </a:p>
          <a:p>
            <a:pPr marL="742950" lvl="1" indent="-285750">
              <a:buFont typeface="Arial" panose="020B0604020202020204" pitchFamily="34" charset="0"/>
              <a:buChar char="•"/>
            </a:pPr>
            <a:r>
              <a:rPr lang="en-US" dirty="0" smtClean="0"/>
              <a:t>Being faster than your </a:t>
            </a:r>
            <a:r>
              <a:rPr lang="en-US" dirty="0" smtClean="0"/>
              <a:t>competitors  </a:t>
            </a:r>
            <a:r>
              <a:rPr lang="en-US" b="1" dirty="0" smtClean="0">
                <a:solidFill>
                  <a:srgbClr val="00B050"/>
                </a:solidFill>
              </a:rPr>
              <a:t>(CHECK)</a:t>
            </a:r>
            <a:endParaRPr lang="en-US" b="1" dirty="0" smtClean="0">
              <a:solidFill>
                <a:srgbClr val="00B050"/>
              </a:solidFill>
            </a:endParaRPr>
          </a:p>
          <a:p>
            <a:pPr marL="742950" lvl="1" indent="-285750">
              <a:buFont typeface="Arial" panose="020B0604020202020204" pitchFamily="34" charset="0"/>
              <a:buChar char="•"/>
            </a:pPr>
            <a:r>
              <a:rPr lang="en-US" dirty="0" smtClean="0"/>
              <a:t>Being smarter than your competitors</a:t>
            </a:r>
            <a:endParaRPr lang="en-US" dirty="0" smtClean="0"/>
          </a:p>
        </p:txBody>
      </p:sp>
      <p:sp>
        <p:nvSpPr>
          <p:cNvPr id="7" name="TextBox 6"/>
          <p:cNvSpPr txBox="1"/>
          <p:nvPr/>
        </p:nvSpPr>
        <p:spPr>
          <a:xfrm>
            <a:off x="636895" y="5269468"/>
            <a:ext cx="7696200" cy="369332"/>
          </a:xfrm>
          <a:prstGeom prst="rect">
            <a:avLst/>
          </a:prstGeom>
          <a:noFill/>
        </p:spPr>
        <p:txBody>
          <a:bodyPr wrap="square" rtlCol="0">
            <a:spAutoFit/>
          </a:bodyPr>
          <a:lstStyle/>
          <a:p>
            <a:r>
              <a:rPr lang="en-US" b="1" dirty="0" smtClean="0"/>
              <a:t>A more holistic </a:t>
            </a:r>
            <a:r>
              <a:rPr lang="en-US" b="1" dirty="0"/>
              <a:t>v</a:t>
            </a:r>
            <a:r>
              <a:rPr lang="en-US" b="1" dirty="0" smtClean="0"/>
              <a:t>iew is required</a:t>
            </a:r>
            <a:endParaRPr lang="en-US" b="1" dirty="0"/>
          </a:p>
        </p:txBody>
      </p:sp>
      <p:sp>
        <p:nvSpPr>
          <p:cNvPr id="8" name="TextBox 7"/>
          <p:cNvSpPr txBox="1"/>
          <p:nvPr/>
        </p:nvSpPr>
        <p:spPr>
          <a:xfrm>
            <a:off x="607325" y="4343400"/>
            <a:ext cx="7315200" cy="646331"/>
          </a:xfrm>
          <a:prstGeom prst="rect">
            <a:avLst/>
          </a:prstGeom>
          <a:noFill/>
        </p:spPr>
        <p:txBody>
          <a:bodyPr wrap="square" rtlCol="0">
            <a:spAutoFit/>
          </a:bodyPr>
          <a:lstStyle/>
          <a:p>
            <a:r>
              <a:rPr lang="en-US" i="1" dirty="0" smtClean="0"/>
              <a:t>“They spent so much time thinking about whether they could, they never stopped to think whether or not they should.” – Ian Malcolm, Jurassic Park</a:t>
            </a:r>
            <a:endParaRPr lang="en-US" i="1" dirty="0"/>
          </a:p>
        </p:txBody>
      </p:sp>
    </p:spTree>
    <p:extLst>
      <p:ext uri="{BB962C8B-B14F-4D97-AF65-F5344CB8AC3E}">
        <p14:creationId xmlns:p14="http://schemas.microsoft.com/office/powerpoint/2010/main" val="156326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7620000" y="1447796"/>
            <a:ext cx="1423537"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50125" y="1447798"/>
            <a:ext cx="1428467"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p:cNvSpPr/>
          <p:nvPr/>
        </p:nvSpPr>
        <p:spPr>
          <a:xfrm>
            <a:off x="2959290" y="1447800"/>
            <a:ext cx="3280012"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Set the Scene</a:t>
            </a:r>
            <a:endParaRPr lang="en-US" dirty="0"/>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39973" r="26829" b="27601"/>
          <a:stretch/>
        </p:blipFill>
        <p:spPr>
          <a:xfrm>
            <a:off x="0" y="365760"/>
            <a:ext cx="9144000" cy="1223889"/>
          </a:xfrm>
          <a:prstGeom prst="rect">
            <a:avLst/>
          </a:prstGeom>
        </p:spPr>
      </p:pic>
      <p:sp>
        <p:nvSpPr>
          <p:cNvPr id="9" name="TextBox 8"/>
          <p:cNvSpPr txBox="1"/>
          <p:nvPr/>
        </p:nvSpPr>
        <p:spPr>
          <a:xfrm>
            <a:off x="-6823" y="6334780"/>
            <a:ext cx="4756245" cy="523220"/>
          </a:xfrm>
          <a:prstGeom prst="rect">
            <a:avLst/>
          </a:prstGeom>
          <a:noFill/>
        </p:spPr>
        <p:txBody>
          <a:bodyPr wrap="square" rtlCol="0">
            <a:spAutoFit/>
          </a:bodyPr>
          <a:lstStyle/>
          <a:p>
            <a:pPr algn="ctr"/>
            <a:r>
              <a:rPr lang="en-US" sz="2800" b="1" dirty="0" smtClean="0"/>
              <a:t>EXCHANGE</a:t>
            </a:r>
            <a:endParaRPr lang="en-US" sz="2800" b="1" dirty="0"/>
          </a:p>
        </p:txBody>
      </p:sp>
      <p:sp>
        <p:nvSpPr>
          <p:cNvPr id="10" name="TextBox 9"/>
          <p:cNvSpPr txBox="1"/>
          <p:nvPr/>
        </p:nvSpPr>
        <p:spPr>
          <a:xfrm>
            <a:off x="4749422" y="6334780"/>
            <a:ext cx="4419599" cy="523220"/>
          </a:xfrm>
          <a:prstGeom prst="rect">
            <a:avLst/>
          </a:prstGeom>
          <a:noFill/>
        </p:spPr>
        <p:txBody>
          <a:bodyPr wrap="square" rtlCol="0">
            <a:spAutoFit/>
          </a:bodyPr>
          <a:lstStyle/>
          <a:p>
            <a:pPr algn="ctr"/>
            <a:r>
              <a:rPr lang="en-US" sz="2800" b="1" dirty="0" smtClean="0"/>
              <a:t>TRADER</a:t>
            </a:r>
            <a:endParaRPr lang="en-US" sz="2800" b="1" dirty="0"/>
          </a:p>
        </p:txBody>
      </p:sp>
      <p:sp>
        <p:nvSpPr>
          <p:cNvPr id="6" name="Rectangle 5"/>
          <p:cNvSpPr/>
          <p:nvPr/>
        </p:nvSpPr>
        <p:spPr>
          <a:xfrm>
            <a:off x="609600" y="2395496"/>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Market Event</a:t>
            </a:r>
            <a:endParaRPr lang="en-US" dirty="0"/>
          </a:p>
        </p:txBody>
      </p:sp>
      <p:sp>
        <p:nvSpPr>
          <p:cNvPr id="12" name="Rectangle 11"/>
          <p:cNvSpPr/>
          <p:nvPr/>
        </p:nvSpPr>
        <p:spPr>
          <a:xfrm>
            <a:off x="2273490" y="1524000"/>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Event Published</a:t>
            </a:r>
            <a:endParaRPr lang="en-US" dirty="0"/>
          </a:p>
        </p:txBody>
      </p:sp>
      <p:sp>
        <p:nvSpPr>
          <p:cNvPr id="13" name="Rectangle 12"/>
          <p:cNvSpPr/>
          <p:nvPr/>
        </p:nvSpPr>
        <p:spPr>
          <a:xfrm>
            <a:off x="2273490" y="3271795"/>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Execution Received</a:t>
            </a:r>
            <a:endParaRPr lang="en-US" dirty="0"/>
          </a:p>
        </p:txBody>
      </p:sp>
      <p:sp>
        <p:nvSpPr>
          <p:cNvPr id="14" name="Rectangle 13"/>
          <p:cNvSpPr/>
          <p:nvPr/>
        </p:nvSpPr>
        <p:spPr>
          <a:xfrm>
            <a:off x="620973" y="4148096"/>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Matching Logic</a:t>
            </a:r>
            <a:endParaRPr lang="en-US" dirty="0"/>
          </a:p>
        </p:txBody>
      </p:sp>
      <p:sp>
        <p:nvSpPr>
          <p:cNvPr id="15" name="Rectangle 14"/>
          <p:cNvSpPr/>
          <p:nvPr/>
        </p:nvSpPr>
        <p:spPr>
          <a:xfrm>
            <a:off x="2273490" y="4986296"/>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Confirm Published</a:t>
            </a:r>
            <a:endParaRPr lang="en-US" dirty="0"/>
          </a:p>
        </p:txBody>
      </p:sp>
      <p:sp>
        <p:nvSpPr>
          <p:cNvPr id="16" name="Rectangle 15"/>
          <p:cNvSpPr/>
          <p:nvPr/>
        </p:nvSpPr>
        <p:spPr>
          <a:xfrm>
            <a:off x="5553502" y="1524000"/>
            <a:ext cx="1371600"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Event Received</a:t>
            </a:r>
            <a:endParaRPr lang="en-US" dirty="0"/>
          </a:p>
        </p:txBody>
      </p:sp>
      <p:sp>
        <p:nvSpPr>
          <p:cNvPr id="17" name="Rectangle 16"/>
          <p:cNvSpPr/>
          <p:nvPr/>
        </p:nvSpPr>
        <p:spPr>
          <a:xfrm>
            <a:off x="7239000" y="2395496"/>
            <a:ext cx="1371600"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Decision Logic</a:t>
            </a:r>
            <a:endParaRPr lang="en-US" dirty="0"/>
          </a:p>
        </p:txBody>
      </p:sp>
      <p:sp>
        <p:nvSpPr>
          <p:cNvPr id="18" name="Rectangle 17"/>
          <p:cNvSpPr/>
          <p:nvPr/>
        </p:nvSpPr>
        <p:spPr>
          <a:xfrm>
            <a:off x="5553502" y="3271795"/>
            <a:ext cx="1371600"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Execution Sent</a:t>
            </a:r>
            <a:endParaRPr lang="en-US" dirty="0"/>
          </a:p>
        </p:txBody>
      </p:sp>
      <p:sp>
        <p:nvSpPr>
          <p:cNvPr id="19" name="Rectangle 18"/>
          <p:cNvSpPr/>
          <p:nvPr/>
        </p:nvSpPr>
        <p:spPr>
          <a:xfrm>
            <a:off x="7239000" y="4148096"/>
            <a:ext cx="1371600"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Position Update</a:t>
            </a:r>
            <a:endParaRPr lang="en-US" dirty="0"/>
          </a:p>
        </p:txBody>
      </p:sp>
      <p:sp>
        <p:nvSpPr>
          <p:cNvPr id="20" name="Rectangle 19"/>
          <p:cNvSpPr/>
          <p:nvPr/>
        </p:nvSpPr>
        <p:spPr>
          <a:xfrm>
            <a:off x="5553502" y="4986296"/>
            <a:ext cx="1371600"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Confirm Received</a:t>
            </a:r>
            <a:endParaRPr lang="en-US" dirty="0"/>
          </a:p>
        </p:txBody>
      </p:sp>
      <p:cxnSp>
        <p:nvCxnSpPr>
          <p:cNvPr id="21" name="Straight Arrow Connector 20"/>
          <p:cNvCxnSpPr>
            <a:stCxn id="12" idx="3"/>
            <a:endCxn id="16" idx="1"/>
          </p:cNvCxnSpPr>
          <p:nvPr/>
        </p:nvCxnSpPr>
        <p:spPr>
          <a:xfrm>
            <a:off x="3645090" y="1866900"/>
            <a:ext cx="1908412" cy="0"/>
          </a:xfrm>
          <a:prstGeom prst="straightConnector1">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8" idx="1"/>
            <a:endCxn id="13" idx="3"/>
          </p:cNvCxnSpPr>
          <p:nvPr/>
        </p:nvCxnSpPr>
        <p:spPr>
          <a:xfrm flipH="1">
            <a:off x="3645090" y="3614695"/>
            <a:ext cx="1908412" cy="0"/>
          </a:xfrm>
          <a:prstGeom prst="straightConnector1">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3"/>
            <a:endCxn id="20" idx="1"/>
          </p:cNvCxnSpPr>
          <p:nvPr/>
        </p:nvCxnSpPr>
        <p:spPr>
          <a:xfrm>
            <a:off x="3645090" y="5329196"/>
            <a:ext cx="1908412" cy="0"/>
          </a:xfrm>
          <a:prstGeom prst="straightConnector1">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6" idx="3"/>
            <a:endCxn id="17" idx="0"/>
          </p:cNvCxnSpPr>
          <p:nvPr/>
        </p:nvCxnSpPr>
        <p:spPr>
          <a:xfrm>
            <a:off x="6925102" y="1866900"/>
            <a:ext cx="999698" cy="528596"/>
          </a:xfrm>
          <a:prstGeom prst="bentConnector2">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7" idx="2"/>
            <a:endCxn id="18" idx="3"/>
          </p:cNvCxnSpPr>
          <p:nvPr/>
        </p:nvCxnSpPr>
        <p:spPr>
          <a:xfrm rot="5400000">
            <a:off x="7158252" y="2848146"/>
            <a:ext cx="533399" cy="999698"/>
          </a:xfrm>
          <a:prstGeom prst="bentConnector2">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9" idx="3"/>
            <a:endCxn id="17" idx="3"/>
          </p:cNvCxnSpPr>
          <p:nvPr/>
        </p:nvCxnSpPr>
        <p:spPr>
          <a:xfrm flipV="1">
            <a:off x="8610600" y="2738396"/>
            <a:ext cx="12700" cy="1752600"/>
          </a:xfrm>
          <a:prstGeom prst="bentConnector3">
            <a:avLst>
              <a:gd name="adj1" fmla="val 1800000"/>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049" name="Elbow Connector 2048"/>
          <p:cNvCxnSpPr>
            <a:stCxn id="20" idx="3"/>
            <a:endCxn id="19" idx="2"/>
          </p:cNvCxnSpPr>
          <p:nvPr/>
        </p:nvCxnSpPr>
        <p:spPr>
          <a:xfrm flipV="1">
            <a:off x="6925102" y="4833896"/>
            <a:ext cx="999698" cy="495300"/>
          </a:xfrm>
          <a:prstGeom prst="bentConnector2">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052" name="Elbow Connector 2051"/>
          <p:cNvCxnSpPr>
            <a:stCxn id="6" idx="0"/>
            <a:endCxn id="12" idx="1"/>
          </p:cNvCxnSpPr>
          <p:nvPr/>
        </p:nvCxnSpPr>
        <p:spPr>
          <a:xfrm rot="5400000" flipH="1" flipV="1">
            <a:off x="1520147" y="1642153"/>
            <a:ext cx="528596" cy="978090"/>
          </a:xfrm>
          <a:prstGeom prst="bentConnector2">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054" name="Elbow Connector 2053"/>
          <p:cNvCxnSpPr>
            <a:stCxn id="14" idx="2"/>
            <a:endCxn id="15" idx="1"/>
          </p:cNvCxnSpPr>
          <p:nvPr/>
        </p:nvCxnSpPr>
        <p:spPr>
          <a:xfrm rot="16200000" flipH="1">
            <a:off x="1542481" y="4598187"/>
            <a:ext cx="495300" cy="966717"/>
          </a:xfrm>
          <a:prstGeom prst="bentConnector2">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056" name="Elbow Connector 2055"/>
          <p:cNvCxnSpPr>
            <a:stCxn id="14" idx="1"/>
            <a:endCxn id="6" idx="1"/>
          </p:cNvCxnSpPr>
          <p:nvPr/>
        </p:nvCxnSpPr>
        <p:spPr>
          <a:xfrm rot="10800000">
            <a:off x="609601" y="2738396"/>
            <a:ext cx="11373" cy="1752600"/>
          </a:xfrm>
          <a:prstGeom prst="bentConnector3">
            <a:avLst>
              <a:gd name="adj1" fmla="val 2110024"/>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058" name="Elbow Connector 2057"/>
          <p:cNvCxnSpPr>
            <a:stCxn id="13" idx="1"/>
            <a:endCxn id="14" idx="0"/>
          </p:cNvCxnSpPr>
          <p:nvPr/>
        </p:nvCxnSpPr>
        <p:spPr>
          <a:xfrm rot="10800000" flipV="1">
            <a:off x="1306774" y="3614694"/>
            <a:ext cx="966717" cy="533401"/>
          </a:xfrm>
          <a:prstGeom prst="bentConnector2">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sp>
        <p:nvSpPr>
          <p:cNvPr id="2060" name="Oval 2059"/>
          <p:cNvSpPr/>
          <p:nvPr/>
        </p:nvSpPr>
        <p:spPr>
          <a:xfrm>
            <a:off x="3962400" y="1633496"/>
            <a:ext cx="1371600" cy="403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TextBox 2060"/>
          <p:cNvSpPr txBox="1"/>
          <p:nvPr/>
        </p:nvSpPr>
        <p:spPr>
          <a:xfrm>
            <a:off x="2959290" y="5715000"/>
            <a:ext cx="3280012" cy="307777"/>
          </a:xfrm>
          <a:prstGeom prst="rect">
            <a:avLst/>
          </a:prstGeom>
          <a:noFill/>
        </p:spPr>
        <p:txBody>
          <a:bodyPr wrap="square" rtlCol="0">
            <a:spAutoFit/>
          </a:bodyPr>
          <a:lstStyle/>
          <a:p>
            <a:pPr algn="ctr"/>
            <a:r>
              <a:rPr lang="en-US" sz="1400" dirty="0" smtClean="0"/>
              <a:t>NETWORK</a:t>
            </a:r>
            <a:endParaRPr lang="en-US" sz="1400" dirty="0"/>
          </a:p>
        </p:txBody>
      </p:sp>
      <p:sp>
        <p:nvSpPr>
          <p:cNvPr id="48" name="TextBox 47"/>
          <p:cNvSpPr txBox="1"/>
          <p:nvPr/>
        </p:nvSpPr>
        <p:spPr>
          <a:xfrm>
            <a:off x="6239302" y="5715000"/>
            <a:ext cx="1380698" cy="307777"/>
          </a:xfrm>
          <a:prstGeom prst="rect">
            <a:avLst/>
          </a:prstGeom>
          <a:noFill/>
        </p:spPr>
        <p:txBody>
          <a:bodyPr wrap="square" rtlCol="0">
            <a:spAutoFit/>
          </a:bodyPr>
          <a:lstStyle/>
          <a:p>
            <a:pPr algn="ctr"/>
            <a:r>
              <a:rPr lang="en-US" sz="1400" dirty="0" smtClean="0"/>
              <a:t>HOST/OS</a:t>
            </a:r>
            <a:endParaRPr lang="en-US" sz="1400" dirty="0"/>
          </a:p>
        </p:txBody>
      </p:sp>
      <p:sp>
        <p:nvSpPr>
          <p:cNvPr id="49" name="TextBox 48"/>
          <p:cNvSpPr txBox="1"/>
          <p:nvPr/>
        </p:nvSpPr>
        <p:spPr>
          <a:xfrm>
            <a:off x="1578592" y="5715000"/>
            <a:ext cx="1380698" cy="307777"/>
          </a:xfrm>
          <a:prstGeom prst="rect">
            <a:avLst/>
          </a:prstGeom>
          <a:noFill/>
        </p:spPr>
        <p:txBody>
          <a:bodyPr wrap="square" rtlCol="0">
            <a:spAutoFit/>
          </a:bodyPr>
          <a:lstStyle/>
          <a:p>
            <a:pPr algn="ctr"/>
            <a:r>
              <a:rPr lang="en-US" sz="1400" dirty="0" smtClean="0"/>
              <a:t>HOST/OS</a:t>
            </a:r>
            <a:endParaRPr lang="en-US" sz="1400" dirty="0"/>
          </a:p>
        </p:txBody>
      </p:sp>
      <p:sp>
        <p:nvSpPr>
          <p:cNvPr id="50" name="TextBox 49"/>
          <p:cNvSpPr txBox="1"/>
          <p:nvPr/>
        </p:nvSpPr>
        <p:spPr>
          <a:xfrm>
            <a:off x="150125" y="5715000"/>
            <a:ext cx="1380698" cy="307777"/>
          </a:xfrm>
          <a:prstGeom prst="rect">
            <a:avLst/>
          </a:prstGeom>
          <a:noFill/>
        </p:spPr>
        <p:txBody>
          <a:bodyPr wrap="square" rtlCol="0">
            <a:spAutoFit/>
          </a:bodyPr>
          <a:lstStyle/>
          <a:p>
            <a:pPr algn="ctr"/>
            <a:r>
              <a:rPr lang="en-US" sz="1400" dirty="0" smtClean="0"/>
              <a:t>SOFTWARE</a:t>
            </a:r>
            <a:endParaRPr lang="en-US" sz="1400" dirty="0"/>
          </a:p>
        </p:txBody>
      </p:sp>
      <p:sp>
        <p:nvSpPr>
          <p:cNvPr id="51" name="TextBox 50"/>
          <p:cNvSpPr txBox="1"/>
          <p:nvPr/>
        </p:nvSpPr>
        <p:spPr>
          <a:xfrm>
            <a:off x="7662839" y="5715000"/>
            <a:ext cx="1380698" cy="307777"/>
          </a:xfrm>
          <a:prstGeom prst="rect">
            <a:avLst/>
          </a:prstGeom>
          <a:noFill/>
        </p:spPr>
        <p:txBody>
          <a:bodyPr wrap="square" rtlCol="0">
            <a:spAutoFit/>
          </a:bodyPr>
          <a:lstStyle/>
          <a:p>
            <a:pPr algn="ctr"/>
            <a:r>
              <a:rPr lang="en-US" sz="1400" dirty="0" smtClean="0"/>
              <a:t>SOFTWARE</a:t>
            </a:r>
            <a:endParaRPr lang="en-US" sz="1400" dirty="0"/>
          </a:p>
        </p:txBody>
      </p:sp>
    </p:spTree>
    <p:extLst>
      <p:ext uri="{BB962C8B-B14F-4D97-AF65-F5344CB8AC3E}">
        <p14:creationId xmlns:p14="http://schemas.microsoft.com/office/powerpoint/2010/main" val="2512962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6790898" y="1447796"/>
            <a:ext cx="1423537"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933733" y="1447798"/>
            <a:ext cx="1428467"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p:cNvSpPr/>
          <p:nvPr/>
        </p:nvSpPr>
        <p:spPr>
          <a:xfrm>
            <a:off x="3733800" y="1447800"/>
            <a:ext cx="16764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 More Holistic Focus</a:t>
            </a:r>
            <a:endParaRPr lang="en-US" dirty="0"/>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39973" r="26829" b="27601"/>
          <a:stretch/>
        </p:blipFill>
        <p:spPr>
          <a:xfrm>
            <a:off x="0" y="365760"/>
            <a:ext cx="9144000" cy="1223889"/>
          </a:xfrm>
          <a:prstGeom prst="rect">
            <a:avLst/>
          </a:prstGeom>
        </p:spPr>
      </p:pic>
      <p:sp>
        <p:nvSpPr>
          <p:cNvPr id="9" name="TextBox 8"/>
          <p:cNvSpPr txBox="1"/>
          <p:nvPr/>
        </p:nvSpPr>
        <p:spPr>
          <a:xfrm>
            <a:off x="-6823" y="6334780"/>
            <a:ext cx="4756245" cy="523220"/>
          </a:xfrm>
          <a:prstGeom prst="rect">
            <a:avLst/>
          </a:prstGeom>
          <a:noFill/>
        </p:spPr>
        <p:txBody>
          <a:bodyPr wrap="square" rtlCol="0">
            <a:spAutoFit/>
          </a:bodyPr>
          <a:lstStyle/>
          <a:p>
            <a:pPr algn="ctr"/>
            <a:r>
              <a:rPr lang="en-US" sz="2800" b="1" dirty="0" smtClean="0"/>
              <a:t>EXCHANGE</a:t>
            </a:r>
            <a:endParaRPr lang="en-US" sz="2800" b="1" dirty="0"/>
          </a:p>
        </p:txBody>
      </p:sp>
      <p:sp>
        <p:nvSpPr>
          <p:cNvPr id="10" name="TextBox 9"/>
          <p:cNvSpPr txBox="1"/>
          <p:nvPr/>
        </p:nvSpPr>
        <p:spPr>
          <a:xfrm>
            <a:off x="4749422" y="6334780"/>
            <a:ext cx="4419599" cy="523220"/>
          </a:xfrm>
          <a:prstGeom prst="rect">
            <a:avLst/>
          </a:prstGeom>
          <a:noFill/>
        </p:spPr>
        <p:txBody>
          <a:bodyPr wrap="square" rtlCol="0">
            <a:spAutoFit/>
          </a:bodyPr>
          <a:lstStyle/>
          <a:p>
            <a:pPr algn="ctr"/>
            <a:r>
              <a:rPr lang="en-US" sz="2800" b="1" dirty="0" smtClean="0"/>
              <a:t>TRADER</a:t>
            </a:r>
            <a:endParaRPr lang="en-US" sz="2800" b="1" dirty="0"/>
          </a:p>
        </p:txBody>
      </p:sp>
      <p:sp>
        <p:nvSpPr>
          <p:cNvPr id="6" name="Rectangle 5"/>
          <p:cNvSpPr/>
          <p:nvPr/>
        </p:nvSpPr>
        <p:spPr>
          <a:xfrm>
            <a:off x="1384110" y="2395496"/>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Market Event</a:t>
            </a:r>
            <a:endParaRPr lang="en-US" dirty="0"/>
          </a:p>
        </p:txBody>
      </p:sp>
      <p:sp>
        <p:nvSpPr>
          <p:cNvPr id="12" name="Rectangle 11"/>
          <p:cNvSpPr/>
          <p:nvPr/>
        </p:nvSpPr>
        <p:spPr>
          <a:xfrm>
            <a:off x="3048000" y="1524000"/>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Event Published</a:t>
            </a:r>
            <a:endParaRPr lang="en-US" dirty="0"/>
          </a:p>
        </p:txBody>
      </p:sp>
      <p:sp>
        <p:nvSpPr>
          <p:cNvPr id="13" name="Rectangle 12"/>
          <p:cNvSpPr/>
          <p:nvPr/>
        </p:nvSpPr>
        <p:spPr>
          <a:xfrm>
            <a:off x="3048000" y="3271795"/>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Execution Received</a:t>
            </a:r>
            <a:endParaRPr lang="en-US" dirty="0"/>
          </a:p>
        </p:txBody>
      </p:sp>
      <p:sp>
        <p:nvSpPr>
          <p:cNvPr id="14" name="Rectangle 13"/>
          <p:cNvSpPr/>
          <p:nvPr/>
        </p:nvSpPr>
        <p:spPr>
          <a:xfrm>
            <a:off x="1395483" y="4148096"/>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Matching Logic</a:t>
            </a:r>
            <a:endParaRPr lang="en-US" dirty="0"/>
          </a:p>
        </p:txBody>
      </p:sp>
      <p:sp>
        <p:nvSpPr>
          <p:cNvPr id="15" name="Rectangle 14"/>
          <p:cNvSpPr/>
          <p:nvPr/>
        </p:nvSpPr>
        <p:spPr>
          <a:xfrm>
            <a:off x="3048000" y="4986296"/>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Confirm Published</a:t>
            </a:r>
            <a:endParaRPr lang="en-US" dirty="0"/>
          </a:p>
        </p:txBody>
      </p:sp>
      <p:sp>
        <p:nvSpPr>
          <p:cNvPr id="16" name="Rectangle 15"/>
          <p:cNvSpPr/>
          <p:nvPr/>
        </p:nvSpPr>
        <p:spPr>
          <a:xfrm>
            <a:off x="4724400" y="1524000"/>
            <a:ext cx="1371600"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Event Received</a:t>
            </a:r>
            <a:endParaRPr lang="en-US" dirty="0"/>
          </a:p>
        </p:txBody>
      </p:sp>
      <p:sp>
        <p:nvSpPr>
          <p:cNvPr id="17" name="Rectangle 16"/>
          <p:cNvSpPr/>
          <p:nvPr/>
        </p:nvSpPr>
        <p:spPr>
          <a:xfrm>
            <a:off x="6409898" y="2395496"/>
            <a:ext cx="1371600"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Decision Logic</a:t>
            </a:r>
            <a:endParaRPr lang="en-US" dirty="0"/>
          </a:p>
        </p:txBody>
      </p:sp>
      <p:sp>
        <p:nvSpPr>
          <p:cNvPr id="18" name="Rectangle 17"/>
          <p:cNvSpPr/>
          <p:nvPr/>
        </p:nvSpPr>
        <p:spPr>
          <a:xfrm>
            <a:off x="4724400" y="3271795"/>
            <a:ext cx="1371600"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Execution Sent</a:t>
            </a:r>
            <a:endParaRPr lang="en-US" dirty="0"/>
          </a:p>
        </p:txBody>
      </p:sp>
      <p:sp>
        <p:nvSpPr>
          <p:cNvPr id="19" name="Rectangle 18"/>
          <p:cNvSpPr/>
          <p:nvPr/>
        </p:nvSpPr>
        <p:spPr>
          <a:xfrm>
            <a:off x="6409898" y="4148096"/>
            <a:ext cx="1371600"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Position Update</a:t>
            </a:r>
            <a:endParaRPr lang="en-US" dirty="0"/>
          </a:p>
        </p:txBody>
      </p:sp>
      <p:sp>
        <p:nvSpPr>
          <p:cNvPr id="20" name="Rectangle 19"/>
          <p:cNvSpPr/>
          <p:nvPr/>
        </p:nvSpPr>
        <p:spPr>
          <a:xfrm>
            <a:off x="4724400" y="4986296"/>
            <a:ext cx="1371600"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Confirm Received</a:t>
            </a:r>
            <a:endParaRPr lang="en-US" dirty="0"/>
          </a:p>
        </p:txBody>
      </p:sp>
      <p:cxnSp>
        <p:nvCxnSpPr>
          <p:cNvPr id="21" name="Straight Arrow Connector 20"/>
          <p:cNvCxnSpPr>
            <a:stCxn id="12" idx="3"/>
            <a:endCxn id="16" idx="1"/>
          </p:cNvCxnSpPr>
          <p:nvPr/>
        </p:nvCxnSpPr>
        <p:spPr>
          <a:xfrm>
            <a:off x="4419600" y="1866900"/>
            <a:ext cx="304800" cy="0"/>
          </a:xfrm>
          <a:prstGeom prst="straightConnector1">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8" idx="1"/>
            <a:endCxn id="13" idx="3"/>
          </p:cNvCxnSpPr>
          <p:nvPr/>
        </p:nvCxnSpPr>
        <p:spPr>
          <a:xfrm flipH="1">
            <a:off x="4419600" y="3614695"/>
            <a:ext cx="304800" cy="0"/>
          </a:xfrm>
          <a:prstGeom prst="straightConnector1">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3"/>
            <a:endCxn id="20" idx="1"/>
          </p:cNvCxnSpPr>
          <p:nvPr/>
        </p:nvCxnSpPr>
        <p:spPr>
          <a:xfrm>
            <a:off x="4419600" y="5329196"/>
            <a:ext cx="304800" cy="0"/>
          </a:xfrm>
          <a:prstGeom prst="straightConnector1">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6" idx="3"/>
            <a:endCxn id="17" idx="0"/>
          </p:cNvCxnSpPr>
          <p:nvPr/>
        </p:nvCxnSpPr>
        <p:spPr>
          <a:xfrm>
            <a:off x="6096000" y="1866900"/>
            <a:ext cx="999698" cy="528596"/>
          </a:xfrm>
          <a:prstGeom prst="bentConnector2">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7" idx="2"/>
            <a:endCxn id="18" idx="3"/>
          </p:cNvCxnSpPr>
          <p:nvPr/>
        </p:nvCxnSpPr>
        <p:spPr>
          <a:xfrm rot="5400000">
            <a:off x="6329150" y="2848146"/>
            <a:ext cx="533399" cy="999698"/>
          </a:xfrm>
          <a:prstGeom prst="bentConnector2">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9" idx="3"/>
            <a:endCxn id="17" idx="3"/>
          </p:cNvCxnSpPr>
          <p:nvPr/>
        </p:nvCxnSpPr>
        <p:spPr>
          <a:xfrm flipV="1">
            <a:off x="7781498" y="2738396"/>
            <a:ext cx="12700" cy="1752600"/>
          </a:xfrm>
          <a:prstGeom prst="bentConnector3">
            <a:avLst>
              <a:gd name="adj1" fmla="val 1800000"/>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049" name="Elbow Connector 2048"/>
          <p:cNvCxnSpPr>
            <a:stCxn id="20" idx="3"/>
            <a:endCxn id="19" idx="2"/>
          </p:cNvCxnSpPr>
          <p:nvPr/>
        </p:nvCxnSpPr>
        <p:spPr>
          <a:xfrm flipV="1">
            <a:off x="6096000" y="4833896"/>
            <a:ext cx="999698" cy="495300"/>
          </a:xfrm>
          <a:prstGeom prst="bentConnector2">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052" name="Elbow Connector 2051"/>
          <p:cNvCxnSpPr>
            <a:stCxn id="6" idx="0"/>
            <a:endCxn id="12" idx="1"/>
          </p:cNvCxnSpPr>
          <p:nvPr/>
        </p:nvCxnSpPr>
        <p:spPr>
          <a:xfrm rot="5400000" flipH="1" flipV="1">
            <a:off x="2294657" y="1642153"/>
            <a:ext cx="528596" cy="978090"/>
          </a:xfrm>
          <a:prstGeom prst="bentConnector2">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054" name="Elbow Connector 2053"/>
          <p:cNvCxnSpPr>
            <a:stCxn id="14" idx="2"/>
            <a:endCxn id="15" idx="1"/>
          </p:cNvCxnSpPr>
          <p:nvPr/>
        </p:nvCxnSpPr>
        <p:spPr>
          <a:xfrm rot="16200000" flipH="1">
            <a:off x="2316991" y="4598187"/>
            <a:ext cx="495300" cy="966717"/>
          </a:xfrm>
          <a:prstGeom prst="bentConnector2">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056" name="Elbow Connector 2055"/>
          <p:cNvCxnSpPr>
            <a:stCxn id="14" idx="1"/>
            <a:endCxn id="6" idx="1"/>
          </p:cNvCxnSpPr>
          <p:nvPr/>
        </p:nvCxnSpPr>
        <p:spPr>
          <a:xfrm rot="10800000">
            <a:off x="1384111" y="2738396"/>
            <a:ext cx="11373" cy="1752600"/>
          </a:xfrm>
          <a:prstGeom prst="bentConnector3">
            <a:avLst>
              <a:gd name="adj1" fmla="val 2110024"/>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058" name="Elbow Connector 2057"/>
          <p:cNvCxnSpPr>
            <a:stCxn id="13" idx="1"/>
            <a:endCxn id="14" idx="0"/>
          </p:cNvCxnSpPr>
          <p:nvPr/>
        </p:nvCxnSpPr>
        <p:spPr>
          <a:xfrm rot="10800000" flipV="1">
            <a:off x="2081284" y="3614694"/>
            <a:ext cx="966717" cy="533401"/>
          </a:xfrm>
          <a:prstGeom prst="bentConnector2">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sp>
        <p:nvSpPr>
          <p:cNvPr id="2061" name="TextBox 2060"/>
          <p:cNvSpPr txBox="1"/>
          <p:nvPr/>
        </p:nvSpPr>
        <p:spPr>
          <a:xfrm>
            <a:off x="2959290" y="5715000"/>
            <a:ext cx="3280012" cy="307777"/>
          </a:xfrm>
          <a:prstGeom prst="rect">
            <a:avLst/>
          </a:prstGeom>
          <a:noFill/>
        </p:spPr>
        <p:txBody>
          <a:bodyPr wrap="square" rtlCol="0">
            <a:spAutoFit/>
          </a:bodyPr>
          <a:lstStyle/>
          <a:p>
            <a:pPr algn="ctr"/>
            <a:r>
              <a:rPr lang="en-US" sz="1400" dirty="0" smtClean="0"/>
              <a:t>NETWORK</a:t>
            </a:r>
            <a:endParaRPr lang="en-US" sz="1400" dirty="0"/>
          </a:p>
        </p:txBody>
      </p:sp>
      <p:sp>
        <p:nvSpPr>
          <p:cNvPr id="48" name="TextBox 47"/>
          <p:cNvSpPr txBox="1"/>
          <p:nvPr/>
        </p:nvSpPr>
        <p:spPr>
          <a:xfrm>
            <a:off x="5410200" y="5715000"/>
            <a:ext cx="1380698" cy="307777"/>
          </a:xfrm>
          <a:prstGeom prst="rect">
            <a:avLst/>
          </a:prstGeom>
          <a:noFill/>
        </p:spPr>
        <p:txBody>
          <a:bodyPr wrap="square" rtlCol="0">
            <a:spAutoFit/>
          </a:bodyPr>
          <a:lstStyle/>
          <a:p>
            <a:pPr algn="ctr"/>
            <a:r>
              <a:rPr lang="en-US" sz="1400" dirty="0" smtClean="0"/>
              <a:t>HOST/OS</a:t>
            </a:r>
            <a:endParaRPr lang="en-US" sz="1400" dirty="0"/>
          </a:p>
        </p:txBody>
      </p:sp>
      <p:sp>
        <p:nvSpPr>
          <p:cNvPr id="49" name="TextBox 48"/>
          <p:cNvSpPr txBox="1"/>
          <p:nvPr/>
        </p:nvSpPr>
        <p:spPr>
          <a:xfrm>
            <a:off x="2353102" y="5715000"/>
            <a:ext cx="1380698" cy="307777"/>
          </a:xfrm>
          <a:prstGeom prst="rect">
            <a:avLst/>
          </a:prstGeom>
          <a:noFill/>
        </p:spPr>
        <p:txBody>
          <a:bodyPr wrap="square" rtlCol="0">
            <a:spAutoFit/>
          </a:bodyPr>
          <a:lstStyle/>
          <a:p>
            <a:pPr algn="ctr"/>
            <a:r>
              <a:rPr lang="en-US" sz="1400" dirty="0" smtClean="0"/>
              <a:t>HOST/OS</a:t>
            </a:r>
            <a:endParaRPr lang="en-US" sz="1400" dirty="0"/>
          </a:p>
        </p:txBody>
      </p:sp>
      <p:sp>
        <p:nvSpPr>
          <p:cNvPr id="50" name="TextBox 49"/>
          <p:cNvSpPr txBox="1"/>
          <p:nvPr/>
        </p:nvSpPr>
        <p:spPr>
          <a:xfrm>
            <a:off x="933733" y="5715000"/>
            <a:ext cx="1380698" cy="307777"/>
          </a:xfrm>
          <a:prstGeom prst="rect">
            <a:avLst/>
          </a:prstGeom>
          <a:noFill/>
        </p:spPr>
        <p:txBody>
          <a:bodyPr wrap="square" rtlCol="0">
            <a:spAutoFit/>
          </a:bodyPr>
          <a:lstStyle/>
          <a:p>
            <a:pPr algn="ctr"/>
            <a:r>
              <a:rPr lang="en-US" sz="1400" dirty="0" smtClean="0"/>
              <a:t>SOFTWARE</a:t>
            </a:r>
            <a:endParaRPr lang="en-US" sz="1400" dirty="0"/>
          </a:p>
        </p:txBody>
      </p:sp>
      <p:sp>
        <p:nvSpPr>
          <p:cNvPr id="51" name="TextBox 50"/>
          <p:cNvSpPr txBox="1"/>
          <p:nvPr/>
        </p:nvSpPr>
        <p:spPr>
          <a:xfrm>
            <a:off x="6833737" y="5715000"/>
            <a:ext cx="1380698" cy="307777"/>
          </a:xfrm>
          <a:prstGeom prst="rect">
            <a:avLst/>
          </a:prstGeom>
          <a:noFill/>
        </p:spPr>
        <p:txBody>
          <a:bodyPr wrap="square" rtlCol="0">
            <a:spAutoFit/>
          </a:bodyPr>
          <a:lstStyle/>
          <a:p>
            <a:pPr algn="ctr"/>
            <a:r>
              <a:rPr lang="en-US" sz="1400" dirty="0" smtClean="0"/>
              <a:t>SOFTWARE</a:t>
            </a:r>
            <a:endParaRPr lang="en-US" sz="1400" dirty="0"/>
          </a:p>
        </p:txBody>
      </p:sp>
      <p:sp>
        <p:nvSpPr>
          <p:cNvPr id="36" name="Oval 35"/>
          <p:cNvSpPr/>
          <p:nvPr/>
        </p:nvSpPr>
        <p:spPr>
          <a:xfrm>
            <a:off x="4876800" y="1371600"/>
            <a:ext cx="3933776" cy="46511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903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 Aces</a:t>
            </a:r>
            <a:endParaRPr lang="en-US" dirty="0"/>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39973" r="26829" b="27601"/>
          <a:stretch/>
        </p:blipFill>
        <p:spPr>
          <a:xfrm>
            <a:off x="0" y="348472"/>
            <a:ext cx="9144000" cy="1223889"/>
          </a:xfrm>
          <a:prstGeom prst="rect">
            <a:avLst/>
          </a:prstGeom>
        </p:spPr>
      </p:pic>
      <p:sp>
        <p:nvSpPr>
          <p:cNvPr id="5" name="TextBox 4"/>
          <p:cNvSpPr txBox="1"/>
          <p:nvPr/>
        </p:nvSpPr>
        <p:spPr>
          <a:xfrm>
            <a:off x="457200" y="1828800"/>
            <a:ext cx="8305800" cy="4247317"/>
          </a:xfrm>
          <a:prstGeom prst="rect">
            <a:avLst/>
          </a:prstGeom>
          <a:noFill/>
        </p:spPr>
        <p:txBody>
          <a:bodyPr wrap="square" rtlCol="0">
            <a:spAutoFit/>
          </a:bodyPr>
          <a:lstStyle/>
          <a:p>
            <a:r>
              <a:rPr lang="en-US" dirty="0" smtClean="0"/>
              <a:t>It is time for those who truly understand networking </a:t>
            </a:r>
            <a:r>
              <a:rPr lang="en-US" dirty="0" smtClean="0"/>
              <a:t>– </a:t>
            </a:r>
            <a:r>
              <a:rPr lang="en-US" dirty="0" smtClean="0"/>
              <a:t>to embrace their software development siblings.</a:t>
            </a:r>
          </a:p>
          <a:p>
            <a:endParaRPr lang="en-US" dirty="0" smtClean="0"/>
          </a:p>
          <a:p>
            <a:r>
              <a:rPr lang="en-US" b="1" dirty="0" smtClean="0"/>
              <a:t>The Modern Network Architect/Engineer’s </a:t>
            </a:r>
            <a:r>
              <a:rPr lang="en-US" b="1" dirty="0" smtClean="0"/>
              <a:t>Mantra</a:t>
            </a:r>
            <a:endParaRPr lang="en-US" dirty="0" smtClean="0"/>
          </a:p>
          <a:p>
            <a:r>
              <a:rPr lang="en-US" dirty="0" smtClean="0"/>
              <a:t>I will:</a:t>
            </a:r>
            <a:endParaRPr lang="en-US" dirty="0" smtClean="0"/>
          </a:p>
          <a:p>
            <a:pPr marL="742950" lvl="1" indent="-285750">
              <a:buFont typeface="Arial" panose="020B0604020202020204" pitchFamily="34" charset="0"/>
              <a:buChar char="•"/>
            </a:pPr>
            <a:r>
              <a:rPr lang="en-US" dirty="0"/>
              <a:t>l</a:t>
            </a:r>
            <a:r>
              <a:rPr lang="en-US" dirty="0" smtClean="0"/>
              <a:t>earn the details of </a:t>
            </a:r>
            <a:r>
              <a:rPr lang="en-US" dirty="0" smtClean="0"/>
              <a:t>protocols </a:t>
            </a:r>
            <a:r>
              <a:rPr lang="en-US" dirty="0" smtClean="0"/>
              <a:t>I implement </a:t>
            </a:r>
          </a:p>
          <a:p>
            <a:pPr marL="742950" lvl="1" indent="-285750">
              <a:buFont typeface="Arial" panose="020B0604020202020204" pitchFamily="34" charset="0"/>
              <a:buChar char="•"/>
            </a:pPr>
            <a:r>
              <a:rPr lang="en-US" dirty="0" smtClean="0"/>
              <a:t>not </a:t>
            </a:r>
            <a:r>
              <a:rPr lang="en-US" dirty="0" smtClean="0"/>
              <a:t>blindly apply commands to </a:t>
            </a:r>
            <a:r>
              <a:rPr lang="en-US" dirty="0" smtClean="0"/>
              <a:t>configurations</a:t>
            </a:r>
            <a:endParaRPr lang="en-US" dirty="0"/>
          </a:p>
          <a:p>
            <a:pPr marL="742950" lvl="1" indent="-285750">
              <a:buFont typeface="Arial" panose="020B0604020202020204" pitchFamily="34" charset="0"/>
              <a:buChar char="•"/>
            </a:pPr>
            <a:r>
              <a:rPr lang="en-US" dirty="0" smtClean="0"/>
              <a:t>help software developers fine tune the facets of the solution, understand and choose network protocols, and optimize </a:t>
            </a:r>
            <a:r>
              <a:rPr lang="en-US" dirty="0" smtClean="0"/>
              <a:t>data </a:t>
            </a:r>
            <a:r>
              <a:rPr lang="en-US" dirty="0"/>
              <a:t>structures </a:t>
            </a:r>
            <a:endParaRPr lang="en-US" dirty="0" smtClean="0"/>
          </a:p>
          <a:p>
            <a:pPr marL="742950" lvl="1" indent="-285750">
              <a:buFont typeface="Arial" panose="020B0604020202020204" pitchFamily="34" charset="0"/>
              <a:buChar char="•"/>
            </a:pPr>
            <a:r>
              <a:rPr lang="en-US" dirty="0" smtClean="0"/>
              <a:t>push </a:t>
            </a:r>
            <a:r>
              <a:rPr lang="en-US" dirty="0" smtClean="0"/>
              <a:t>back on lemming-like rushes to reduce latency </a:t>
            </a:r>
            <a:r>
              <a:rPr lang="en-US" dirty="0" smtClean="0"/>
              <a:t>where it is unwarranted </a:t>
            </a:r>
            <a:r>
              <a:rPr lang="en-US" dirty="0" smtClean="0"/>
              <a:t>or done just for latency’s </a:t>
            </a:r>
            <a:r>
              <a:rPr lang="en-US" dirty="0" smtClean="0"/>
              <a:t>sake</a:t>
            </a:r>
            <a:endParaRPr lang="en-US" dirty="0" smtClean="0"/>
          </a:p>
          <a:p>
            <a:pPr marL="742950" lvl="1" indent="-285750">
              <a:buFont typeface="Arial" panose="020B0604020202020204" pitchFamily="34" charset="0"/>
              <a:buChar char="•"/>
            </a:pPr>
            <a:r>
              <a:rPr lang="en-US" dirty="0" smtClean="0"/>
              <a:t>encourage solutions that meet economic and scientific reality </a:t>
            </a:r>
          </a:p>
          <a:p>
            <a:pPr marL="742950" lvl="1" indent="-285750">
              <a:buFont typeface="Arial" panose="020B0604020202020204" pitchFamily="34" charset="0"/>
              <a:buChar char="•"/>
            </a:pPr>
            <a:r>
              <a:rPr lang="en-US" dirty="0" smtClean="0"/>
              <a:t>gain strategic advantage through solving problems holistically (network, hardware &amp; software)</a:t>
            </a:r>
          </a:p>
          <a:p>
            <a:pPr lvl="1"/>
            <a:endParaRPr lang="en-US" dirty="0" smtClean="0"/>
          </a:p>
        </p:txBody>
      </p:sp>
    </p:spTree>
    <p:extLst>
      <p:ext uri="{BB962C8B-B14F-4D97-AF65-F5344CB8AC3E}">
        <p14:creationId xmlns:p14="http://schemas.microsoft.com/office/powerpoint/2010/main" val="2797807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4419600"/>
            <a:ext cx="2971800" cy="685800"/>
          </a:xfrm>
          <a:prstGeom prst="rect">
            <a:avLst/>
          </a:prstGeom>
          <a:solidFill>
            <a:srgbClr val="8E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Acknowledgements / Thanks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0600" y="4549588"/>
            <a:ext cx="3328987" cy="457041"/>
          </a:xfrm>
        </p:spPr>
      </p:pic>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39973" r="26829" b="27601"/>
          <a:stretch/>
        </p:blipFill>
        <p:spPr>
          <a:xfrm>
            <a:off x="0" y="365760"/>
            <a:ext cx="9144000" cy="1223889"/>
          </a:xfrm>
          <a:prstGeom prst="rect">
            <a:avLst/>
          </a:prstGeom>
        </p:spPr>
      </p:pic>
      <p:sp>
        <p:nvSpPr>
          <p:cNvPr id="6" name="TextBox 5"/>
          <p:cNvSpPr txBox="1"/>
          <p:nvPr/>
        </p:nvSpPr>
        <p:spPr>
          <a:xfrm>
            <a:off x="533400" y="2667000"/>
            <a:ext cx="8001000" cy="1200329"/>
          </a:xfrm>
          <a:prstGeom prst="rect">
            <a:avLst/>
          </a:prstGeom>
          <a:noFill/>
        </p:spPr>
        <p:txBody>
          <a:bodyPr wrap="square" rtlCol="0">
            <a:spAutoFit/>
          </a:bodyPr>
          <a:lstStyle/>
          <a:p>
            <a:pPr algn="ctr"/>
            <a:r>
              <a:rPr lang="en-US" sz="2400" dirty="0" smtClean="0"/>
              <a:t>Brian S. Martin</a:t>
            </a:r>
          </a:p>
          <a:p>
            <a:pPr algn="ctr"/>
            <a:endParaRPr lang="en-US" sz="2400" dirty="0"/>
          </a:p>
          <a:p>
            <a:pPr algn="ctr"/>
            <a:r>
              <a:rPr lang="en-US" sz="2400" dirty="0" smtClean="0"/>
              <a:t>bsm@uchicago.edu</a:t>
            </a:r>
            <a:r>
              <a:rPr lang="en-US" sz="2400" dirty="0"/>
              <a:t> </a:t>
            </a:r>
            <a:r>
              <a:rPr lang="en-US" sz="2400" dirty="0" smtClean="0"/>
              <a:t>                  bmartin@sapient.com</a:t>
            </a:r>
            <a:endParaRPr lang="en-US" sz="2400" dirty="0"/>
          </a:p>
        </p:txBody>
      </p:sp>
      <p:pic>
        <p:nvPicPr>
          <p:cNvPr id="11266" name="Picture 2" descr="The University of Chica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4962" y="4572000"/>
            <a:ext cx="1895475" cy="38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35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32" t="-529" r="7611" b="529"/>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0"/>
            <a:ext cx="9144001"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The Photon</a:t>
            </a:r>
            <a:r>
              <a:rPr lang="en-US" baseline="0" dirty="0" smtClean="0">
                <a:solidFill>
                  <a:schemeClr val="bg1"/>
                </a:solidFill>
              </a:rPr>
              <a:t> Wars: A Short Story</a:t>
            </a:r>
            <a:endParaRPr lang="en-US" dirty="0">
              <a:solidFill>
                <a:schemeClr val="bg1"/>
              </a:solidFill>
            </a:endParaRPr>
          </a:p>
        </p:txBody>
      </p:sp>
      <p:pic>
        <p:nvPicPr>
          <p:cNvPr id="4"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t="39973" r="26829" b="27601"/>
          <a:stretch/>
        </p:blipFill>
        <p:spPr>
          <a:xfrm flipH="1">
            <a:off x="0" y="365760"/>
            <a:ext cx="9144000" cy="1223889"/>
          </a:xfrm>
        </p:spPr>
      </p:pic>
      <p:sp>
        <p:nvSpPr>
          <p:cNvPr id="3" name="TextBox 2"/>
          <p:cNvSpPr txBox="1"/>
          <p:nvPr/>
        </p:nvSpPr>
        <p:spPr>
          <a:xfrm>
            <a:off x="0" y="2819400"/>
            <a:ext cx="9372600" cy="1938992"/>
          </a:xfrm>
          <a:prstGeom prst="rect">
            <a:avLst/>
          </a:prstGeom>
          <a:noFill/>
        </p:spPr>
        <p:txBody>
          <a:bodyPr wrap="square" rtlCol="0">
            <a:spAutoFit/>
          </a:bodyPr>
          <a:lstStyle/>
          <a:p>
            <a:pPr algn="ctr"/>
            <a:r>
              <a:rPr lang="en-US" sz="4000" dirty="0" smtClean="0">
                <a:solidFill>
                  <a:schemeClr val="bg1"/>
                </a:solidFill>
              </a:rPr>
              <a:t>The First to Execute Wins</a:t>
            </a:r>
          </a:p>
          <a:p>
            <a:pPr algn="ctr"/>
            <a:endParaRPr lang="en-US" sz="4000" dirty="0" smtClean="0">
              <a:solidFill>
                <a:schemeClr val="bg1"/>
              </a:solidFill>
            </a:endParaRPr>
          </a:p>
          <a:p>
            <a:pPr algn="ctr"/>
            <a:r>
              <a:rPr lang="en-US" sz="4000" dirty="0" smtClean="0">
                <a:solidFill>
                  <a:schemeClr val="bg1"/>
                </a:solidFill>
              </a:rPr>
              <a:t>Be </a:t>
            </a:r>
            <a:r>
              <a:rPr lang="en-US" sz="4000" dirty="0" smtClean="0">
                <a:solidFill>
                  <a:schemeClr val="bg1"/>
                </a:solidFill>
              </a:rPr>
              <a:t>Smarter or Be Faster</a:t>
            </a:r>
            <a:endParaRPr lang="en-US" sz="4000" dirty="0">
              <a:solidFill>
                <a:schemeClr val="bg1"/>
              </a:solidFill>
            </a:endParaRPr>
          </a:p>
        </p:txBody>
      </p:sp>
    </p:spTree>
    <p:extLst>
      <p:ext uri="{BB962C8B-B14F-4D97-AF65-F5344CB8AC3E}">
        <p14:creationId xmlns:p14="http://schemas.microsoft.com/office/powerpoint/2010/main" val="1210629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7620000" y="1447796"/>
            <a:ext cx="1423537"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50125" y="1447798"/>
            <a:ext cx="1428467"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p:cNvSpPr/>
          <p:nvPr/>
        </p:nvSpPr>
        <p:spPr>
          <a:xfrm>
            <a:off x="2959290" y="1447800"/>
            <a:ext cx="3280012"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Set the Scene</a:t>
            </a:r>
            <a:endParaRPr lang="en-US" dirty="0"/>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39973" r="26829" b="27601"/>
          <a:stretch/>
        </p:blipFill>
        <p:spPr>
          <a:xfrm>
            <a:off x="0" y="365760"/>
            <a:ext cx="9144000" cy="1223889"/>
          </a:xfrm>
          <a:prstGeom prst="rect">
            <a:avLst/>
          </a:prstGeom>
        </p:spPr>
      </p:pic>
      <p:sp>
        <p:nvSpPr>
          <p:cNvPr id="9" name="TextBox 8"/>
          <p:cNvSpPr txBox="1"/>
          <p:nvPr/>
        </p:nvSpPr>
        <p:spPr>
          <a:xfrm>
            <a:off x="-6823" y="6334780"/>
            <a:ext cx="4756245" cy="523220"/>
          </a:xfrm>
          <a:prstGeom prst="rect">
            <a:avLst/>
          </a:prstGeom>
          <a:noFill/>
        </p:spPr>
        <p:txBody>
          <a:bodyPr wrap="square" rtlCol="0">
            <a:spAutoFit/>
          </a:bodyPr>
          <a:lstStyle/>
          <a:p>
            <a:pPr algn="ctr"/>
            <a:r>
              <a:rPr lang="en-US" sz="2800" b="1" dirty="0" smtClean="0"/>
              <a:t>EXCHANGE</a:t>
            </a:r>
            <a:endParaRPr lang="en-US" sz="2800" b="1" dirty="0"/>
          </a:p>
        </p:txBody>
      </p:sp>
      <p:sp>
        <p:nvSpPr>
          <p:cNvPr id="10" name="TextBox 9"/>
          <p:cNvSpPr txBox="1"/>
          <p:nvPr/>
        </p:nvSpPr>
        <p:spPr>
          <a:xfrm>
            <a:off x="4749422" y="6334780"/>
            <a:ext cx="4419599" cy="523220"/>
          </a:xfrm>
          <a:prstGeom prst="rect">
            <a:avLst/>
          </a:prstGeom>
          <a:noFill/>
        </p:spPr>
        <p:txBody>
          <a:bodyPr wrap="square" rtlCol="0">
            <a:spAutoFit/>
          </a:bodyPr>
          <a:lstStyle/>
          <a:p>
            <a:pPr algn="ctr"/>
            <a:r>
              <a:rPr lang="en-US" sz="2800" b="1" dirty="0" smtClean="0"/>
              <a:t>TRADER</a:t>
            </a:r>
            <a:endParaRPr lang="en-US" sz="2800" b="1" dirty="0"/>
          </a:p>
        </p:txBody>
      </p:sp>
      <p:sp>
        <p:nvSpPr>
          <p:cNvPr id="6" name="Rectangle 5"/>
          <p:cNvSpPr/>
          <p:nvPr/>
        </p:nvSpPr>
        <p:spPr>
          <a:xfrm>
            <a:off x="609600" y="2395496"/>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Market Event</a:t>
            </a:r>
            <a:endParaRPr lang="en-US" dirty="0"/>
          </a:p>
        </p:txBody>
      </p:sp>
      <p:sp>
        <p:nvSpPr>
          <p:cNvPr id="12" name="Rectangle 11"/>
          <p:cNvSpPr/>
          <p:nvPr/>
        </p:nvSpPr>
        <p:spPr>
          <a:xfrm>
            <a:off x="2273490" y="1524000"/>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Event Published</a:t>
            </a:r>
            <a:endParaRPr lang="en-US" dirty="0"/>
          </a:p>
        </p:txBody>
      </p:sp>
      <p:sp>
        <p:nvSpPr>
          <p:cNvPr id="13" name="Rectangle 12"/>
          <p:cNvSpPr/>
          <p:nvPr/>
        </p:nvSpPr>
        <p:spPr>
          <a:xfrm>
            <a:off x="2273490" y="3271795"/>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Execution Received</a:t>
            </a:r>
            <a:endParaRPr lang="en-US" dirty="0"/>
          </a:p>
        </p:txBody>
      </p:sp>
      <p:sp>
        <p:nvSpPr>
          <p:cNvPr id="14" name="Rectangle 13"/>
          <p:cNvSpPr/>
          <p:nvPr/>
        </p:nvSpPr>
        <p:spPr>
          <a:xfrm>
            <a:off x="620973" y="4148096"/>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Matching Logic</a:t>
            </a:r>
            <a:endParaRPr lang="en-US" dirty="0"/>
          </a:p>
        </p:txBody>
      </p:sp>
      <p:sp>
        <p:nvSpPr>
          <p:cNvPr id="15" name="Rectangle 14"/>
          <p:cNvSpPr/>
          <p:nvPr/>
        </p:nvSpPr>
        <p:spPr>
          <a:xfrm>
            <a:off x="2273490" y="4986296"/>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Confirm Published</a:t>
            </a:r>
            <a:endParaRPr lang="en-US" dirty="0"/>
          </a:p>
        </p:txBody>
      </p:sp>
      <p:sp>
        <p:nvSpPr>
          <p:cNvPr id="16" name="Rectangle 15"/>
          <p:cNvSpPr/>
          <p:nvPr/>
        </p:nvSpPr>
        <p:spPr>
          <a:xfrm>
            <a:off x="5553502" y="1524000"/>
            <a:ext cx="1371600"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Event Received</a:t>
            </a:r>
            <a:endParaRPr lang="en-US" dirty="0"/>
          </a:p>
        </p:txBody>
      </p:sp>
      <p:sp>
        <p:nvSpPr>
          <p:cNvPr id="17" name="Rectangle 16"/>
          <p:cNvSpPr/>
          <p:nvPr/>
        </p:nvSpPr>
        <p:spPr>
          <a:xfrm>
            <a:off x="7239000" y="2395496"/>
            <a:ext cx="1371600"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Decision Logic</a:t>
            </a:r>
            <a:endParaRPr lang="en-US" dirty="0"/>
          </a:p>
        </p:txBody>
      </p:sp>
      <p:sp>
        <p:nvSpPr>
          <p:cNvPr id="18" name="Rectangle 17"/>
          <p:cNvSpPr/>
          <p:nvPr/>
        </p:nvSpPr>
        <p:spPr>
          <a:xfrm>
            <a:off x="5553502" y="3271795"/>
            <a:ext cx="1371600"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Execution Sent</a:t>
            </a:r>
            <a:endParaRPr lang="en-US" dirty="0"/>
          </a:p>
        </p:txBody>
      </p:sp>
      <p:sp>
        <p:nvSpPr>
          <p:cNvPr id="19" name="Rectangle 18"/>
          <p:cNvSpPr/>
          <p:nvPr/>
        </p:nvSpPr>
        <p:spPr>
          <a:xfrm>
            <a:off x="7239000" y="4148096"/>
            <a:ext cx="1371600"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Position Update</a:t>
            </a:r>
            <a:endParaRPr lang="en-US" dirty="0"/>
          </a:p>
        </p:txBody>
      </p:sp>
      <p:sp>
        <p:nvSpPr>
          <p:cNvPr id="20" name="Rectangle 19"/>
          <p:cNvSpPr/>
          <p:nvPr/>
        </p:nvSpPr>
        <p:spPr>
          <a:xfrm>
            <a:off x="5553502" y="4986296"/>
            <a:ext cx="1371600"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Confirm Received</a:t>
            </a:r>
            <a:endParaRPr lang="en-US" dirty="0"/>
          </a:p>
        </p:txBody>
      </p:sp>
      <p:cxnSp>
        <p:nvCxnSpPr>
          <p:cNvPr id="21" name="Straight Arrow Connector 20"/>
          <p:cNvCxnSpPr>
            <a:stCxn id="12" idx="3"/>
            <a:endCxn id="16" idx="1"/>
          </p:cNvCxnSpPr>
          <p:nvPr/>
        </p:nvCxnSpPr>
        <p:spPr>
          <a:xfrm>
            <a:off x="3645090" y="1866900"/>
            <a:ext cx="1908412" cy="0"/>
          </a:xfrm>
          <a:prstGeom prst="straightConnector1">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8" idx="1"/>
            <a:endCxn id="13" idx="3"/>
          </p:cNvCxnSpPr>
          <p:nvPr/>
        </p:nvCxnSpPr>
        <p:spPr>
          <a:xfrm flipH="1">
            <a:off x="3645090" y="3614695"/>
            <a:ext cx="1908412" cy="0"/>
          </a:xfrm>
          <a:prstGeom prst="straightConnector1">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3"/>
            <a:endCxn id="20" idx="1"/>
          </p:cNvCxnSpPr>
          <p:nvPr/>
        </p:nvCxnSpPr>
        <p:spPr>
          <a:xfrm>
            <a:off x="3645090" y="5329196"/>
            <a:ext cx="1908412" cy="0"/>
          </a:xfrm>
          <a:prstGeom prst="straightConnector1">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6" idx="3"/>
            <a:endCxn id="17" idx="0"/>
          </p:cNvCxnSpPr>
          <p:nvPr/>
        </p:nvCxnSpPr>
        <p:spPr>
          <a:xfrm>
            <a:off x="6925102" y="1866900"/>
            <a:ext cx="999698" cy="528596"/>
          </a:xfrm>
          <a:prstGeom prst="bentConnector2">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7" idx="2"/>
            <a:endCxn id="18" idx="3"/>
          </p:cNvCxnSpPr>
          <p:nvPr/>
        </p:nvCxnSpPr>
        <p:spPr>
          <a:xfrm rot="5400000">
            <a:off x="7158252" y="2848146"/>
            <a:ext cx="533399" cy="999698"/>
          </a:xfrm>
          <a:prstGeom prst="bentConnector2">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9" idx="3"/>
            <a:endCxn id="17" idx="3"/>
          </p:cNvCxnSpPr>
          <p:nvPr/>
        </p:nvCxnSpPr>
        <p:spPr>
          <a:xfrm flipV="1">
            <a:off x="8610600" y="2738396"/>
            <a:ext cx="12700" cy="1752600"/>
          </a:xfrm>
          <a:prstGeom prst="bentConnector3">
            <a:avLst>
              <a:gd name="adj1" fmla="val 1800000"/>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049" name="Elbow Connector 2048"/>
          <p:cNvCxnSpPr>
            <a:stCxn id="20" idx="3"/>
            <a:endCxn id="19" idx="2"/>
          </p:cNvCxnSpPr>
          <p:nvPr/>
        </p:nvCxnSpPr>
        <p:spPr>
          <a:xfrm flipV="1">
            <a:off x="6925102" y="4833896"/>
            <a:ext cx="999698" cy="495300"/>
          </a:xfrm>
          <a:prstGeom prst="bentConnector2">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052" name="Elbow Connector 2051"/>
          <p:cNvCxnSpPr>
            <a:stCxn id="6" idx="0"/>
            <a:endCxn id="12" idx="1"/>
          </p:cNvCxnSpPr>
          <p:nvPr/>
        </p:nvCxnSpPr>
        <p:spPr>
          <a:xfrm rot="5400000" flipH="1" flipV="1">
            <a:off x="1520147" y="1642153"/>
            <a:ext cx="528596" cy="978090"/>
          </a:xfrm>
          <a:prstGeom prst="bentConnector2">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054" name="Elbow Connector 2053"/>
          <p:cNvCxnSpPr>
            <a:stCxn id="14" idx="2"/>
            <a:endCxn id="15" idx="1"/>
          </p:cNvCxnSpPr>
          <p:nvPr/>
        </p:nvCxnSpPr>
        <p:spPr>
          <a:xfrm rot="16200000" flipH="1">
            <a:off x="1542481" y="4598187"/>
            <a:ext cx="495300" cy="966717"/>
          </a:xfrm>
          <a:prstGeom prst="bentConnector2">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056" name="Elbow Connector 2055"/>
          <p:cNvCxnSpPr>
            <a:stCxn id="14" idx="1"/>
            <a:endCxn id="6" idx="1"/>
          </p:cNvCxnSpPr>
          <p:nvPr/>
        </p:nvCxnSpPr>
        <p:spPr>
          <a:xfrm rot="10800000">
            <a:off x="609601" y="2738396"/>
            <a:ext cx="11373" cy="1752600"/>
          </a:xfrm>
          <a:prstGeom prst="bentConnector3">
            <a:avLst>
              <a:gd name="adj1" fmla="val 2110024"/>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058" name="Elbow Connector 2057"/>
          <p:cNvCxnSpPr>
            <a:stCxn id="13" idx="1"/>
            <a:endCxn id="14" idx="0"/>
          </p:cNvCxnSpPr>
          <p:nvPr/>
        </p:nvCxnSpPr>
        <p:spPr>
          <a:xfrm rot="10800000" flipV="1">
            <a:off x="1306774" y="3614694"/>
            <a:ext cx="966717" cy="533401"/>
          </a:xfrm>
          <a:prstGeom prst="bentConnector2">
            <a:avLst/>
          </a:prstGeom>
          <a:ln w="38100">
            <a:solidFill>
              <a:schemeClr val="tx1">
                <a:lumMod val="50000"/>
                <a:lumOff val="50000"/>
              </a:schemeClr>
            </a:solidFill>
            <a:bevel/>
            <a:tailEnd type="triangle"/>
          </a:ln>
        </p:spPr>
        <p:style>
          <a:lnRef idx="1">
            <a:schemeClr val="accent1"/>
          </a:lnRef>
          <a:fillRef idx="0">
            <a:schemeClr val="accent1"/>
          </a:fillRef>
          <a:effectRef idx="0">
            <a:schemeClr val="accent1"/>
          </a:effectRef>
          <a:fontRef idx="minor">
            <a:schemeClr val="tx1"/>
          </a:fontRef>
        </p:style>
      </p:cxnSp>
      <p:sp>
        <p:nvSpPr>
          <p:cNvPr id="2060" name="Oval 2059"/>
          <p:cNvSpPr/>
          <p:nvPr/>
        </p:nvSpPr>
        <p:spPr>
          <a:xfrm>
            <a:off x="3962400" y="1633496"/>
            <a:ext cx="1371600" cy="403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TextBox 2060"/>
          <p:cNvSpPr txBox="1"/>
          <p:nvPr/>
        </p:nvSpPr>
        <p:spPr>
          <a:xfrm>
            <a:off x="2959290" y="5715000"/>
            <a:ext cx="3280012" cy="307777"/>
          </a:xfrm>
          <a:prstGeom prst="rect">
            <a:avLst/>
          </a:prstGeom>
          <a:noFill/>
        </p:spPr>
        <p:txBody>
          <a:bodyPr wrap="square" rtlCol="0">
            <a:spAutoFit/>
          </a:bodyPr>
          <a:lstStyle/>
          <a:p>
            <a:pPr algn="ctr"/>
            <a:r>
              <a:rPr lang="en-US" sz="1400" dirty="0" smtClean="0"/>
              <a:t>NETWORK</a:t>
            </a:r>
            <a:endParaRPr lang="en-US" sz="1400" dirty="0"/>
          </a:p>
        </p:txBody>
      </p:sp>
      <p:sp>
        <p:nvSpPr>
          <p:cNvPr id="48" name="TextBox 47"/>
          <p:cNvSpPr txBox="1"/>
          <p:nvPr/>
        </p:nvSpPr>
        <p:spPr>
          <a:xfrm>
            <a:off x="6239302" y="5715000"/>
            <a:ext cx="1380698" cy="307777"/>
          </a:xfrm>
          <a:prstGeom prst="rect">
            <a:avLst/>
          </a:prstGeom>
          <a:noFill/>
        </p:spPr>
        <p:txBody>
          <a:bodyPr wrap="square" rtlCol="0">
            <a:spAutoFit/>
          </a:bodyPr>
          <a:lstStyle/>
          <a:p>
            <a:pPr algn="ctr"/>
            <a:r>
              <a:rPr lang="en-US" sz="1400" dirty="0" smtClean="0"/>
              <a:t>HOST/OS</a:t>
            </a:r>
            <a:endParaRPr lang="en-US" sz="1400" dirty="0"/>
          </a:p>
        </p:txBody>
      </p:sp>
      <p:sp>
        <p:nvSpPr>
          <p:cNvPr id="49" name="TextBox 48"/>
          <p:cNvSpPr txBox="1"/>
          <p:nvPr/>
        </p:nvSpPr>
        <p:spPr>
          <a:xfrm>
            <a:off x="1578592" y="5715000"/>
            <a:ext cx="1380698" cy="307777"/>
          </a:xfrm>
          <a:prstGeom prst="rect">
            <a:avLst/>
          </a:prstGeom>
          <a:noFill/>
        </p:spPr>
        <p:txBody>
          <a:bodyPr wrap="square" rtlCol="0">
            <a:spAutoFit/>
          </a:bodyPr>
          <a:lstStyle/>
          <a:p>
            <a:pPr algn="ctr"/>
            <a:r>
              <a:rPr lang="en-US" sz="1400" dirty="0" smtClean="0"/>
              <a:t>HOST/OS</a:t>
            </a:r>
            <a:endParaRPr lang="en-US" sz="1400" dirty="0"/>
          </a:p>
        </p:txBody>
      </p:sp>
      <p:sp>
        <p:nvSpPr>
          <p:cNvPr id="50" name="TextBox 49"/>
          <p:cNvSpPr txBox="1"/>
          <p:nvPr/>
        </p:nvSpPr>
        <p:spPr>
          <a:xfrm>
            <a:off x="150125" y="5715000"/>
            <a:ext cx="1380698" cy="307777"/>
          </a:xfrm>
          <a:prstGeom prst="rect">
            <a:avLst/>
          </a:prstGeom>
          <a:noFill/>
        </p:spPr>
        <p:txBody>
          <a:bodyPr wrap="square" rtlCol="0">
            <a:spAutoFit/>
          </a:bodyPr>
          <a:lstStyle/>
          <a:p>
            <a:pPr algn="ctr"/>
            <a:r>
              <a:rPr lang="en-US" sz="1400" dirty="0" smtClean="0"/>
              <a:t>SOFTWARE</a:t>
            </a:r>
            <a:endParaRPr lang="en-US" sz="1400" dirty="0"/>
          </a:p>
        </p:txBody>
      </p:sp>
      <p:sp>
        <p:nvSpPr>
          <p:cNvPr id="51" name="TextBox 50"/>
          <p:cNvSpPr txBox="1"/>
          <p:nvPr/>
        </p:nvSpPr>
        <p:spPr>
          <a:xfrm>
            <a:off x="7662839" y="5715000"/>
            <a:ext cx="1380698" cy="307777"/>
          </a:xfrm>
          <a:prstGeom prst="rect">
            <a:avLst/>
          </a:prstGeom>
          <a:noFill/>
        </p:spPr>
        <p:txBody>
          <a:bodyPr wrap="square" rtlCol="0">
            <a:spAutoFit/>
          </a:bodyPr>
          <a:lstStyle/>
          <a:p>
            <a:pPr algn="ctr"/>
            <a:r>
              <a:rPr lang="en-US" sz="1400" dirty="0" smtClean="0"/>
              <a:t>SOFTWARE</a:t>
            </a:r>
            <a:endParaRPr lang="en-US" sz="1400" dirty="0"/>
          </a:p>
        </p:txBody>
      </p:sp>
    </p:spTree>
    <p:extLst>
      <p:ext uri="{BB962C8B-B14F-4D97-AF65-F5344CB8AC3E}">
        <p14:creationId xmlns:p14="http://schemas.microsoft.com/office/powerpoint/2010/main" val="3215583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Matters</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1294" t="22412" r="31644"/>
          <a:stretch/>
        </p:blipFill>
        <p:spPr bwMode="auto">
          <a:xfrm>
            <a:off x="5622877" y="1391503"/>
            <a:ext cx="3521123" cy="5498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3"/>
          <p:cNvPicPr>
            <a:picLocks noChangeAspect="1"/>
          </p:cNvPicPr>
          <p:nvPr/>
        </p:nvPicPr>
        <p:blipFill rotWithShape="1">
          <a:blip r:embed="rId4">
            <a:extLst>
              <a:ext uri="{28A0092B-C50C-407E-A947-70E740481C1C}">
                <a14:useLocalDpi xmlns:a14="http://schemas.microsoft.com/office/drawing/2010/main" val="0"/>
              </a:ext>
            </a:extLst>
          </a:blip>
          <a:srcRect t="39973" r="26829" b="27601"/>
          <a:stretch/>
        </p:blipFill>
        <p:spPr>
          <a:xfrm flipH="1">
            <a:off x="0" y="413721"/>
            <a:ext cx="9144000" cy="1223889"/>
          </a:xfrm>
          <a:prstGeom prst="rect">
            <a:avLst/>
          </a:prstGeom>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869" t="47047" r="11233" b="20596"/>
          <a:stretch/>
        </p:blipFill>
        <p:spPr bwMode="auto">
          <a:xfrm>
            <a:off x="1" y="2895600"/>
            <a:ext cx="6553200" cy="206609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4" name="TextBox 3"/>
              <p:cNvSpPr txBox="1"/>
              <p:nvPr/>
            </p:nvSpPr>
            <p:spPr>
              <a:xfrm>
                <a:off x="1" y="1600200"/>
                <a:ext cx="5622876" cy="9845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800" b="1" i="1" dirty="0" smtClean="0">
                          <a:latin typeface="Cambria Math"/>
                          <a:ea typeface="Cambria Math"/>
                        </a:rPr>
                        <m:t>𝒍𝒂𝒕𝒆𝒏𝒄𝒚</m:t>
                      </m:r>
                      <m:r>
                        <a:rPr lang="en-US" sz="2800" b="1" i="1" dirty="0" smtClean="0">
                          <a:latin typeface="Cambria Math"/>
                          <a:ea typeface="Cambria Math"/>
                        </a:rPr>
                        <m:t>=</m:t>
                      </m:r>
                      <m:f>
                        <m:fPr>
                          <m:ctrlPr>
                            <a:rPr lang="en-US" sz="2800" b="1" i="1" dirty="0" smtClean="0">
                              <a:latin typeface="Cambria Math"/>
                              <a:ea typeface="Cambria Math"/>
                            </a:rPr>
                          </m:ctrlPr>
                        </m:fPr>
                        <m:num>
                          <m:r>
                            <a:rPr lang="en-US" sz="2800" b="1" i="1" dirty="0" smtClean="0">
                              <a:latin typeface="Cambria Math"/>
                              <a:ea typeface="Cambria Math"/>
                            </a:rPr>
                            <m:t>𝒅𝒊𝒔𝒕𝒂𝒏𝒄𝒆</m:t>
                          </m:r>
                        </m:num>
                        <m:den>
                          <m:r>
                            <a:rPr lang="en-US" sz="2800" b="1" i="1" dirty="0" smtClean="0">
                              <a:latin typeface="Cambria Math"/>
                              <a:ea typeface="Cambria Math"/>
                            </a:rPr>
                            <m:t>𝒗𝒆𝒍𝒐𝒄𝒊𝒕𝒚</m:t>
                          </m:r>
                        </m:den>
                      </m:f>
                    </m:oMath>
                  </m:oMathPara>
                </a14:m>
                <a:endParaRPr lang="en-US" sz="2800" b="1" dirty="0"/>
              </a:p>
            </p:txBody>
          </p:sp>
        </mc:Choice>
        <mc:Fallback>
          <p:sp>
            <p:nvSpPr>
              <p:cNvPr id="4" name="TextBox 3"/>
              <p:cNvSpPr txBox="1">
                <a:spLocks noRot="1" noChangeAspect="1" noMove="1" noResize="1" noEditPoints="1" noAdjustHandles="1" noChangeArrowheads="1" noChangeShapeType="1" noTextEdit="1"/>
              </p:cNvSpPr>
              <p:nvPr/>
            </p:nvSpPr>
            <p:spPr>
              <a:xfrm>
                <a:off x="1" y="1600200"/>
                <a:ext cx="5622876" cy="984565"/>
              </a:xfrm>
              <a:prstGeom prst="rect">
                <a:avLst/>
              </a:prstGeom>
              <a:blipFill rotWithShape="1">
                <a:blip r:embed="rId6"/>
                <a:stretch>
                  <a:fillRect/>
                </a:stretch>
              </a:blipFill>
            </p:spPr>
            <p:txBody>
              <a:bodyPr/>
              <a:lstStyle/>
              <a:p>
                <a:r>
                  <a:rPr lang="en-US">
                    <a:noFill/>
                  </a:rPr>
                  <a:t> </a:t>
                </a:r>
              </a:p>
            </p:txBody>
          </p:sp>
        </mc:Fallback>
      </mc:AlternateContent>
      <p:sp>
        <p:nvSpPr>
          <p:cNvPr id="7" name="TextBox 6"/>
          <p:cNvSpPr txBox="1"/>
          <p:nvPr/>
        </p:nvSpPr>
        <p:spPr>
          <a:xfrm>
            <a:off x="1" y="5687050"/>
            <a:ext cx="5622876" cy="523220"/>
          </a:xfrm>
          <a:prstGeom prst="rect">
            <a:avLst/>
          </a:prstGeom>
          <a:noFill/>
        </p:spPr>
        <p:txBody>
          <a:bodyPr wrap="square" rtlCol="0">
            <a:spAutoFit/>
          </a:bodyPr>
          <a:lstStyle/>
          <a:p>
            <a:pPr algn="ctr"/>
            <a:r>
              <a:rPr lang="en-US" sz="2800" b="1" dirty="0" smtClean="0"/>
              <a:t>Velocity is constant</a:t>
            </a:r>
            <a:endParaRPr lang="en-US" sz="2800" b="1" dirty="0"/>
          </a:p>
        </p:txBody>
      </p:sp>
    </p:spTree>
    <p:extLst>
      <p:ext uri="{BB962C8B-B14F-4D97-AF65-F5344CB8AC3E}">
        <p14:creationId xmlns:p14="http://schemas.microsoft.com/office/powerpoint/2010/main" val="1987835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Shave and a Haircut</a:t>
            </a:r>
            <a:endParaRPr lang="en-US" dirty="0">
              <a:solidFill>
                <a:schemeClr val="bg1"/>
              </a:solidFill>
            </a:endParaRP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39973" r="26829" b="27601"/>
          <a:stretch/>
        </p:blipFill>
        <p:spPr>
          <a:xfrm>
            <a:off x="0" y="365760"/>
            <a:ext cx="9144000" cy="1223889"/>
          </a:xfrm>
          <a:prstGeom prst="rect">
            <a:avLst/>
          </a:prstGeom>
        </p:spPr>
      </p:pic>
      <p:pic>
        <p:nvPicPr>
          <p:cNvPr id="4100" name="Picture 4" descr="Grace Hop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5" y="2305048"/>
            <a:ext cx="5848350" cy="22479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647700" y="4951876"/>
            <a:ext cx="7848600" cy="830997"/>
          </a:xfrm>
          <a:prstGeom prst="rect">
            <a:avLst/>
          </a:prstGeom>
          <a:noFill/>
        </p:spPr>
        <p:txBody>
          <a:bodyPr wrap="square" rtlCol="0">
            <a:spAutoFit/>
          </a:bodyPr>
          <a:lstStyle/>
          <a:p>
            <a:pPr algn="ctr"/>
            <a:r>
              <a:rPr lang="en-US" sz="2400" dirty="0">
                <a:solidFill>
                  <a:schemeClr val="bg1"/>
                </a:solidFill>
              </a:rPr>
              <a:t> "</a:t>
            </a:r>
            <a:r>
              <a:rPr lang="en-US" sz="2400" b="1" dirty="0">
                <a:solidFill>
                  <a:schemeClr val="bg1"/>
                </a:solidFill>
              </a:rPr>
              <a:t>Please cut off a nanosecond and send it over to me</a:t>
            </a:r>
            <a:r>
              <a:rPr lang="en-US" sz="2400" b="1" dirty="0" smtClean="0">
                <a:solidFill>
                  <a:schemeClr val="bg1"/>
                </a:solidFill>
              </a:rPr>
              <a:t>.</a:t>
            </a:r>
            <a:r>
              <a:rPr lang="en-US" sz="2400" dirty="0" smtClean="0">
                <a:solidFill>
                  <a:schemeClr val="bg1"/>
                </a:solidFill>
              </a:rPr>
              <a:t>“</a:t>
            </a:r>
          </a:p>
          <a:p>
            <a:pPr algn="r"/>
            <a:r>
              <a:rPr lang="en-US" sz="2400" dirty="0" smtClean="0">
                <a:solidFill>
                  <a:schemeClr val="bg1"/>
                </a:solidFill>
              </a:rPr>
              <a:t>-Admiral Grace Hopper, The Queen of Code</a:t>
            </a:r>
            <a:endParaRPr lang="en-US" sz="2400" dirty="0">
              <a:solidFill>
                <a:schemeClr val="bg1"/>
              </a:solidFill>
            </a:endParaRPr>
          </a:p>
        </p:txBody>
      </p:sp>
    </p:spTree>
    <p:extLst>
      <p:ext uri="{BB962C8B-B14F-4D97-AF65-F5344CB8AC3E}">
        <p14:creationId xmlns:p14="http://schemas.microsoft.com/office/powerpoint/2010/main" val="1191800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a:t>
            </a:r>
            <a:r>
              <a:rPr lang="en-US" baseline="0" dirty="0" smtClean="0"/>
              <a:t> Inside the Box</a:t>
            </a:r>
            <a:endParaRPr lang="en-US" dirty="0"/>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39973" r="26829" b="27601"/>
          <a:stretch/>
        </p:blipFill>
        <p:spPr>
          <a:xfrm flipH="1">
            <a:off x="0" y="381000"/>
            <a:ext cx="9144000" cy="1223889"/>
          </a:xfrm>
          <a:prstGeom prst="rect">
            <a:avLst/>
          </a:prstGeom>
        </p:spPr>
      </p:pic>
      <p:pic>
        <p:nvPicPr>
          <p:cNvPr id="2050" name="Picture 2" descr="https://siwdt.files.wordpress.com/2015/03/switching-sa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828800"/>
            <a:ext cx="5410200" cy="34543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 y="1828800"/>
            <a:ext cx="2971800"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Arista Networks offers trading firms a lower latency switch alternative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Firms start replacing whole installations of Cisco top of rack switches almost overnight</a:t>
            </a:r>
          </a:p>
          <a:p>
            <a:endParaRPr lang="en-US" dirty="0"/>
          </a:p>
          <a:p>
            <a:pPr marL="285750" indent="-285750">
              <a:buFont typeface="Arial" panose="020B0604020202020204" pitchFamily="34" charset="0"/>
              <a:buChar char="•"/>
            </a:pPr>
            <a:r>
              <a:rPr lang="en-US" dirty="0" smtClean="0"/>
              <a:t>Juniper, Voltaire, Brocade, Force 10, others join in to challenge Cisco hegemony</a:t>
            </a:r>
            <a:endParaRPr lang="en-US" dirty="0"/>
          </a:p>
        </p:txBody>
      </p:sp>
      <p:sp>
        <p:nvSpPr>
          <p:cNvPr id="9" name="TextBox 8"/>
          <p:cNvSpPr txBox="1"/>
          <p:nvPr/>
        </p:nvSpPr>
        <p:spPr>
          <a:xfrm>
            <a:off x="0" y="6326088"/>
            <a:ext cx="9144000" cy="307777"/>
          </a:xfrm>
          <a:prstGeom prst="rect">
            <a:avLst/>
          </a:prstGeom>
          <a:noFill/>
        </p:spPr>
        <p:txBody>
          <a:bodyPr wrap="square" rtlCol="0">
            <a:spAutoFit/>
          </a:bodyPr>
          <a:lstStyle/>
          <a:p>
            <a:pPr algn="ctr"/>
            <a:r>
              <a:rPr lang="en-US" sz="1400" dirty="0" smtClean="0"/>
              <a:t>Graph courtesy of W.R. </a:t>
            </a:r>
            <a:r>
              <a:rPr lang="en-US" sz="1400" dirty="0"/>
              <a:t>Koss </a:t>
            </a:r>
            <a:r>
              <a:rPr lang="en-US" sz="1400" dirty="0">
                <a:hlinkClick r:id="rId5"/>
              </a:rPr>
              <a:t>http://siwdt.com/2015/03/08/if-a-butterfly-flaps-their-wings-should-you-care</a:t>
            </a:r>
            <a:r>
              <a:rPr lang="en-US" sz="1400" dirty="0" smtClean="0">
                <a:hlinkClick r:id="rId5"/>
              </a:rPr>
              <a:t>/</a:t>
            </a:r>
            <a:r>
              <a:rPr lang="en-US" sz="1400" dirty="0" smtClean="0"/>
              <a:t> </a:t>
            </a:r>
            <a:endParaRPr lang="en-US" sz="1400" dirty="0"/>
          </a:p>
        </p:txBody>
      </p:sp>
    </p:spTree>
    <p:extLst>
      <p:ext uri="{BB962C8B-B14F-4D97-AF65-F5344CB8AC3E}">
        <p14:creationId xmlns:p14="http://schemas.microsoft.com/office/powerpoint/2010/main" val="904832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Repeats Itself</a:t>
            </a:r>
            <a:endParaRPr lang="en-US" dirty="0"/>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39973" r="26829" b="27601"/>
          <a:stretch/>
        </p:blipFill>
        <p:spPr>
          <a:xfrm>
            <a:off x="0" y="365760"/>
            <a:ext cx="9144000" cy="1223889"/>
          </a:xfrm>
          <a:prstGeom prst="rect">
            <a:avLst/>
          </a:prstGeom>
        </p:spPr>
      </p:pic>
      <p:sp>
        <p:nvSpPr>
          <p:cNvPr id="5" name="TextBox 4"/>
          <p:cNvSpPr txBox="1"/>
          <p:nvPr/>
        </p:nvSpPr>
        <p:spPr>
          <a:xfrm>
            <a:off x="457200" y="1981200"/>
            <a:ext cx="8077200" cy="4524315"/>
          </a:xfrm>
          <a:prstGeom prst="rect">
            <a:avLst/>
          </a:prstGeom>
          <a:noFill/>
        </p:spPr>
        <p:txBody>
          <a:bodyPr wrap="square" rtlCol="0">
            <a:spAutoFit/>
          </a:bodyPr>
          <a:lstStyle/>
          <a:p>
            <a:r>
              <a:rPr lang="en-US" b="1" dirty="0" smtClean="0"/>
              <a:t>Old ideas are sometimes the </a:t>
            </a:r>
            <a:r>
              <a:rPr lang="en-US" b="1" dirty="0" smtClean="0"/>
              <a:t>best:  </a:t>
            </a:r>
          </a:p>
          <a:p>
            <a:endParaRPr lang="en-US" dirty="0" smtClean="0"/>
          </a:p>
          <a:p>
            <a:pPr marL="1200150" lvl="2" indent="-285750">
              <a:buFont typeface="Arial" panose="020B0604020202020204" pitchFamily="34" charset="0"/>
              <a:buChar char="•"/>
            </a:pPr>
            <a:r>
              <a:rPr lang="en-US" dirty="0" smtClean="0"/>
              <a:t>C</a:t>
            </a:r>
            <a:r>
              <a:rPr lang="en-US" dirty="0" smtClean="0"/>
              <a:t>ut-through switching</a:t>
            </a:r>
          </a:p>
          <a:p>
            <a:pPr marL="1200150" lvl="2" indent="-285750">
              <a:buFont typeface="Arial" panose="020B0604020202020204" pitchFamily="34" charset="0"/>
              <a:buChar char="•"/>
            </a:pPr>
            <a:endParaRPr lang="en-US" dirty="0" smtClean="0"/>
          </a:p>
          <a:p>
            <a:pPr marL="1200150" lvl="2" indent="-285750">
              <a:buFont typeface="Arial" panose="020B0604020202020204" pitchFamily="34" charset="0"/>
              <a:buChar char="•"/>
            </a:pPr>
            <a:r>
              <a:rPr lang="en-US" dirty="0" smtClean="0"/>
              <a:t>Circuit switched topologies</a:t>
            </a:r>
          </a:p>
          <a:p>
            <a:pPr marL="1657350" lvl="3" indent="-285750">
              <a:buFont typeface="Arial" panose="020B0604020202020204" pitchFamily="34" charset="0"/>
              <a:buChar char="•"/>
            </a:pPr>
            <a:r>
              <a:rPr lang="en-US" dirty="0" smtClean="0"/>
              <a:t>Passive WDM</a:t>
            </a:r>
          </a:p>
          <a:p>
            <a:pPr marL="1200150" lvl="2" indent="-285750">
              <a:buFont typeface="Arial" panose="020B0604020202020204" pitchFamily="34" charset="0"/>
              <a:buChar char="•"/>
            </a:pPr>
            <a:endParaRPr lang="en-US" dirty="0" smtClean="0"/>
          </a:p>
          <a:p>
            <a:pPr marL="1200150" lvl="2" indent="-285750">
              <a:buFont typeface="Arial" panose="020B0604020202020204" pitchFamily="34" charset="0"/>
              <a:buChar char="•"/>
            </a:pPr>
            <a:r>
              <a:rPr lang="en-US" dirty="0" smtClean="0"/>
              <a:t>Clos networks</a:t>
            </a:r>
          </a:p>
          <a:p>
            <a:pPr marL="1657350" lvl="3" indent="-285750">
              <a:buFont typeface="Arial" panose="020B0604020202020204" pitchFamily="34" charset="0"/>
              <a:buChar char="•"/>
            </a:pPr>
            <a:r>
              <a:rPr lang="en-US" dirty="0" smtClean="0"/>
              <a:t>TRILL -&gt; Cisco </a:t>
            </a:r>
            <a:r>
              <a:rPr lang="en-US" dirty="0" err="1" smtClean="0"/>
              <a:t>FabricPath</a:t>
            </a:r>
            <a:r>
              <a:rPr lang="en-US" dirty="0" smtClean="0"/>
              <a:t>, Brocade VCS</a:t>
            </a:r>
          </a:p>
          <a:p>
            <a:pPr marL="1657350" lvl="3" indent="-285750">
              <a:buFont typeface="Arial" panose="020B0604020202020204" pitchFamily="34" charset="0"/>
              <a:buChar char="•"/>
            </a:pPr>
            <a:r>
              <a:rPr lang="en-US" dirty="0" smtClean="0"/>
              <a:t>IEEE 1142 (IS-IS) -&gt; Juniper </a:t>
            </a:r>
            <a:r>
              <a:rPr lang="en-US" dirty="0" err="1" smtClean="0"/>
              <a:t>QFabric</a:t>
            </a:r>
            <a:endParaRPr lang="en-US" dirty="0" smtClean="0"/>
          </a:p>
          <a:p>
            <a:endParaRPr lang="en-US" dirty="0"/>
          </a:p>
          <a:p>
            <a:r>
              <a:rPr lang="en-US" b="1" dirty="0" smtClean="0"/>
              <a:t>The truth?  </a:t>
            </a:r>
            <a:endParaRPr lang="en-US" b="1" dirty="0" smtClean="0"/>
          </a:p>
          <a:p>
            <a:endParaRPr lang="en-US" dirty="0"/>
          </a:p>
          <a:p>
            <a:pPr lvl="1"/>
            <a:r>
              <a:rPr lang="en-US" dirty="0" smtClean="0"/>
              <a:t>Maybe some of these don’t </a:t>
            </a:r>
            <a:r>
              <a:rPr lang="en-US" dirty="0" smtClean="0"/>
              <a:t>help all that much </a:t>
            </a:r>
            <a:r>
              <a:rPr lang="en-US" dirty="0" smtClean="0"/>
              <a:t>as the </a:t>
            </a:r>
            <a:r>
              <a:rPr lang="en-US" dirty="0" smtClean="0"/>
              <a:t>packet sizes are so small.</a:t>
            </a:r>
          </a:p>
          <a:p>
            <a:endParaRPr lang="en-US" dirty="0"/>
          </a:p>
          <a:p>
            <a:endParaRPr lang="en-US" dirty="0"/>
          </a:p>
        </p:txBody>
      </p:sp>
    </p:spTree>
    <p:extLst>
      <p:ext uri="{BB962C8B-B14F-4D97-AF65-F5344CB8AC3E}">
        <p14:creationId xmlns:p14="http://schemas.microsoft.com/office/powerpoint/2010/main" val="765008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39973" r="26829" b="27601"/>
          <a:stretch/>
        </p:blipFill>
        <p:spPr>
          <a:xfrm flipH="1">
            <a:off x="0" y="365760"/>
            <a:ext cx="9144000" cy="1223889"/>
          </a:xfrm>
          <a:prstGeom prst="rect">
            <a:avLst/>
          </a:prstGeom>
        </p:spPr>
      </p:pic>
      <p:sp>
        <p:nvSpPr>
          <p:cNvPr id="5" name="TextBox 4"/>
          <p:cNvSpPr txBox="1"/>
          <p:nvPr/>
        </p:nvSpPr>
        <p:spPr>
          <a:xfrm>
            <a:off x="762000" y="1752600"/>
            <a:ext cx="7620000" cy="4247317"/>
          </a:xfrm>
          <a:prstGeom prst="rect">
            <a:avLst/>
          </a:prstGeom>
          <a:noFill/>
        </p:spPr>
        <p:txBody>
          <a:bodyPr wrap="square" rtlCol="0">
            <a:spAutoFit/>
          </a:bodyPr>
          <a:lstStyle/>
          <a:p>
            <a:r>
              <a:rPr lang="en-US" b="1" dirty="0" smtClean="0"/>
              <a:t>To find additional optimizations we </a:t>
            </a:r>
            <a:r>
              <a:rPr lang="en-US" b="1" dirty="0" smtClean="0"/>
              <a:t>started looking </a:t>
            </a:r>
            <a:r>
              <a:rPr lang="en-US" b="1" dirty="0" smtClean="0"/>
              <a:t>further up the stack</a:t>
            </a:r>
            <a:r>
              <a:rPr lang="en-US" b="1" dirty="0" smtClean="0"/>
              <a:t>.</a:t>
            </a:r>
            <a:endParaRPr lang="en-US" b="1" dirty="0"/>
          </a:p>
          <a:p>
            <a:endParaRPr lang="en-US" dirty="0" smtClean="0"/>
          </a:p>
          <a:p>
            <a:pPr marL="285750" indent="-285750">
              <a:buFont typeface="Arial" panose="020B0604020202020204" pitchFamily="34" charset="0"/>
              <a:buChar char="•"/>
            </a:pPr>
            <a:r>
              <a:rPr lang="en-US" dirty="0" smtClean="0"/>
              <a:t>Kernel Bypass</a:t>
            </a:r>
            <a:br>
              <a:rPr lang="en-US" dirty="0" smtClean="0"/>
            </a:br>
            <a:r>
              <a:rPr lang="en-US" dirty="0" smtClean="0"/>
              <a:t/>
            </a:r>
            <a:br>
              <a:rPr lang="en-US" dirty="0" smtClean="0"/>
            </a:br>
            <a:r>
              <a:rPr lang="en-US" dirty="0" smtClean="0"/>
              <a:t>The network </a:t>
            </a:r>
            <a:r>
              <a:rPr lang="en-US" dirty="0"/>
              <a:t>card has to interrupt the CPU to transfer data from the memory buffers on the card into user space, we can’t be performing business logic at the same time on that core</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smtClean="0"/>
              <a:t>Cgroup</a:t>
            </a:r>
            <a:r>
              <a:rPr lang="en-US" dirty="0" smtClean="0"/>
              <a:t>/</a:t>
            </a:r>
            <a:r>
              <a:rPr lang="en-US" dirty="0" err="1" smtClean="0"/>
              <a:t>cpuset</a:t>
            </a:r>
            <a:r>
              <a:rPr lang="en-US" dirty="0" smtClean="0"/>
              <a:t> and NUMA memory alignment</a:t>
            </a:r>
            <a:br>
              <a:rPr lang="en-US" dirty="0" smtClean="0"/>
            </a:br>
            <a:r>
              <a:rPr lang="en-US" dirty="0" smtClean="0"/>
              <a:t/>
            </a:r>
            <a:br>
              <a:rPr lang="en-US" dirty="0" smtClean="0"/>
            </a:br>
            <a:r>
              <a:rPr lang="en-US" dirty="0" smtClean="0"/>
              <a:t>When the CPU accesses RAM we want it to be local to the CPU, not crossing the bus/QPI bridge</a:t>
            </a:r>
          </a:p>
          <a:p>
            <a:pPr marL="285750" indent="-285750">
              <a:buFont typeface="Arial" panose="020B0604020202020204" pitchFamily="34" charset="0"/>
              <a:buChar char="•"/>
            </a:pPr>
            <a:endParaRPr lang="en-US" dirty="0" smtClean="0"/>
          </a:p>
          <a:p>
            <a:r>
              <a:rPr lang="en-US" dirty="0" smtClean="0"/>
              <a:t>Again</a:t>
            </a:r>
            <a:r>
              <a:rPr lang="en-US" dirty="0" smtClean="0"/>
              <a:t>, once claims were validated, near overnight whole system upgrades started to occur.  But there’s a catch….</a:t>
            </a:r>
            <a:endParaRPr lang="en-US" dirty="0"/>
          </a:p>
        </p:txBody>
      </p:sp>
      <p:sp>
        <p:nvSpPr>
          <p:cNvPr id="3" name="Title 2"/>
          <p:cNvSpPr>
            <a:spLocks noGrp="1"/>
          </p:cNvSpPr>
          <p:nvPr>
            <p:ph type="title"/>
          </p:nvPr>
        </p:nvSpPr>
        <p:spPr/>
        <p:txBody>
          <a:bodyPr>
            <a:normAutofit/>
          </a:bodyPr>
          <a:lstStyle/>
          <a:p>
            <a:r>
              <a:rPr lang="en-US" dirty="0" smtClean="0"/>
              <a:t>Examining Host OS &amp; Hardware</a:t>
            </a:r>
            <a:endParaRPr lang="en-US" dirty="0"/>
          </a:p>
        </p:txBody>
      </p:sp>
    </p:spTree>
    <p:extLst>
      <p:ext uri="{BB962C8B-B14F-4D97-AF65-F5344CB8AC3E}">
        <p14:creationId xmlns:p14="http://schemas.microsoft.com/office/powerpoint/2010/main" val="1296164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the Facts, Ma’am</a:t>
            </a:r>
            <a:endParaRPr lang="en-US" dirty="0"/>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39973" r="26829" b="27601"/>
          <a:stretch/>
        </p:blipFill>
        <p:spPr>
          <a:xfrm>
            <a:off x="0" y="365760"/>
            <a:ext cx="9144000" cy="1223889"/>
          </a:xfrm>
          <a:prstGeom prst="rect">
            <a:avLst/>
          </a:prstGeom>
        </p:spPr>
      </p:pic>
      <p:sp>
        <p:nvSpPr>
          <p:cNvPr id="5" name="TextBox 4"/>
          <p:cNvSpPr txBox="1"/>
          <p:nvPr/>
        </p:nvSpPr>
        <p:spPr>
          <a:xfrm>
            <a:off x="762000" y="1589649"/>
            <a:ext cx="4953000" cy="4524315"/>
          </a:xfrm>
          <a:prstGeom prst="rect">
            <a:avLst/>
          </a:prstGeom>
          <a:noFill/>
        </p:spPr>
        <p:txBody>
          <a:bodyPr wrap="square" rtlCol="0">
            <a:spAutoFit/>
          </a:bodyPr>
          <a:lstStyle/>
          <a:p>
            <a:r>
              <a:rPr lang="en-US" b="1" dirty="0" smtClean="0"/>
              <a:t>Kernel bypass is no holy grail</a:t>
            </a:r>
            <a:r>
              <a:rPr lang="en-US" b="1" dirty="0" smtClean="0"/>
              <a:t>. </a:t>
            </a:r>
          </a:p>
          <a:p>
            <a:r>
              <a:rPr lang="en-US" b="1" dirty="0" smtClean="0"/>
              <a:t>And </a:t>
            </a:r>
            <a:r>
              <a:rPr lang="en-US" b="1" dirty="0" err="1" smtClean="0"/>
              <a:t>cpuset</a:t>
            </a:r>
            <a:r>
              <a:rPr lang="en-US" b="1" dirty="0" smtClean="0"/>
              <a:t> only aligns the access – </a:t>
            </a:r>
          </a:p>
          <a:p>
            <a:r>
              <a:rPr lang="en-US" b="1" dirty="0" smtClean="0"/>
              <a:t>not the </a:t>
            </a:r>
            <a:r>
              <a:rPr lang="en-US" b="1" dirty="0" err="1" smtClean="0"/>
              <a:t>arrangment</a:t>
            </a:r>
            <a:r>
              <a:rPr lang="en-US" b="1" dirty="0" smtClean="0"/>
              <a:t> of memory.  </a:t>
            </a:r>
          </a:p>
          <a:p>
            <a:endParaRPr lang="en-US" dirty="0" smtClean="0"/>
          </a:p>
          <a:p>
            <a:endParaRPr lang="en-US" dirty="0"/>
          </a:p>
          <a:p>
            <a:r>
              <a:rPr lang="en-US" dirty="0" smtClean="0"/>
              <a:t>We need custom </a:t>
            </a:r>
            <a:r>
              <a:rPr lang="en-US" dirty="0" smtClean="0"/>
              <a:t>application </a:t>
            </a:r>
            <a:r>
              <a:rPr lang="en-US" dirty="0" smtClean="0"/>
              <a:t>protocols</a:t>
            </a:r>
          </a:p>
          <a:p>
            <a:endParaRPr lang="en-US" dirty="0"/>
          </a:p>
          <a:p>
            <a:pPr marL="285750" indent="-285750">
              <a:buFont typeface="Arial" panose="020B0604020202020204" pitchFamily="34" charset="0"/>
              <a:buChar char="•"/>
            </a:pPr>
            <a:r>
              <a:rPr lang="en-US" dirty="0" smtClean="0"/>
              <a:t>Binary protocols like SBE, Fast, </a:t>
            </a:r>
            <a:r>
              <a:rPr lang="en-US" dirty="0" err="1" smtClean="0"/>
              <a:t>etc</a:t>
            </a:r>
            <a:r>
              <a:rPr lang="en-US" dirty="0" smtClean="0"/>
              <a:t> - allow data to be memory mapped directly into place.</a:t>
            </a:r>
          </a:p>
          <a:p>
            <a:endParaRPr lang="en-US" dirty="0" smtClean="0"/>
          </a:p>
          <a:p>
            <a:endParaRPr lang="en-US" dirty="0" smtClean="0"/>
          </a:p>
          <a:p>
            <a:r>
              <a:rPr lang="en-US" dirty="0" smtClean="0"/>
              <a:t>We need data structure intelligence</a:t>
            </a:r>
          </a:p>
          <a:p>
            <a:endParaRPr lang="en-US" dirty="0" smtClean="0"/>
          </a:p>
          <a:p>
            <a:pPr marL="285750" indent="-285750">
              <a:buFont typeface="Arial" panose="020B0604020202020204" pitchFamily="34" charset="0"/>
              <a:buChar char="•"/>
            </a:pPr>
            <a:r>
              <a:rPr lang="en-US" dirty="0" smtClean="0"/>
              <a:t>Fixed packet size and format which align the software, operating system, and network boundaries</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988" y="2133600"/>
            <a:ext cx="2309812" cy="2968910"/>
          </a:xfrm>
          <a:prstGeom prst="rect">
            <a:avLst/>
          </a:prstGeom>
        </p:spPr>
      </p:pic>
    </p:spTree>
    <p:extLst>
      <p:ext uri="{BB962C8B-B14F-4D97-AF65-F5344CB8AC3E}">
        <p14:creationId xmlns:p14="http://schemas.microsoft.com/office/powerpoint/2010/main" val="137539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17978</TotalTime>
  <Words>2279</Words>
  <Application>Microsoft Office PowerPoint</Application>
  <PresentationFormat>On-screen Show (4:3)</PresentationFormat>
  <Paragraphs>305</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Pushing Light to the Edge</vt:lpstr>
      <vt:lpstr>The Photon Wars: A Short Story</vt:lpstr>
      <vt:lpstr>Set the Scene</vt:lpstr>
      <vt:lpstr>Distance Matters</vt:lpstr>
      <vt:lpstr>Shave and a Haircut</vt:lpstr>
      <vt:lpstr>Thinking Inside the Box</vt:lpstr>
      <vt:lpstr>History Repeats Itself</vt:lpstr>
      <vt:lpstr>Examining Host OS &amp; Hardware</vt:lpstr>
      <vt:lpstr>Just the Facts, Ma’am</vt:lpstr>
      <vt:lpstr>Throw out the Book</vt:lpstr>
      <vt:lpstr>Case Example: Company X</vt:lpstr>
      <vt:lpstr>A Pretty Picture</vt:lpstr>
      <vt:lpstr>Chasing the White Rabbit</vt:lpstr>
      <vt:lpstr>Distance May Matter</vt:lpstr>
      <vt:lpstr>Broaden Your Focus</vt:lpstr>
      <vt:lpstr>Set the Scene</vt:lpstr>
      <vt:lpstr>A More Holistic Focus</vt:lpstr>
      <vt:lpstr>Networking Aces</vt:lpstr>
      <vt:lpstr>Acknowledgements / Thanks</vt:lpstr>
    </vt:vector>
  </TitlesOfParts>
  <Company>Sapient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Pushing Light to the Edge</dc:title>
  <dc:creator>WIN764BIT</dc:creator>
  <cp:lastModifiedBy>WIN764BIT</cp:lastModifiedBy>
  <cp:revision>74</cp:revision>
  <dcterms:created xsi:type="dcterms:W3CDTF">2015-03-29T17:23:27Z</dcterms:created>
  <dcterms:modified xsi:type="dcterms:W3CDTF">2015-05-10T17:40:03Z</dcterms:modified>
</cp:coreProperties>
</file>