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1" r:id="rId1"/>
  </p:sldMasterIdLst>
  <p:notesMasterIdLst>
    <p:notesMasterId r:id="rId17"/>
  </p:notesMasterIdLst>
  <p:sldIdLst>
    <p:sldId id="259" r:id="rId2"/>
    <p:sldId id="262" r:id="rId3"/>
    <p:sldId id="295" r:id="rId4"/>
    <p:sldId id="269" r:id="rId5"/>
    <p:sldId id="284" r:id="rId6"/>
    <p:sldId id="265" r:id="rId7"/>
    <p:sldId id="278" r:id="rId8"/>
    <p:sldId id="294" r:id="rId9"/>
    <p:sldId id="299" r:id="rId10"/>
    <p:sldId id="292" r:id="rId11"/>
    <p:sldId id="293" r:id="rId12"/>
    <p:sldId id="264" r:id="rId13"/>
    <p:sldId id="296" r:id="rId14"/>
    <p:sldId id="297" r:id="rId15"/>
    <p:sldId id="298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293"/>
    <a:srgbClr val="145793"/>
    <a:srgbClr val="0E345D"/>
    <a:srgbClr val="005492"/>
    <a:srgbClr val="00365C"/>
    <a:srgbClr val="000000"/>
    <a:srgbClr val="3C3C3B"/>
    <a:srgbClr val="F58025"/>
    <a:srgbClr val="DE6224"/>
    <a:srgbClr val="E2E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7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63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5D148-23B3-4FBC-997E-33F75E0DA39B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6A4DD-BBEE-42B4-9D19-37EC0C48F1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1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6A4DD-BBEE-42B4-9D19-37EC0C48F1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2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AE2A-A132-4F0B-81E1-E7BE374BA7B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4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6A4DD-BBEE-42B4-9D19-37EC0C48F1D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AE2A-A132-4F0B-81E1-E7BE374BA7B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6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04F64-21C1-2641-8B32-3629578B2D8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88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6A4DD-BBEE-42B4-9D19-37EC0C48F1D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4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x5_63_maste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39" y="1439967"/>
            <a:ext cx="7283206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2542486"/>
            <a:ext cx="7283206" cy="57159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6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307017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8156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1187DE0-2320-42FD-9B91-F07F7F447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1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98156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1187DE0-2320-42FD-9B91-F07F7F447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2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728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9728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8156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1187DE0-2320-42FD-9B91-F07F7F447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5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280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480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97280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554480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98156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1187DE0-2320-42FD-9B91-F07F7F447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8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8156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1187DE0-2320-42FD-9B91-F07F7F447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1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24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B3CE-7008-48C3-AC06-D7527ADA3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2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x5_63_back.ai"/>
          <p:cNvPicPr>
            <a:picLocks noChangeAspect="1"/>
          </p:cNvPicPr>
          <p:nvPr userDrawn="1"/>
        </p:nvPicPr>
        <p:blipFill>
          <a:blip r:embed="rId10" cstate="print"/>
          <a:srcRect t="4821" b="77401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739"/>
            <a:ext cx="8229600" cy="668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28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31436" y="4742286"/>
            <a:ext cx="1652547" cy="345533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98156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DCB3CE-7008-48C3-AC06-D7527ADA3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1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3" r:id="rId8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19" Type="http://schemas.openxmlformats.org/officeDocument/2006/relationships/image" Target="../media/image43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marketing@open-ix.org" TargetMode="External"/><Relationship Id="rId3" Type="http://schemas.openxmlformats.org/officeDocument/2006/relationships/hyperlink" Target="http://www.open-ix.org/" TargetMode="External"/><Relationship Id="rId7" Type="http://schemas.openxmlformats.org/officeDocument/2006/relationships/hyperlink" Target="mailto:dc-group@open-ix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x-group@open-ix.org" TargetMode="External"/><Relationship Id="rId5" Type="http://schemas.openxmlformats.org/officeDocument/2006/relationships/hyperlink" Target="mailto:board-voting@open-ix.org" TargetMode="External"/><Relationship Id="rId4" Type="http://schemas.openxmlformats.org/officeDocument/2006/relationships/hyperlink" Target="mailto:info@open-ix.org" TargetMode="External"/><Relationship Id="rId9" Type="http://schemas.openxmlformats.org/officeDocument/2006/relationships/hyperlink" Target="mailto:membership@open-ix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Open-IX: Improving Interconnection Through Industry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Chris Malayter</a:t>
            </a:r>
          </a:p>
          <a:p>
            <a:r>
              <a:rPr lang="en-US" sz="1800" dirty="0" smtClean="0"/>
              <a:t>&lt;</a:t>
            </a:r>
            <a:r>
              <a:rPr lang="en-US" sz="1800" dirty="0" err="1" smtClean="0"/>
              <a:t>chris@open-ix.org</a:t>
            </a:r>
            <a:r>
              <a:rPr lang="en-US" sz="1800" dirty="0" smtClean="0"/>
              <a:t>&gt;</a:t>
            </a:r>
          </a:p>
          <a:p>
            <a:r>
              <a:rPr lang="en-US" sz="1800" dirty="0" smtClean="0"/>
              <a:t>CHINOG 2016 </a:t>
            </a:r>
          </a:p>
          <a:p>
            <a:r>
              <a:rPr lang="en-US" sz="1800" dirty="0" smtClean="0"/>
              <a:t>May 12, 2016</a:t>
            </a:r>
          </a:p>
        </p:txBody>
      </p:sp>
    </p:spTree>
    <p:extLst>
      <p:ext uri="{BB962C8B-B14F-4D97-AF65-F5344CB8AC3E}">
        <p14:creationId xmlns:p14="http://schemas.microsoft.com/office/powerpoint/2010/main" val="31908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05508" y="1016487"/>
          <a:ext cx="8932984" cy="3586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623"/>
                <a:gridCol w="1116623"/>
                <a:gridCol w="1116623"/>
                <a:gridCol w="1116623"/>
                <a:gridCol w="1116623"/>
                <a:gridCol w="1116623"/>
                <a:gridCol w="1116623"/>
                <a:gridCol w="1116623"/>
              </a:tblGrid>
              <a:tr h="1793387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Austin, TX, US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Cincinnati, OH, US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Cincinnati, OH, US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Dallas, TX, US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Houston, TX, US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Phoenix, AZ, US</a:t>
                      </a: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Richardson, TX, US</a:t>
                      </a: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New York, NY, US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Dallas, TX, US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Los Angeles, CA, US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New York,  NY, US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San Francisco, CA, US</a:t>
                      </a:r>
                    </a:p>
                    <a:p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it-IT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it-IT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it-IT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it-IT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it-IT" sz="900" b="1" dirty="0" smtClean="0">
                          <a:solidFill>
                            <a:schemeClr val="tx2"/>
                          </a:solidFill>
                        </a:rPr>
                        <a:t>Ashburn, VA, US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 smtClean="0">
                          <a:solidFill>
                            <a:schemeClr val="tx2"/>
                          </a:solidFill>
                        </a:rPr>
                        <a:t>Chicago, IL, US</a:t>
                      </a:r>
                    </a:p>
                    <a:p>
                      <a:r>
                        <a:rPr lang="it-IT" sz="900" b="1" dirty="0" smtClean="0">
                          <a:solidFill>
                            <a:schemeClr val="tx2"/>
                          </a:solidFill>
                        </a:rPr>
                        <a:t>Piscataway, NJ, US</a:t>
                      </a:r>
                    </a:p>
                    <a:p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Houston,</a:t>
                      </a:r>
                      <a:r>
                        <a:rPr lang="en-US" sz="900" b="1" baseline="0" dirty="0" smtClean="0">
                          <a:solidFill>
                            <a:schemeClr val="tx2"/>
                          </a:solidFill>
                        </a:rPr>
                        <a:t> TX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Manassas,</a:t>
                      </a:r>
                      <a:r>
                        <a:rPr lang="en-US" sz="900" b="1" baseline="0" dirty="0" smtClean="0">
                          <a:solidFill>
                            <a:schemeClr val="tx2"/>
                          </a:solidFill>
                        </a:rPr>
                        <a:t> VA</a:t>
                      </a: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Marseille,</a:t>
                      </a:r>
                      <a:r>
                        <a:rPr lang="en-US" sz="900" b="1" baseline="0" dirty="0" smtClean="0">
                          <a:solidFill>
                            <a:schemeClr val="tx2"/>
                          </a:solidFill>
                        </a:rPr>
                        <a:t> FR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>
                    <a:noFill/>
                  </a:tcPr>
                </a:tc>
              </a:tr>
              <a:tr h="1793387">
                <a:tc>
                  <a:txBody>
                    <a:bodyPr/>
                    <a:lstStyle/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Chicago, IL, US</a:t>
                      </a: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Phoenix, AZ,</a:t>
                      </a:r>
                      <a:r>
                        <a:rPr lang="en-US" sz="900" b="1" baseline="0" dirty="0" smtClean="0">
                          <a:solidFill>
                            <a:schemeClr val="tx2"/>
                          </a:solidFill>
                        </a:rPr>
                        <a:t> US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Atlanta, GA,</a:t>
                      </a:r>
                      <a:r>
                        <a:rPr lang="en-US" sz="900" b="1" baseline="0" dirty="0" smtClean="0">
                          <a:solidFill>
                            <a:schemeClr val="tx2"/>
                          </a:solidFill>
                        </a:rPr>
                        <a:t> US</a:t>
                      </a:r>
                    </a:p>
                    <a:p>
                      <a:r>
                        <a:rPr lang="en-US" sz="900" b="1" baseline="0" dirty="0" err="1" smtClean="0">
                          <a:solidFill>
                            <a:schemeClr val="tx2"/>
                          </a:solidFill>
                        </a:rPr>
                        <a:t>Suwanee</a:t>
                      </a:r>
                      <a:r>
                        <a:rPr lang="en-US" sz="900" b="1" baseline="0" dirty="0" smtClean="0">
                          <a:solidFill>
                            <a:schemeClr val="tx2"/>
                          </a:solidFill>
                        </a:rPr>
                        <a:t>, GA, US</a:t>
                      </a:r>
                    </a:p>
                    <a:p>
                      <a:r>
                        <a:rPr lang="en-US" sz="900" b="1" baseline="0" dirty="0" smtClean="0">
                          <a:solidFill>
                            <a:schemeClr val="tx2"/>
                          </a:solidFill>
                        </a:rPr>
                        <a:t>Richmond, VA, US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New York,</a:t>
                      </a:r>
                      <a:r>
                        <a:rPr lang="en-US" sz="900" b="1" baseline="0" dirty="0" smtClean="0">
                          <a:solidFill>
                            <a:schemeClr val="tx2"/>
                          </a:solidFill>
                        </a:rPr>
                        <a:t> NY, US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Durham,</a:t>
                      </a:r>
                      <a:r>
                        <a:rPr lang="en-US" sz="900" b="1" baseline="0" dirty="0" smtClean="0">
                          <a:solidFill>
                            <a:schemeClr val="tx2"/>
                          </a:solidFill>
                        </a:rPr>
                        <a:t> NC, US</a:t>
                      </a:r>
                    </a:p>
                    <a:p>
                      <a:r>
                        <a:rPr lang="en-US" sz="900" b="1" baseline="0" dirty="0" smtClean="0">
                          <a:solidFill>
                            <a:schemeClr val="tx2"/>
                          </a:solidFill>
                        </a:rPr>
                        <a:t>Somerset, NJ, US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Santa Clara, CA,</a:t>
                      </a:r>
                      <a:r>
                        <a:rPr lang="en-US" sz="900" b="1" baseline="0" dirty="0" smtClean="0">
                          <a:solidFill>
                            <a:schemeClr val="tx2"/>
                          </a:solidFill>
                        </a:rPr>
                        <a:t> US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Garden City, NY, US</a:t>
                      </a:r>
                    </a:p>
                    <a:p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Atlanta, GA, US</a:t>
                      </a:r>
                    </a:p>
                    <a:p>
                      <a:r>
                        <a:rPr lang="en-US" sz="900" b="1" dirty="0" smtClean="0">
                          <a:solidFill>
                            <a:schemeClr val="tx2"/>
                          </a:solidFill>
                        </a:rPr>
                        <a:t>Miami, FL, US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OIX-2 Data Center Certifications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7DE0-2320-42FD-9B91-F07F7F4474B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4" y="1078522"/>
            <a:ext cx="1006322" cy="61148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43" y="1174223"/>
            <a:ext cx="982532" cy="4302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76" y="2860431"/>
            <a:ext cx="1101415" cy="61128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351" y="2883879"/>
            <a:ext cx="1030172" cy="53170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2702" y="2931963"/>
            <a:ext cx="998743" cy="49386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18" y="1409178"/>
            <a:ext cx="1039259" cy="18628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98" y="1356287"/>
            <a:ext cx="1019296" cy="235726"/>
          </a:xfrm>
          <a:prstGeom prst="rect">
            <a:avLst/>
          </a:prstGeom>
        </p:spPr>
      </p:pic>
      <p:pic>
        <p:nvPicPr>
          <p:cNvPr id="63" name="Picture 62" descr="search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13" y="3094892"/>
            <a:ext cx="972027" cy="31280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6091" y="3180862"/>
            <a:ext cx="1067278" cy="25450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4" t="10740" r="88333" b="80370"/>
          <a:stretch/>
        </p:blipFill>
        <p:spPr>
          <a:xfrm>
            <a:off x="1140557" y="1047261"/>
            <a:ext cx="1286125" cy="671022"/>
          </a:xfrm>
          <a:prstGeom prst="rect">
            <a:avLst/>
          </a:prstGeom>
        </p:spPr>
      </p:pic>
      <p:pic>
        <p:nvPicPr>
          <p:cNvPr id="70" name="Picture 69" descr="imgres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61" y="1305170"/>
            <a:ext cx="1057516" cy="30844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73" y="1368666"/>
            <a:ext cx="1033638" cy="233286"/>
          </a:xfrm>
          <a:prstGeom prst="rect">
            <a:avLst/>
          </a:prstGeom>
        </p:spPr>
      </p:pic>
      <p:pic>
        <p:nvPicPr>
          <p:cNvPr id="73" name="Picture 72" descr="imgres.pn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9" y="3118337"/>
            <a:ext cx="1040203" cy="413661"/>
          </a:xfrm>
          <a:prstGeom prst="rect">
            <a:avLst/>
          </a:prstGeom>
        </p:spPr>
      </p:pic>
      <p:pic>
        <p:nvPicPr>
          <p:cNvPr id="74" name="Picture 73" descr="Sabey-Data-Centers-Blu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04" y="2922955"/>
            <a:ext cx="1194747" cy="597374"/>
          </a:xfrm>
          <a:prstGeom prst="rect">
            <a:avLst/>
          </a:prstGeom>
        </p:spPr>
      </p:pic>
      <p:pic>
        <p:nvPicPr>
          <p:cNvPr id="76" name="Picture 75" descr="logo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55" y="1247626"/>
            <a:ext cx="945660" cy="3438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88" y="3079261"/>
            <a:ext cx="1023762" cy="32743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164770" y="4603685"/>
            <a:ext cx="4814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cs typeface="Helvetica" pitchFamily="34" charset="0"/>
              </a:rPr>
              <a:t>30 Data Centers, 16 Companies</a:t>
            </a:r>
            <a:endParaRPr lang="en-US" sz="2800" b="1" dirty="0">
              <a:solidFill>
                <a:schemeClr val="tx2"/>
              </a:solidFill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396" t="51597" r="21050" b="14997"/>
          <a:stretch>
            <a:fillRect/>
          </a:stretch>
        </p:blipFill>
        <p:spPr bwMode="auto">
          <a:xfrm>
            <a:off x="-1" y="908296"/>
            <a:ext cx="9144000" cy="337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Certifications Global 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7BD15-CF75-2949-86C7-9A56D9CAB15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Screen Shot 2015-05-06 at 6.01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9" y="4356495"/>
            <a:ext cx="1316995" cy="38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Membership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to anyone with an interest in interconnection that wants to participate in the future of Internet interconnect</a:t>
            </a:r>
          </a:p>
          <a:p>
            <a:r>
              <a:rPr lang="en-US" dirty="0" smtClean="0"/>
              <a:t>Members benefits</a:t>
            </a:r>
          </a:p>
          <a:p>
            <a:pPr lvl="1"/>
            <a:r>
              <a:rPr lang="en-US" dirty="0" smtClean="0"/>
              <a:t>Vote in all Open-IX elections</a:t>
            </a:r>
          </a:p>
          <a:p>
            <a:pPr lvl="1"/>
            <a:r>
              <a:rPr lang="en-US" dirty="0" smtClean="0"/>
              <a:t>Nominate and elect the Board of Directors</a:t>
            </a:r>
          </a:p>
          <a:p>
            <a:pPr lvl="1"/>
            <a:r>
              <a:rPr lang="en-US" dirty="0" smtClean="0"/>
              <a:t>Serve on volunteer committees</a:t>
            </a:r>
          </a:p>
          <a:p>
            <a:pPr lvl="1"/>
            <a:r>
              <a:rPr lang="en-US" dirty="0" smtClean="0"/>
              <a:t>Provide input on certification applications</a:t>
            </a:r>
          </a:p>
          <a:p>
            <a:r>
              <a:rPr lang="en-US" dirty="0" smtClean="0"/>
              <a:t>One class of membership, $50/year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187DE0-2320-42FD-9B91-F07F7F4474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Initiatives for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Several initiatives from Board of Directors and committees planned to grow Open-IX and the global interconnection community</a:t>
            </a:r>
          </a:p>
          <a:p>
            <a:r>
              <a:rPr lang="en-US" sz="1800" dirty="0" smtClean="0"/>
              <a:t>Tactical short term initiatives</a:t>
            </a:r>
          </a:p>
          <a:p>
            <a:pPr lvl="1"/>
            <a:r>
              <a:rPr lang="en-US" sz="1600" dirty="0" smtClean="0"/>
              <a:t>Revitalize committees with new members and elect chairs</a:t>
            </a:r>
          </a:p>
          <a:p>
            <a:pPr lvl="1"/>
            <a:r>
              <a:rPr lang="en-US" sz="1600" dirty="0" smtClean="0"/>
              <a:t>Streamline operations and infrastructure</a:t>
            </a:r>
          </a:p>
          <a:p>
            <a:pPr lvl="1"/>
            <a:r>
              <a:rPr lang="en-US" sz="1600" dirty="0" smtClean="0"/>
              <a:t>Plan 2016 Americas Interconnection Summit (AIS) and Annual General Meeting (AGM)</a:t>
            </a:r>
          </a:p>
          <a:p>
            <a:r>
              <a:rPr lang="en-US" sz="1800" dirty="0" smtClean="0"/>
              <a:t>Strategic long term initiatives</a:t>
            </a:r>
          </a:p>
          <a:p>
            <a:pPr lvl="1"/>
            <a:r>
              <a:rPr lang="en-US" sz="1600" dirty="0" smtClean="0"/>
              <a:t>Expand certifications around the world</a:t>
            </a:r>
          </a:p>
          <a:p>
            <a:pPr lvl="1"/>
            <a:r>
              <a:rPr lang="en-US" sz="1600" dirty="0" smtClean="0"/>
              <a:t>Redefine and promote value proposition of membership and certifications</a:t>
            </a:r>
          </a:p>
          <a:p>
            <a:pPr lvl="1"/>
            <a:r>
              <a:rPr lang="en-US" sz="1600" dirty="0" smtClean="0"/>
              <a:t>Develop new OIX-1 standards for smaller and remote peering IXPs</a:t>
            </a:r>
          </a:p>
          <a:p>
            <a:pPr lvl="1"/>
            <a:r>
              <a:rPr lang="en-US" sz="1600" dirty="0" smtClean="0"/>
              <a:t>Develop new OIX-2 standards for smaller and lights out data center</a:t>
            </a:r>
          </a:p>
          <a:p>
            <a:pPr lvl="1"/>
            <a:r>
              <a:rPr lang="en-US" sz="1600" dirty="0" smtClean="0"/>
              <a:t>Develop collateral to simplify IXP and data center procurement: educational resources, model RFPs, questionnaires, model contracts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187DE0-2320-42FD-9B91-F07F7F4474B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General information: </a:t>
            </a:r>
            <a:r>
              <a:rPr lang="en-US" smtClean="0">
                <a:hlinkClick r:id="rId3"/>
              </a:rPr>
              <a:t>www.open-ix.org</a:t>
            </a:r>
            <a:endParaRPr lang="en-US" smtClean="0"/>
          </a:p>
          <a:p>
            <a:r>
              <a:rPr lang="en-US" smtClean="0"/>
              <a:t>Certification: </a:t>
            </a:r>
            <a:r>
              <a:rPr lang="en-US" smtClean="0">
                <a:hlinkClick r:id="rId4"/>
              </a:rPr>
              <a:t>info@open-ix.org</a:t>
            </a:r>
            <a:endParaRPr lang="en-US" smtClean="0"/>
          </a:p>
          <a:p>
            <a:r>
              <a:rPr lang="en-US" smtClean="0"/>
              <a:t>Board of Directors: </a:t>
            </a:r>
            <a:r>
              <a:rPr lang="en-US" smtClean="0">
                <a:hlinkClick r:id="rId5"/>
              </a:rPr>
              <a:t>board-voting@open-ix.org</a:t>
            </a:r>
            <a:endParaRPr lang="en-US" smtClean="0"/>
          </a:p>
          <a:p>
            <a:r>
              <a:rPr lang="en-US" smtClean="0"/>
              <a:t>OIX-1 IXP Committee: </a:t>
            </a:r>
            <a:r>
              <a:rPr lang="en-US" smtClean="0">
                <a:hlinkClick r:id="rId6"/>
              </a:rPr>
              <a:t>ix-group@open-ix.org</a:t>
            </a:r>
            <a:endParaRPr lang="en-US" smtClean="0"/>
          </a:p>
          <a:p>
            <a:r>
              <a:rPr lang="en-US" smtClean="0"/>
              <a:t>OIX-2 Data Center Committee: </a:t>
            </a:r>
            <a:r>
              <a:rPr lang="en-US" smtClean="0">
                <a:hlinkClick r:id="rId7"/>
              </a:rPr>
              <a:t>dc-group@open-ix.org</a:t>
            </a:r>
            <a:endParaRPr lang="en-US" smtClean="0"/>
          </a:p>
          <a:p>
            <a:r>
              <a:rPr lang="en-US" smtClean="0"/>
              <a:t>Marketing Committee: </a:t>
            </a:r>
            <a:r>
              <a:rPr lang="en-US" smtClean="0">
                <a:hlinkClick r:id="rId8"/>
              </a:rPr>
              <a:t>marketing@open-ix.org</a:t>
            </a:r>
            <a:endParaRPr lang="en-US" smtClean="0"/>
          </a:p>
          <a:p>
            <a:r>
              <a:rPr lang="en-US" smtClean="0"/>
              <a:t>Membership Committee: </a:t>
            </a:r>
            <a:r>
              <a:rPr lang="en-US" smtClean="0">
                <a:hlinkClick r:id="rId9"/>
              </a:rPr>
              <a:t>membership@open-ix.org</a:t>
            </a:r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187DE0-2320-42FD-9B91-F07F7F4474B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www.open-ix.org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Open-IX Association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Open-IX Association (OIX) is an Internet community-based effort to improve Internet peering and interconnection globally</a:t>
            </a:r>
          </a:p>
          <a:p>
            <a:pPr lvl="1"/>
            <a:r>
              <a:rPr lang="en-US" dirty="0" smtClean="0"/>
              <a:t>United States 501(c)(6) non-profit Trade Association </a:t>
            </a:r>
          </a:p>
          <a:p>
            <a:r>
              <a:rPr lang="en-US" dirty="0" smtClean="0"/>
              <a:t>Develops common and uniform standards for data transfer and physical connectivity at IXPs and data centers</a:t>
            </a:r>
          </a:p>
          <a:p>
            <a:r>
              <a:rPr lang="en-US" dirty="0" smtClean="0"/>
              <a:t>Certifies and promotes IXPs and data centers that meet the community-developed standards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187DE0-2320-42FD-9B91-F07F7F4474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 interconnection with common methods of measurable criteria that reduce complexity for network operators globally</a:t>
            </a:r>
          </a:p>
          <a:p>
            <a:r>
              <a:rPr lang="en-US" dirty="0" smtClean="0"/>
              <a:t>Standards that focus on critical physical, technical and operational requirements developed by the community</a:t>
            </a:r>
          </a:p>
          <a:p>
            <a:r>
              <a:rPr lang="en-US" dirty="0" smtClean="0"/>
              <a:t>Transparent, member supported organization</a:t>
            </a:r>
          </a:p>
          <a:p>
            <a:r>
              <a:rPr lang="en-US" dirty="0" smtClean="0"/>
              <a:t>Clear and open certification process</a:t>
            </a:r>
          </a:p>
          <a:p>
            <a:r>
              <a:rPr lang="en-US" dirty="0" smtClean="0"/>
              <a:t>Database of data centers and IXPs that meet requirements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187DE0-2320-42FD-9B91-F07F7F4474B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82880" y="1008422"/>
          <a:ext cx="877824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</a:tblGrid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Will Charnock</a:t>
                      </a: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Chairman</a:t>
                      </a:r>
                      <a:endParaRPr lang="en-US" sz="1400" b="1" i="1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Christian Koch</a:t>
                      </a: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Vice Chairman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Greg Hankins</a:t>
                      </a: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Treasurer</a:t>
                      </a:r>
                      <a:endParaRPr lang="en-US" sz="1400" b="1" i="1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Gabe Cole</a:t>
                      </a: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Executive Director</a:t>
                      </a:r>
                      <a:r>
                        <a:rPr lang="en-US" sz="1200" b="1" i="1" baseline="0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 and Secretary</a:t>
                      </a:r>
                      <a:endParaRPr lang="en-US" sz="1200" b="1" i="1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</a:txBody>
                  <a:tcPr marL="0" marR="0" anchor="b"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Chris </a:t>
                      </a:r>
                      <a:r>
                        <a:rPr lang="en-US" sz="1400" b="1" dirty="0" err="1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Malayter</a:t>
                      </a:r>
                      <a:endParaRPr lang="en-US" sz="1400" b="1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Board Member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Vinay</a:t>
                      </a:r>
                      <a:r>
                        <a:rPr lang="en-US" sz="14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Nagpal</a:t>
                      </a:r>
                      <a:endParaRPr lang="en-US" sz="1400" b="1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Board Member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Josh </a:t>
                      </a:r>
                      <a:r>
                        <a:rPr lang="en-US" sz="1400" b="1" dirty="0" err="1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Snowhorn</a:t>
                      </a:r>
                      <a:endParaRPr lang="en-US" sz="1400" b="1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Board Member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David </a:t>
                      </a:r>
                      <a:r>
                        <a:rPr lang="en-US" sz="1400" b="1" dirty="0" err="1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Temkin</a:t>
                      </a:r>
                      <a:endParaRPr lang="en-US" sz="1400" b="1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  <a:p>
                      <a:pPr algn="ctr">
                        <a:defRPr/>
                      </a:pPr>
                      <a:r>
                        <a:rPr lang="en-US" sz="1200" b="1" i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Co-Founder and Board Member</a:t>
                      </a:r>
                    </a:p>
                  </a:txBody>
                  <a:tcPr marL="0" marR="0" anchor="b">
                    <a:noFill/>
                  </a:tcPr>
                </a:tc>
              </a:tr>
            </a:tbl>
          </a:graphicData>
        </a:graphic>
      </p:graphicFrame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Board of Directors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763" y="1067240"/>
            <a:ext cx="1243584" cy="1247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30" y="2913733"/>
            <a:ext cx="1243584" cy="1243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456" y="2914158"/>
            <a:ext cx="1242735" cy="1242735"/>
          </a:xfrm>
          <a:prstGeom prst="rect">
            <a:avLst/>
          </a:prstGeom>
        </p:spPr>
      </p:pic>
      <p:pic>
        <p:nvPicPr>
          <p:cNvPr id="4" name="Picture 3" descr="Dave_Temkin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10" y="2914295"/>
            <a:ext cx="1242461" cy="1242461"/>
          </a:xfrm>
          <a:prstGeom prst="rect">
            <a:avLst/>
          </a:prstGeom>
        </p:spPr>
      </p:pic>
      <p:pic>
        <p:nvPicPr>
          <p:cNvPr id="8" name="Picture 7" descr="Greg Hankins-262.jpg"/>
          <p:cNvPicPr preferRelativeResize="0">
            <a:picLocks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31" y="1069794"/>
            <a:ext cx="1243584" cy="1242461"/>
          </a:xfrm>
          <a:prstGeom prst="rect">
            <a:avLst/>
          </a:prstGeom>
        </p:spPr>
      </p:pic>
      <p:pic>
        <p:nvPicPr>
          <p:cNvPr id="11" name="Picture 10" descr="ZViYvO_C_400x400.jpe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10" y="1069794"/>
            <a:ext cx="1242461" cy="1242461"/>
          </a:xfrm>
          <a:prstGeom prst="rect">
            <a:avLst/>
          </a:prstGeom>
        </p:spPr>
      </p:pic>
      <p:pic>
        <p:nvPicPr>
          <p:cNvPr id="11266" name="Picture 2" descr="https://fbcdn-profile-a.akamaihd.net/hprofile-ak-xpt1/v/t1.0-1/p160x160/12227234_10153726570489042_576992216382383802_n.jpg?oh=54197b184f80480b96a5bea49e039ffa&amp;oe=57279300&amp;__gda__=1462323403_c6cbf27ba777b5a86dec42ab647857c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8931" y="1069232"/>
            <a:ext cx="1243583" cy="1243584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2854763" y="2913733"/>
            <a:ext cx="1243584" cy="1243584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7DE0-2320-42FD-9B91-F07F7F4474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68981"/>
              </p:ext>
            </p:extLst>
          </p:nvPr>
        </p:nvGraphicFramePr>
        <p:xfrm>
          <a:off x="0" y="1200019"/>
          <a:ext cx="9144000" cy="348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834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IXP Standards Committees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Data Center Standards Committee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Marketing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Committee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Membership</a:t>
                      </a:r>
                      <a:r>
                        <a:rPr lang="en-US" sz="1800" b="1" baseline="0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Committee</a:t>
                      </a:r>
                      <a:endParaRPr lang="en-US" sz="1800" b="1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26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Matt Griswold</a:t>
                      </a: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Board Liaison and Chair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Eli D. </a:t>
                      </a:r>
                      <a:r>
                        <a:rPr lang="en-US" sz="1200" b="1" dirty="0" err="1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Scher</a:t>
                      </a:r>
                      <a:endParaRPr lang="en-US" sz="1200" b="1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Board Liaison and Chair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Vinay</a:t>
                      </a:r>
                      <a:r>
                        <a:rPr lang="en-US" sz="12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Nagpal</a:t>
                      </a:r>
                      <a:endParaRPr lang="en-US" sz="1200" b="1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Board Member and Chair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Joseph Perez</a:t>
                      </a:r>
                    </a:p>
                    <a:p>
                      <a:pPr algn="ctr"/>
                      <a:r>
                        <a:rPr lang="en-US" sz="1200" b="1" i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Board Liaison and Chair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77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Development and Maintenance of Standards for Internet Exchange Points (IXPs)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OIX-1 Standard</a:t>
                      </a:r>
                      <a:endParaRPr lang="en-US" sz="1200" b="1" dirty="0">
                        <a:latin typeface="+mj-lt"/>
                        <a:cs typeface="Helvetic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Development and Maintenance of Standards for Data Centers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rgbClr val="1F497D"/>
                        </a:solidFill>
                        <a:latin typeface="+mj-lt"/>
                        <a:cs typeface="Helvetica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OIX-2 Standard</a:t>
                      </a:r>
                      <a:endParaRPr lang="en-US" sz="1200" b="1" dirty="0" smtClean="0">
                        <a:latin typeface="+mj-lt"/>
                        <a:cs typeface="Helvetic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Promoting Open-IX in the Community,</a:t>
                      </a:r>
                      <a:r>
                        <a:rPr lang="en-US" sz="1200" baseline="0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 W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orking with Certified Companies to Promote</a:t>
                      </a:r>
                      <a:r>
                        <a:rPr lang="en-US" sz="1200" baseline="0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Membership</a:t>
                      </a:r>
                      <a:endParaRPr lang="en-US" sz="1200" dirty="0" smtClean="0">
                        <a:latin typeface="+mj-lt"/>
                        <a:cs typeface="Helvetic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1F497D"/>
                          </a:solidFill>
                          <a:latin typeface="+mj-lt"/>
                          <a:cs typeface="Helvetica"/>
                        </a:rPr>
                        <a:t>Recruiting and Retaining Members, Membership Management</a:t>
                      </a:r>
                      <a:endParaRPr lang="en-US" sz="1200" dirty="0" smtClean="0">
                        <a:latin typeface="+mj-lt"/>
                        <a:cs typeface="Helvetic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Committees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083400" y="1917175"/>
            <a:ext cx="1271016" cy="1271016"/>
          </a:xfrm>
          <a:prstGeom prst="rect">
            <a:avLst/>
          </a:prstGeom>
        </p:spPr>
      </p:pic>
      <p:pic>
        <p:nvPicPr>
          <p:cNvPr id="14" name="Picture 13" descr="EliSch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79" y="1917175"/>
            <a:ext cx="1271016" cy="1271016"/>
          </a:xfrm>
          <a:prstGeom prst="rect">
            <a:avLst/>
          </a:prstGeom>
        </p:spPr>
      </p:pic>
      <p:pic>
        <p:nvPicPr>
          <p:cNvPr id="10242" name="Picture 2" descr="https://static.licdn.com/scds/common/u/images/themes/katy/ghosts/person/ghost_person_100x100_v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5142" y="1917286"/>
            <a:ext cx="1270795" cy="1270795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87DE0-2320-42FD-9B91-F07F7F4474B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2" descr="https://static.licdn.com/scds/common/u/images/themes/katy/ghosts/person/ghost_person_100x100_v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349" y="1909694"/>
            <a:ext cx="1270795" cy="1270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9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Certification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097280"/>
            <a:ext cx="6490676" cy="30701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Any company can adopt Open-IX standards and apply for certification</a:t>
            </a:r>
          </a:p>
          <a:p>
            <a:r>
              <a:rPr lang="en-US" dirty="0" smtClean="0"/>
              <a:t>Certification signifies implementation and compliance with OIX standards</a:t>
            </a:r>
          </a:p>
          <a:p>
            <a:r>
              <a:rPr lang="en-US" dirty="0" smtClean="0"/>
              <a:t>Provides company the ability to use the certification marks publicly</a:t>
            </a:r>
          </a:p>
          <a:p>
            <a:r>
              <a:rPr lang="en-US" dirty="0" smtClean="0"/>
              <a:t>Provides network operators an easy way to see compliant companies</a:t>
            </a:r>
          </a:p>
          <a:p>
            <a:r>
              <a:rPr lang="en-US" dirty="0" smtClean="0"/>
              <a:t>Companies may choose to be compliant without being certified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 descr="http://www.open-ix.org/wp-content/uploads/2013/12/OIXA_3.jpg"/>
          <p:cNvPicPr>
            <a:picLocks noChangeAspect="1" noChangeArrowheads="1"/>
          </p:cNvPicPr>
          <p:nvPr/>
        </p:nvPicPr>
        <p:blipFill>
          <a:blip r:embed="rId4"/>
          <a:srcRect r="11333"/>
          <a:stretch>
            <a:fillRect/>
          </a:stretch>
        </p:blipFill>
        <p:spPr bwMode="auto">
          <a:xfrm>
            <a:off x="7241289" y="3069201"/>
            <a:ext cx="1539669" cy="64008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187DE0-2320-42FD-9B91-F07F7F4474B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314" name="Picture 2" descr="OIXA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2895" y="1459232"/>
            <a:ext cx="1736456" cy="640080"/>
          </a:xfrm>
          <a:prstGeom prst="rect">
            <a:avLst/>
          </a:prstGeom>
          <a:noFill/>
        </p:spPr>
      </p:pic>
      <p:pic>
        <p:nvPicPr>
          <p:cNvPr id="13316" name="Picture 4" descr="OIX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2896" y="2303293"/>
            <a:ext cx="1736455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26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OIX-1 IXP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Infrastructure: switching platform, IP space, route server</a:t>
            </a:r>
          </a:p>
          <a:p>
            <a:r>
              <a:rPr lang="en-US" smtClean="0"/>
              <a:t>Standard physical interface</a:t>
            </a:r>
          </a:p>
          <a:p>
            <a:r>
              <a:rPr lang="en-US" smtClean="0"/>
              <a:t>Best practices for traffic forwarding</a:t>
            </a:r>
          </a:p>
          <a:p>
            <a:r>
              <a:rPr lang="en-US" smtClean="0"/>
              <a:t>Clear customer interface demarcation points</a:t>
            </a:r>
          </a:p>
          <a:p>
            <a:r>
              <a:rPr lang="en-US" smtClean="0"/>
              <a:t>Operational: NOC, monitoring, statistics reports</a:t>
            </a:r>
          </a:p>
          <a:p>
            <a:r>
              <a:rPr lang="en-US" smtClean="0"/>
              <a:t>Current peering contact information</a:t>
            </a:r>
          </a:p>
          <a:p>
            <a:r>
              <a:rPr lang="en-US" smtClean="0"/>
              <a:t>Accessible information on public website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OIX-2 Data Center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Infrastructure: utility feeds, transformers, water sources, network access, MMR, interconnection</a:t>
            </a:r>
          </a:p>
          <a:p>
            <a:r>
              <a:rPr lang="en-US" smtClean="0"/>
              <a:t>Operational: rules, licensing, commissioning, maintenance, operating procedures, change management</a:t>
            </a:r>
          </a:p>
          <a:p>
            <a:r>
              <a:rPr lang="en-US" smtClean="0"/>
              <a:t>Service levels for generator(s), UPS, cooling, interconnect delivery, electrical circuit</a:t>
            </a:r>
          </a:p>
          <a:p>
            <a:r>
              <a:rPr lang="en-US" smtClean="0"/>
              <a:t>Open, non-discriminatory access and pricing</a:t>
            </a:r>
          </a:p>
          <a:p>
            <a:r>
              <a:rPr lang="en-US" smtClean="0"/>
              <a:t>Accessible information on public website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B7BD15-CF75-2949-86C7-9A56D9CAB15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Certification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Growing demand for neutrality, open service offerings, and infrastructure and operations standards in data centers and IXPs around the world</a:t>
            </a:r>
          </a:p>
          <a:p>
            <a:r>
              <a:rPr lang="en-US" dirty="0" smtClean="0"/>
              <a:t>Current international certified data centers and IXPs</a:t>
            </a:r>
          </a:p>
          <a:p>
            <a:pPr lvl="1"/>
            <a:r>
              <a:rPr lang="en-US" dirty="0" smtClean="0"/>
              <a:t>AMS-IX Amsterdam, Amsterdam, NL (OIX-1)</a:t>
            </a:r>
          </a:p>
          <a:p>
            <a:pPr lvl="1"/>
            <a:r>
              <a:rPr lang="en-US" dirty="0" smtClean="0"/>
              <a:t>AMS-IX Hong Kong (OIX-1)</a:t>
            </a:r>
          </a:p>
          <a:p>
            <a:pPr lvl="1"/>
            <a:r>
              <a:rPr lang="en-US" dirty="0" smtClean="0"/>
              <a:t>Jaguar Network, Marseille, FR (OIX-2)</a:t>
            </a:r>
          </a:p>
          <a:p>
            <a:pPr lvl="1"/>
            <a:r>
              <a:rPr lang="en-US" dirty="0" smtClean="0"/>
              <a:t>MIX, Milan, IT (OIX-1)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187DE0-2320-42FD-9B91-F07F7F4474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49168" y="1138574"/>
          <a:ext cx="8645665" cy="3331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9133"/>
                <a:gridCol w="1729133"/>
                <a:gridCol w="1729133"/>
                <a:gridCol w="1729133"/>
                <a:gridCol w="1729133"/>
              </a:tblGrid>
              <a:tr h="166591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AMS-IX Amsterdam</a:t>
                      </a:r>
                    </a:p>
                    <a:p>
                      <a:pPr algn="ctr"/>
                      <a:r>
                        <a:rPr lang="en-US" b="1" i="1" dirty="0" smtClean="0">
                          <a:solidFill>
                            <a:schemeClr val="tx2"/>
                          </a:solidFill>
                        </a:rPr>
                        <a:t>Amsterdam, NL</a:t>
                      </a:r>
                      <a:endParaRPr lang="en-US" b="1" i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AMS-IX Bay Area</a:t>
                      </a:r>
                    </a:p>
                    <a:p>
                      <a:pPr algn="ctr"/>
                      <a:r>
                        <a:rPr lang="en-US" b="1" i="1" dirty="0" smtClean="0">
                          <a:solidFill>
                            <a:schemeClr val="tx2"/>
                          </a:solidFill>
                        </a:rPr>
                        <a:t>San</a:t>
                      </a:r>
                      <a:r>
                        <a:rPr lang="en-US" b="1" i="1" baseline="0" dirty="0" smtClean="0">
                          <a:solidFill>
                            <a:schemeClr val="tx2"/>
                          </a:solidFill>
                        </a:rPr>
                        <a:t> Francisco, CA, US</a:t>
                      </a:r>
                      <a:endParaRPr lang="en-US" b="1" i="1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AMS-IX Chicago</a:t>
                      </a:r>
                    </a:p>
                    <a:p>
                      <a:pPr algn="ctr"/>
                      <a:r>
                        <a:rPr lang="en-US" b="1" i="1" dirty="0" smtClean="0">
                          <a:solidFill>
                            <a:schemeClr val="tx2"/>
                          </a:solidFill>
                        </a:rPr>
                        <a:t>Chicago,</a:t>
                      </a:r>
                      <a:r>
                        <a:rPr lang="en-US" b="1" i="1" baseline="0" dirty="0" smtClean="0">
                          <a:solidFill>
                            <a:schemeClr val="tx2"/>
                          </a:solidFill>
                        </a:rPr>
                        <a:t> IL, US</a:t>
                      </a:r>
                      <a:endParaRPr lang="en-US" b="1" i="1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AMS-IX Hong Kong</a:t>
                      </a:r>
                    </a:p>
                    <a:p>
                      <a:pPr algn="ctr"/>
                      <a:r>
                        <a:rPr lang="en-US" b="1" i="1" dirty="0" smtClean="0">
                          <a:solidFill>
                            <a:schemeClr val="tx2"/>
                          </a:solidFill>
                        </a:rPr>
                        <a:t>Hong Kong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AMS-IX New York</a:t>
                      </a:r>
                    </a:p>
                    <a:p>
                      <a:pPr algn="ctr"/>
                      <a:r>
                        <a:rPr lang="en-US" b="1" i="1" dirty="0" smtClean="0">
                          <a:solidFill>
                            <a:schemeClr val="tx2"/>
                          </a:solidFill>
                        </a:rPr>
                        <a:t>New York, NY, US</a:t>
                      </a:r>
                    </a:p>
                  </a:txBody>
                  <a:tcPr anchor="b">
                    <a:noFill/>
                  </a:tcPr>
                </a:tc>
              </a:tr>
              <a:tr h="166591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DE-CIX New York</a:t>
                      </a:r>
                    </a:p>
                    <a:p>
                      <a:pPr algn="ctr"/>
                      <a:r>
                        <a:rPr lang="en-US" b="1" i="1" dirty="0" smtClean="0">
                          <a:solidFill>
                            <a:schemeClr val="tx2"/>
                          </a:solidFill>
                        </a:rPr>
                        <a:t>New</a:t>
                      </a:r>
                      <a:r>
                        <a:rPr lang="en-US" b="1" i="1" baseline="0" dirty="0" smtClean="0">
                          <a:solidFill>
                            <a:schemeClr val="tx2"/>
                          </a:solidFill>
                        </a:rPr>
                        <a:t> York, NY, US</a:t>
                      </a:r>
                      <a:endParaRPr lang="en-US" b="1" i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Fl-IX</a:t>
                      </a:r>
                    </a:p>
                    <a:p>
                      <a:pPr algn="ctr"/>
                      <a:r>
                        <a:rPr lang="en-US" b="1" i="1" dirty="0" smtClean="0">
                          <a:solidFill>
                            <a:schemeClr val="tx2"/>
                          </a:solidFill>
                        </a:rPr>
                        <a:t>Miami, FL, US</a:t>
                      </a:r>
                      <a:endParaRPr lang="en-US" b="1" i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LINX </a:t>
                      </a:r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NoVa</a:t>
                      </a:r>
                      <a:endParaRPr lang="en-US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b="1" i="1" u="none" dirty="0" smtClean="0">
                          <a:solidFill>
                            <a:schemeClr val="tx2"/>
                          </a:solidFill>
                        </a:rPr>
                        <a:t>Ashburn,</a:t>
                      </a:r>
                      <a:r>
                        <a:rPr lang="en-US" b="1" i="1" u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b="1" i="1" u="none" dirty="0" smtClean="0">
                          <a:solidFill>
                            <a:schemeClr val="tx2"/>
                          </a:solidFill>
                        </a:rPr>
                        <a:t>VA, US</a:t>
                      </a:r>
                      <a:endParaRPr lang="en-US" b="1" i="1" u="none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Mass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 IX</a:t>
                      </a:r>
                    </a:p>
                    <a:p>
                      <a:pPr algn="ctr"/>
                      <a:r>
                        <a:rPr lang="en-US" b="1" i="1" baseline="0" dirty="0" smtClean="0">
                          <a:solidFill>
                            <a:schemeClr val="tx2"/>
                          </a:solidFill>
                        </a:rPr>
                        <a:t>Boston, MA, US</a:t>
                      </a:r>
                      <a:endParaRPr lang="en-US" b="1" i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MIX</a:t>
                      </a:r>
                    </a:p>
                    <a:p>
                      <a:pPr algn="ctr"/>
                      <a:r>
                        <a:rPr lang="en-US" b="1" i="1" dirty="0" smtClean="0">
                          <a:solidFill>
                            <a:schemeClr val="tx2"/>
                          </a:solidFill>
                        </a:rPr>
                        <a:t>Milan, IT</a:t>
                      </a:r>
                      <a:endParaRPr lang="en-US" b="1" i="1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OIX-1 IXP Certifications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7BD15-CF75-2949-86C7-9A56D9CAB15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08" y="2930169"/>
            <a:ext cx="914400" cy="1014884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17" y="1265719"/>
            <a:ext cx="1234440" cy="1139483"/>
          </a:xfrm>
          <a:prstGeom prst="rect">
            <a:avLst/>
          </a:prstGeom>
        </p:spPr>
      </p:pic>
      <p:pic>
        <p:nvPicPr>
          <p:cNvPr id="6" name="Picture 5" descr="imgres-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88" y="1265720"/>
            <a:ext cx="1234440" cy="1139481"/>
          </a:xfrm>
          <a:prstGeom prst="rect">
            <a:avLst/>
          </a:prstGeom>
        </p:spPr>
      </p:pic>
      <p:pic>
        <p:nvPicPr>
          <p:cNvPr id="7" name="Picture 6" descr="imgres-2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2" y="1265719"/>
            <a:ext cx="1234440" cy="1139482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3" y="1171767"/>
            <a:ext cx="1233610" cy="1233610"/>
          </a:xfrm>
          <a:prstGeom prst="rect">
            <a:avLst/>
          </a:prstGeom>
        </p:spPr>
      </p:pic>
      <p:pic>
        <p:nvPicPr>
          <p:cNvPr id="9" name="Picture 8" descr="imgres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81" y="1265719"/>
            <a:ext cx="1234440" cy="1139482"/>
          </a:xfrm>
          <a:prstGeom prst="rect">
            <a:avLst/>
          </a:prstGeom>
        </p:spPr>
      </p:pic>
      <p:pic>
        <p:nvPicPr>
          <p:cNvPr id="11" name="Picture 10" descr="massix_top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13" y="3574366"/>
            <a:ext cx="1589177" cy="336061"/>
          </a:xfrm>
          <a:prstGeom prst="rect">
            <a:avLst/>
          </a:prstGeom>
        </p:spPr>
      </p:pic>
      <p:pic>
        <p:nvPicPr>
          <p:cNvPr id="23" name="Picture 22" descr="MIX2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EDEEEB"/>
              </a:clrFrom>
              <a:clrTo>
                <a:srgbClr val="EDEE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5" y="2907304"/>
            <a:ext cx="1513885" cy="1513885"/>
          </a:xfrm>
          <a:prstGeom prst="rect">
            <a:avLst/>
          </a:prstGeom>
        </p:spPr>
      </p:pic>
      <p:pic>
        <p:nvPicPr>
          <p:cNvPr id="8194" name="Picture 2" descr="https://www.linx.net/public/skin/log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5702" y="3219159"/>
            <a:ext cx="1554480" cy="733875"/>
          </a:xfrm>
          <a:prstGeom prst="rect">
            <a:avLst/>
          </a:prstGeom>
          <a:noFill/>
        </p:spPr>
      </p:pic>
      <p:pic>
        <p:nvPicPr>
          <p:cNvPr id="8196" name="Picture 4" descr="https://upload.wikimedia.org/wikipedia/en/f/f6/DE-CIX_New_York_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0782" y="2933530"/>
            <a:ext cx="1067272" cy="100816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930782" y="4603685"/>
            <a:ext cx="3343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10 IXPs, 6 Companies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Microsoft Office PowerPoint</Application>
  <PresentationFormat>On-screen Show (16:9)</PresentationFormat>
  <Paragraphs>270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Open-IX: Improving Interconnection Through Industry Standards</vt:lpstr>
      <vt:lpstr>Open-IX Association</vt:lpstr>
      <vt:lpstr>Value Proposition</vt:lpstr>
      <vt:lpstr>Board of Directors</vt:lpstr>
      <vt:lpstr>Committees</vt:lpstr>
      <vt:lpstr>Certification</vt:lpstr>
      <vt:lpstr>Standards</vt:lpstr>
      <vt:lpstr>International Certification</vt:lpstr>
      <vt:lpstr>OIX-1 IXP Certifications</vt:lpstr>
      <vt:lpstr>OIX-2 Data Center Certifications</vt:lpstr>
      <vt:lpstr>Certifications Global View</vt:lpstr>
      <vt:lpstr>Membership</vt:lpstr>
      <vt:lpstr>Initiatives for 2016</vt:lpstr>
      <vt:lpstr>Contact Us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2015-01-28T16:55:00Z</dcterms:created>
  <dcterms:modified xsi:type="dcterms:W3CDTF">2016-05-11T18:52:30Z</dcterms:modified>
</cp:coreProperties>
</file>