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58" r:id="rId3"/>
    <p:sldId id="259" r:id="rId4"/>
    <p:sldId id="263" r:id="rId5"/>
    <p:sldId id="260" r:id="rId6"/>
    <p:sldId id="261" r:id="rId7"/>
    <p:sldId id="279" r:id="rId8"/>
    <p:sldId id="265" r:id="rId9"/>
    <p:sldId id="272" r:id="rId10"/>
    <p:sldId id="266" r:id="rId11"/>
    <p:sldId id="273" r:id="rId12"/>
    <p:sldId id="264" r:id="rId13"/>
    <p:sldId id="274" r:id="rId14"/>
    <p:sldId id="275" r:id="rId15"/>
    <p:sldId id="276" r:id="rId16"/>
    <p:sldId id="278" r:id="rId17"/>
    <p:sldId id="281" r:id="rId18"/>
    <p:sldId id="277" r:id="rId19"/>
    <p:sldId id="267" r:id="rId20"/>
    <p:sldId id="287" r:id="rId21"/>
    <p:sldId id="268" r:id="rId22"/>
    <p:sldId id="269" r:id="rId23"/>
    <p:sldId id="270" r:id="rId24"/>
    <p:sldId id="271" r:id="rId25"/>
    <p:sldId id="282" r:id="rId26"/>
    <p:sldId id="283" r:id="rId27"/>
    <p:sldId id="284"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24"/>
  </p:normalViewPr>
  <p:slideViewPr>
    <p:cSldViewPr snapToGrid="0" snapToObjects="1">
      <p:cViewPr varScale="1">
        <p:scale>
          <a:sx n="81" d="100"/>
          <a:sy n="81" d="100"/>
        </p:scale>
        <p:origin x="200" y="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2EC9F-602D-7748-A7D1-86A04913BDEC}" type="datetimeFigureOut">
              <a:rPr lang="en-US" smtClean="0"/>
              <a:t>5/12/16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E482E-4A8E-8A46-A322-C0FAC86A04E6}" type="slidenum">
              <a:rPr lang="en-US" smtClean="0"/>
              <a:t>‹#›</a:t>
            </a:fld>
            <a:endParaRPr lang="en-US"/>
          </a:p>
        </p:txBody>
      </p:sp>
    </p:spTree>
    <p:extLst>
      <p:ext uri="{BB962C8B-B14F-4D97-AF65-F5344CB8AC3E}">
        <p14:creationId xmlns:p14="http://schemas.microsoft.com/office/powerpoint/2010/main" val="152615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E482E-4A8E-8A46-A322-C0FAC86A04E6}" type="slidenum">
              <a:rPr lang="en-US" smtClean="0"/>
              <a:t>1</a:t>
            </a:fld>
            <a:endParaRPr lang="en-US"/>
          </a:p>
        </p:txBody>
      </p:sp>
    </p:spTree>
    <p:extLst>
      <p:ext uri="{BB962C8B-B14F-4D97-AF65-F5344CB8AC3E}">
        <p14:creationId xmlns:p14="http://schemas.microsoft.com/office/powerpoint/2010/main" val="62299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4023094" y="8899329"/>
            <a:ext cx="3077739" cy="46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111" tIns="47057" rIns="94111" bIns="47057"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AFF0E57-B1B4-4845-8661-82807FAB4A3F}" type="slidenum">
              <a:rPr lang="en-US" sz="1200"/>
              <a:pPr algn="r" eaLnBrk="1" hangingPunct="1"/>
              <a:t>19</a:t>
            </a:fld>
            <a:endParaRPr lang="en-US" sz="1200" dirty="0"/>
          </a:p>
        </p:txBody>
      </p:sp>
      <p:sp>
        <p:nvSpPr>
          <p:cNvPr id="16386" name="Rectangle 2"/>
          <p:cNvSpPr>
            <a:spLocks noGrp="1" noRot="1" noChangeAspect="1" noChangeArrowheads="1" noTextEdit="1"/>
          </p:cNvSpPr>
          <p:nvPr>
            <p:ph type="sldImg"/>
          </p:nvPr>
        </p:nvSpPr>
        <p:spPr bwMode="auto">
          <a:xfrm>
            <a:off x="727075" y="468313"/>
            <a:ext cx="2895600" cy="1628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Technical details: </a:t>
            </a:r>
          </a:p>
          <a:p>
            <a:pPr eaLnBrk="1" hangingPunct="1">
              <a:spcBef>
                <a:spcPct val="0"/>
              </a:spcBef>
            </a:pPr>
            <a:r>
              <a:rPr lang="en-US" dirty="0" smtClean="0">
                <a:ea typeface="ＭＳ Ｐゴシック" pitchFamily="34" charset="-128"/>
              </a:rPr>
              <a:t>1- Move from data plane to control plane learning</a:t>
            </a:r>
          </a:p>
          <a:p>
            <a:pPr eaLnBrk="1" hangingPunct="1">
              <a:spcBef>
                <a:spcPct val="0"/>
              </a:spcBef>
            </a:pPr>
            <a:r>
              <a:rPr lang="en-US" dirty="0" smtClean="0">
                <a:ea typeface="ＭＳ Ｐゴシック" pitchFamily="34" charset="-128"/>
              </a:rPr>
              <a:t>2- BGP in control plane</a:t>
            </a:r>
          </a:p>
          <a:p>
            <a:pPr eaLnBrk="1" hangingPunct="1">
              <a:spcBef>
                <a:spcPct val="0"/>
              </a:spcBef>
            </a:pPr>
            <a:r>
              <a:rPr lang="en-US" dirty="0" smtClean="0">
                <a:ea typeface="ＭＳ Ｐゴシック" pitchFamily="34" charset="-128"/>
              </a:rPr>
              <a:t>3- Concept of ESI. 10 </a:t>
            </a:r>
            <a:r>
              <a:rPr lang="en-US" dirty="0" err="1" smtClean="0">
                <a:ea typeface="ＭＳ Ｐゴシック" pitchFamily="34" charset="-128"/>
              </a:rPr>
              <a:t>octect</a:t>
            </a:r>
            <a:r>
              <a:rPr lang="en-US" dirty="0" smtClean="0">
                <a:ea typeface="ＭＳ Ｐゴシック" pitchFamily="34" charset="-128"/>
              </a:rPr>
              <a:t> globally unique identifier that enables </a:t>
            </a:r>
            <a:r>
              <a:rPr lang="en-US" dirty="0" err="1" smtClean="0">
                <a:ea typeface="ＭＳ Ｐゴシック" pitchFamily="34" charset="-128"/>
              </a:rPr>
              <a:t>multihoming</a:t>
            </a: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4 EVPN advantages apply to all</a:t>
            </a:r>
            <a:r>
              <a:rPr lang="en-US" baseline="0" dirty="0" smtClean="0">
                <a:ea typeface="ＭＳ Ｐゴシック" pitchFamily="34" charset="-128"/>
              </a:rPr>
              <a:t> domains</a:t>
            </a: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1</a:t>
            </a:r>
            <a:r>
              <a:rPr lang="en-US" baseline="0" dirty="0" smtClean="0">
                <a:ea typeface="ＭＳ Ｐゴシック" pitchFamily="34" charset="-128"/>
              </a:rPr>
              <a:t>-</a:t>
            </a:r>
            <a:r>
              <a:rPr lang="en-US" dirty="0" smtClean="0">
                <a:ea typeface="ＭＳ Ｐゴシック" pitchFamily="34" charset="-128"/>
              </a:rPr>
              <a:t> Active-Active</a:t>
            </a:r>
            <a:r>
              <a:rPr lang="en-US" baseline="0" dirty="0" smtClean="0">
                <a:ea typeface="ＭＳ Ｐゴシック" pitchFamily="34" charset="-128"/>
              </a:rPr>
              <a:t> </a:t>
            </a:r>
            <a:r>
              <a:rPr lang="en-US" dirty="0" err="1" smtClean="0">
                <a:ea typeface="ＭＳ Ｐゴシック" pitchFamily="34" charset="-128"/>
              </a:rPr>
              <a:t>Multihoming</a:t>
            </a:r>
            <a:r>
              <a:rPr lang="en-US" dirty="0" smtClean="0">
                <a:ea typeface="ＭＳ Ｐゴシック" pitchFamily="34" charset="-128"/>
              </a:rPr>
              <a:t> or</a:t>
            </a:r>
            <a:r>
              <a:rPr lang="en-US" baseline="0" dirty="0" smtClean="0">
                <a:ea typeface="ＭＳ Ｐゴシック" pitchFamily="34" charset="-128"/>
              </a:rPr>
              <a:t> </a:t>
            </a:r>
            <a:r>
              <a:rPr lang="en-US" dirty="0" smtClean="0">
                <a:ea typeface="ＭＳ Ｐゴシック" pitchFamily="34" charset="-128"/>
              </a:rPr>
              <a:t>Load balancing</a:t>
            </a:r>
          </a:p>
          <a:p>
            <a:pPr eaLnBrk="1" hangingPunct="1">
              <a:spcBef>
                <a:spcPct val="0"/>
              </a:spcBef>
            </a:pPr>
            <a:r>
              <a:rPr lang="en-US" dirty="0" smtClean="0">
                <a:ea typeface="ＭＳ Ｐゴシック" pitchFamily="34" charset="-128"/>
              </a:rPr>
              <a:t>2- L3 Integration</a:t>
            </a:r>
          </a:p>
          <a:p>
            <a:pPr eaLnBrk="1" hangingPunct="1">
              <a:spcBef>
                <a:spcPct val="0"/>
              </a:spcBef>
            </a:pPr>
            <a:r>
              <a:rPr lang="en-US" dirty="0" smtClean="0">
                <a:ea typeface="ＭＳ Ｐゴシック" pitchFamily="34" charset="-128"/>
              </a:rPr>
              <a:t>3- Faster error recovery</a:t>
            </a:r>
          </a:p>
          <a:p>
            <a:pPr eaLnBrk="1" hangingPunct="1">
              <a:spcBef>
                <a:spcPct val="0"/>
              </a:spcBef>
            </a:pPr>
            <a:r>
              <a:rPr lang="en-US" dirty="0" smtClean="0">
                <a:ea typeface="ＭＳ Ｐゴシック" pitchFamily="34" charset="-128"/>
              </a:rPr>
              <a:t>4- Finer</a:t>
            </a:r>
            <a:r>
              <a:rPr lang="en-US" baseline="0" dirty="0" smtClean="0">
                <a:ea typeface="ＭＳ Ｐゴシック" pitchFamily="34" charset="-128"/>
              </a:rPr>
              <a:t> grain policy control due to BGP</a:t>
            </a:r>
          </a:p>
          <a:p>
            <a:pPr eaLnBrk="1" hangingPunct="1">
              <a:spcBef>
                <a:spcPct val="0"/>
              </a:spcBef>
            </a:pPr>
            <a:r>
              <a:rPr lang="en-US" baseline="0" dirty="0" smtClean="0">
                <a:ea typeface="ＭＳ Ｐゴシック" pitchFamily="34" charset="-128"/>
              </a:rPr>
              <a:t>5- VM Mobility</a:t>
            </a: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202694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to highlight</a:t>
            </a:r>
            <a:r>
              <a:rPr lang="en-US" baseline="0" dirty="0" smtClean="0"/>
              <a:t> – VTEPs are on both servers and network gear alike</a:t>
            </a:r>
          </a:p>
          <a:p>
            <a:endParaRPr lang="en-US" baseline="0" dirty="0" smtClean="0"/>
          </a:p>
          <a:p>
            <a:r>
              <a:rPr lang="en-GB" dirty="0" smtClean="0"/>
              <a:t>LHS shows typical DC clos architecture. RHS shows logical and physical overlay/underlay for the same DC.</a:t>
            </a:r>
          </a:p>
          <a:p>
            <a:endParaRPr lang="en-GB" dirty="0" smtClean="0"/>
          </a:p>
          <a:p>
            <a:r>
              <a:rPr lang="en-GB" dirty="0" smtClean="0"/>
              <a:t>A </a:t>
            </a:r>
            <a:r>
              <a:rPr lang="en-GB" dirty="0" err="1" smtClean="0"/>
              <a:t>Vrouter</a:t>
            </a:r>
            <a:r>
              <a:rPr lang="en-GB" dirty="0" smtClean="0"/>
              <a:t> maps the overlay to underlay. </a:t>
            </a:r>
            <a:r>
              <a:rPr lang="en-GB" baseline="0" dirty="0" smtClean="0"/>
              <a:t>VTEP tunnel is typically linked to lo0. So you have one VTEP tunnel for many VMs.</a:t>
            </a:r>
          </a:p>
        </p:txBody>
      </p:sp>
      <p:sp>
        <p:nvSpPr>
          <p:cNvPr id="4" name="Slide Number Placeholder 3"/>
          <p:cNvSpPr>
            <a:spLocks noGrp="1"/>
          </p:cNvSpPr>
          <p:nvPr>
            <p:ph type="sldNum" sz="quarter" idx="10"/>
          </p:nvPr>
        </p:nvSpPr>
        <p:spPr/>
        <p:txBody>
          <a:bodyPr/>
          <a:lstStyle/>
          <a:p>
            <a:fld id="{6409FE3F-B424-0045-AE7B-388EDDB43E68}" type="slidenum">
              <a:rPr lang="en-US" smtClean="0"/>
              <a:t>21</a:t>
            </a:fld>
            <a:endParaRPr lang="en-US"/>
          </a:p>
        </p:txBody>
      </p:sp>
    </p:spTree>
    <p:extLst>
      <p:ext uri="{BB962C8B-B14F-4D97-AF65-F5344CB8AC3E}">
        <p14:creationId xmlns:p14="http://schemas.microsoft.com/office/powerpoint/2010/main" val="181654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1807" eaLnBrk="0" fontAlgn="base" hangingPunct="0">
              <a:spcBef>
                <a:spcPct val="30000"/>
              </a:spcBef>
              <a:spcAft>
                <a:spcPct val="0"/>
              </a:spcAft>
              <a:defRPr/>
            </a:pPr>
            <a:r>
              <a:rPr lang="en-US" dirty="0" smtClean="0">
                <a:latin typeface="Calibri" pitchFamily="34" charset="0"/>
              </a:rPr>
              <a:t>VXLAN in DC:</a:t>
            </a:r>
          </a:p>
          <a:p>
            <a:pPr marL="0" lvl="2" defTabSz="921807" eaLnBrk="0" fontAlgn="base" hangingPunct="0">
              <a:spcBef>
                <a:spcPct val="30000"/>
              </a:spcBef>
              <a:spcAft>
                <a:spcPct val="0"/>
              </a:spcAft>
              <a:defRPr/>
            </a:pPr>
            <a:r>
              <a:rPr lang="en-US" dirty="0" smtClean="0">
                <a:latin typeface="Calibri" pitchFamily="34" charset="0"/>
              </a:rPr>
              <a:t>TORs do</a:t>
            </a:r>
            <a:r>
              <a:rPr lang="en-US" baseline="0" dirty="0" smtClean="0">
                <a:latin typeface="Calibri" pitchFamily="34" charset="0"/>
              </a:rPr>
              <a:t> not have label processing capabilities. Hence IP is preferred.</a:t>
            </a:r>
            <a:endParaRPr lang="en-US" dirty="0" smtClean="0">
              <a:latin typeface="Calibri" pitchFamily="34" charset="0"/>
            </a:endParaRPr>
          </a:p>
          <a:p>
            <a:pPr marL="0" marR="0" lvl="2" indent="0" algn="l" defTabSz="921807" rtl="0" eaLnBrk="0" fontAlgn="base" latinLnBrk="0" hangingPunct="0">
              <a:lnSpc>
                <a:spcPct val="100000"/>
              </a:lnSpc>
              <a:spcBef>
                <a:spcPct val="30000"/>
              </a:spcBef>
              <a:spcAft>
                <a:spcPct val="0"/>
              </a:spcAft>
              <a:buClrTx/>
              <a:buSzTx/>
              <a:buFontTx/>
              <a:buNone/>
              <a:tabLst/>
              <a:defRPr/>
            </a:pPr>
            <a:r>
              <a:rPr lang="en-US" sz="1200" dirty="0" smtClean="0">
                <a:latin typeface="Calibri" charset="0"/>
                <a:ea typeface="ＭＳ Ｐゴシック" charset="0"/>
              </a:rPr>
              <a:t>MPLS-phobia inside DCs: Cost and (perceived) complexity</a:t>
            </a:r>
          </a:p>
          <a:p>
            <a:pPr marL="0" lvl="2" defTabSz="921807" eaLnBrk="0" fontAlgn="base" hangingPunct="0">
              <a:spcBef>
                <a:spcPct val="30000"/>
              </a:spcBef>
              <a:spcAft>
                <a:spcPct val="0"/>
              </a:spcAft>
              <a:defRPr/>
            </a:pPr>
            <a:endParaRPr lang="en-US" dirty="0" smtClean="0">
              <a:latin typeface="Calibri" pitchFamily="34" charset="0"/>
            </a:endParaRPr>
          </a:p>
          <a:p>
            <a:r>
              <a:rPr lang="en-US" dirty="0" smtClean="0"/>
              <a:t>VXLAN in WAN:</a:t>
            </a:r>
          </a:p>
          <a:p>
            <a:r>
              <a:rPr lang="en-US" dirty="0" smtClean="0"/>
              <a:t>Source port is hash of 5 tuple. This UDP port is used for load balancing. Extra label pop,</a:t>
            </a:r>
            <a:r>
              <a:rPr lang="en-US" baseline="0" dirty="0" smtClean="0"/>
              <a:t> </a:t>
            </a:r>
            <a:r>
              <a:rPr lang="en-US" baseline="0" dirty="0" err="1" smtClean="0"/>
              <a:t>i.e</a:t>
            </a:r>
            <a:r>
              <a:rPr lang="en-US" baseline="0" dirty="0" smtClean="0"/>
              <a:t> entropy label is not needed to load balance for VXLAN</a:t>
            </a:r>
          </a:p>
          <a:p>
            <a:r>
              <a:rPr lang="en-US" baseline="0" dirty="0" smtClean="0"/>
              <a:t>2 use cases; first is OTT and the second is extending SP reach where it does not have presence.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409FE3F-B424-0045-AE7B-388EDDB43E68}" type="slidenum">
              <a:rPr lang="en-US" smtClean="0"/>
              <a:t>22</a:t>
            </a:fld>
            <a:endParaRPr lang="en-US"/>
          </a:p>
        </p:txBody>
      </p:sp>
    </p:spTree>
    <p:extLst>
      <p:ext uri="{BB962C8B-B14F-4D97-AF65-F5344CB8AC3E}">
        <p14:creationId xmlns:p14="http://schemas.microsoft.com/office/powerpoint/2010/main" val="116062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E482E-4A8E-8A46-A322-C0FAC86A04E6}" type="slidenum">
              <a:rPr lang="en-US" smtClean="0"/>
              <a:t>26</a:t>
            </a:fld>
            <a:endParaRPr lang="en-US"/>
          </a:p>
        </p:txBody>
      </p:sp>
    </p:spTree>
    <p:extLst>
      <p:ext uri="{BB962C8B-B14F-4D97-AF65-F5344CB8AC3E}">
        <p14:creationId xmlns:p14="http://schemas.microsoft.com/office/powerpoint/2010/main" val="1740936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E482E-4A8E-8A46-A322-C0FAC86A04E6}" type="slidenum">
              <a:rPr lang="en-US" smtClean="0"/>
              <a:t>29</a:t>
            </a:fld>
            <a:endParaRPr lang="en-US"/>
          </a:p>
        </p:txBody>
      </p:sp>
    </p:spTree>
    <p:extLst>
      <p:ext uri="{BB962C8B-B14F-4D97-AF65-F5344CB8AC3E}">
        <p14:creationId xmlns:p14="http://schemas.microsoft.com/office/powerpoint/2010/main" val="106226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7F6C96-D7EE-DF4F-ACD6-34AF5D48714C}"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6FDC-6394-3145-BB7A-B6B0C78AA17F}" type="slidenum">
              <a:rPr lang="en-US" smtClean="0"/>
              <a:t>‹#›</a:t>
            </a:fld>
            <a:endParaRPr lang="en-US"/>
          </a:p>
        </p:txBody>
      </p:sp>
    </p:spTree>
    <p:extLst>
      <p:ext uri="{BB962C8B-B14F-4D97-AF65-F5344CB8AC3E}">
        <p14:creationId xmlns:p14="http://schemas.microsoft.com/office/powerpoint/2010/main" val="214274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F6C96-D7EE-DF4F-ACD6-34AF5D48714C}"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6FDC-6394-3145-BB7A-B6B0C78AA17F}" type="slidenum">
              <a:rPr lang="en-US" smtClean="0"/>
              <a:t>‹#›</a:t>
            </a:fld>
            <a:endParaRPr lang="en-US"/>
          </a:p>
        </p:txBody>
      </p:sp>
    </p:spTree>
    <p:extLst>
      <p:ext uri="{BB962C8B-B14F-4D97-AF65-F5344CB8AC3E}">
        <p14:creationId xmlns:p14="http://schemas.microsoft.com/office/powerpoint/2010/main" val="29649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F6C96-D7EE-DF4F-ACD6-34AF5D48714C}"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6FDC-6394-3145-BB7A-B6B0C78AA17F}" type="slidenum">
              <a:rPr lang="en-US" smtClean="0"/>
              <a:t>‹#›</a:t>
            </a:fld>
            <a:endParaRPr lang="en-US"/>
          </a:p>
        </p:txBody>
      </p:sp>
    </p:spTree>
    <p:extLst>
      <p:ext uri="{BB962C8B-B14F-4D97-AF65-F5344CB8AC3E}">
        <p14:creationId xmlns:p14="http://schemas.microsoft.com/office/powerpoint/2010/main" val="1005067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4102" y="860997"/>
            <a:ext cx="10972802" cy="492443"/>
          </a:xfrm>
          <a:prstGeom prst="rect">
            <a:avLst/>
          </a:prstGeom>
        </p:spPr>
        <p:txBody>
          <a:bodyPr lIns="0" tIns="0" rIns="0" bIns="0" anchor="b" anchorCtr="0">
            <a:spAutoFit/>
          </a:bodyPr>
          <a:lstStyle>
            <a:lvl1pPr>
              <a:lnSpc>
                <a:spcPct val="90000"/>
              </a:lnSpc>
              <a:spcBef>
                <a:spcPts val="333"/>
              </a:spcBef>
              <a:defRPr lang="en-US" sz="4000" b="0" spc="-51" baseline="0">
                <a:solidFill>
                  <a:schemeClr val="tx1"/>
                </a:solidFill>
                <a:ea typeface="+mn-ea"/>
              </a:defRPr>
            </a:lvl1pPr>
          </a:lstStyle>
          <a:p>
            <a:pPr marL="0" lvl="0" defTabSz="914123">
              <a:lnSpc>
                <a:spcPct val="80000"/>
              </a:lnSpc>
            </a:pPr>
            <a:r>
              <a:rPr lang="en-US" dirty="0" smtClean="0"/>
              <a:t>Click to edit Master title style</a:t>
            </a:r>
            <a:endParaRPr lang="en-US" dirty="0"/>
          </a:p>
        </p:txBody>
      </p:sp>
      <p:sp>
        <p:nvSpPr>
          <p:cNvPr id="3" name="Content Placeholder 2"/>
          <p:cNvSpPr>
            <a:spLocks noGrp="1"/>
          </p:cNvSpPr>
          <p:nvPr>
            <p:ph idx="1"/>
          </p:nvPr>
        </p:nvSpPr>
        <p:spPr>
          <a:xfrm>
            <a:off x="496793" y="2000512"/>
            <a:ext cx="10972802" cy="4069076"/>
          </a:xfrm>
          <a:prstGeom prst="rect">
            <a:avLst/>
          </a:prstGeom>
        </p:spPr>
        <p:txBody>
          <a:bodyPr lIns="91425" tIns="45713" rIns="91425" bIns="45713"/>
          <a:lstStyle>
            <a:lvl1pPr>
              <a:lnSpc>
                <a:spcPct val="95000"/>
              </a:lnSpc>
              <a:spcBef>
                <a:spcPts val="750"/>
              </a:spcBef>
              <a:buClr>
                <a:schemeClr val="tx1"/>
              </a:buClr>
              <a:defRPr sz="2667" baseline="0">
                <a:solidFill>
                  <a:schemeClr val="accent2"/>
                </a:solidFill>
              </a:defRPr>
            </a:lvl1pPr>
            <a:lvl2pPr marL="742874" indent="-285720">
              <a:lnSpc>
                <a:spcPct val="95000"/>
              </a:lnSpc>
              <a:spcBef>
                <a:spcPts val="333"/>
              </a:spcBef>
              <a:buClr>
                <a:schemeClr val="tx1"/>
              </a:buClr>
              <a:buFont typeface="Arial" panose="020B0604020202020204" pitchFamily="34" charset="0"/>
              <a:buChar char="•"/>
              <a:defRPr sz="2333">
                <a:solidFill>
                  <a:schemeClr val="accent2"/>
                </a:solidFill>
              </a:defRPr>
            </a:lvl2pPr>
            <a:lvl3pPr>
              <a:lnSpc>
                <a:spcPct val="95000"/>
              </a:lnSpc>
              <a:spcBef>
                <a:spcPts val="333"/>
              </a:spcBef>
              <a:buClr>
                <a:schemeClr val="tx1"/>
              </a:buClr>
              <a:defRPr sz="2000">
                <a:solidFill>
                  <a:schemeClr val="accent2"/>
                </a:solidFill>
              </a:defRPr>
            </a:lvl3pPr>
            <a:lvl4pPr marL="1600033" indent="-228578">
              <a:lnSpc>
                <a:spcPct val="95000"/>
              </a:lnSpc>
              <a:spcBef>
                <a:spcPts val="333"/>
              </a:spcBef>
              <a:buClr>
                <a:schemeClr val="tx1"/>
              </a:buClr>
              <a:buFont typeface="Arial" panose="020B0604020202020204" pitchFamily="34" charset="0"/>
              <a:buChar char="•"/>
              <a:defRPr sz="1667">
                <a:solidFill>
                  <a:schemeClr val="accent2"/>
                </a:solidFill>
              </a:defRPr>
            </a:lvl4pPr>
            <a:lvl5pPr>
              <a:defRPr>
                <a:solidFill>
                  <a:srgbClr val="29292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5"/>
          <p:cNvSpPr>
            <a:spLocks noGrp="1"/>
          </p:cNvSpPr>
          <p:nvPr>
            <p:ph sz="quarter" idx="11"/>
          </p:nvPr>
        </p:nvSpPr>
        <p:spPr>
          <a:xfrm>
            <a:off x="574002" y="1430119"/>
            <a:ext cx="10972958" cy="493712"/>
          </a:xfrm>
          <a:prstGeom prst="rect">
            <a:avLst/>
          </a:prstGeom>
        </p:spPr>
        <p:txBody>
          <a:bodyPr lIns="109887" tIns="54942" rIns="109887" bIns="54942"/>
          <a:lstStyle>
            <a:lvl1pPr marL="0" indent="0">
              <a:lnSpc>
                <a:spcPct val="95000"/>
              </a:lnSpc>
              <a:spcBef>
                <a:spcPts val="333"/>
              </a:spcBef>
              <a:buNone/>
              <a:defRPr sz="2667" cap="none" spc="-51" baseline="0">
                <a:solidFill>
                  <a:schemeClr val="accent2"/>
                </a:solidFill>
              </a:defRPr>
            </a:lvl1pPr>
            <a:lvl2pPr marL="457153" indent="0">
              <a:buNone/>
              <a:defRPr sz="2833">
                <a:solidFill>
                  <a:schemeClr val="tx1"/>
                </a:solidFill>
              </a:defRPr>
            </a:lvl2pPr>
            <a:lvl3pPr marL="914306" indent="0">
              <a:buNone/>
              <a:defRPr sz="2000">
                <a:solidFill>
                  <a:schemeClr val="tx1"/>
                </a:solidFill>
              </a:defRPr>
            </a:lvl3pPr>
            <a:lvl4pPr marL="1371456" indent="0">
              <a:buNone/>
              <a:defRPr sz="1917">
                <a:solidFill>
                  <a:schemeClr val="tx1"/>
                </a:solidFill>
              </a:defRPr>
            </a:lvl4pPr>
            <a:lvl5pPr marL="1828609" indent="0">
              <a:buNone/>
              <a:defRPr sz="1917">
                <a:solidFill>
                  <a:schemeClr val="tx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14331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F6C96-D7EE-DF4F-ACD6-34AF5D48714C}"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6FDC-6394-3145-BB7A-B6B0C78AA17F}" type="slidenum">
              <a:rPr lang="en-US" smtClean="0"/>
              <a:t>‹#›</a:t>
            </a:fld>
            <a:endParaRPr lang="en-US"/>
          </a:p>
        </p:txBody>
      </p:sp>
    </p:spTree>
    <p:extLst>
      <p:ext uri="{BB962C8B-B14F-4D97-AF65-F5344CB8AC3E}">
        <p14:creationId xmlns:p14="http://schemas.microsoft.com/office/powerpoint/2010/main" val="158382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7F6C96-D7EE-DF4F-ACD6-34AF5D48714C}"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6FDC-6394-3145-BB7A-B6B0C78AA17F}" type="slidenum">
              <a:rPr lang="en-US" smtClean="0"/>
              <a:t>‹#›</a:t>
            </a:fld>
            <a:endParaRPr lang="en-US"/>
          </a:p>
        </p:txBody>
      </p:sp>
    </p:spTree>
    <p:extLst>
      <p:ext uri="{BB962C8B-B14F-4D97-AF65-F5344CB8AC3E}">
        <p14:creationId xmlns:p14="http://schemas.microsoft.com/office/powerpoint/2010/main" val="126944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7F6C96-D7EE-DF4F-ACD6-34AF5D48714C}"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16FDC-6394-3145-BB7A-B6B0C78AA17F}" type="slidenum">
              <a:rPr lang="en-US" smtClean="0"/>
              <a:t>‹#›</a:t>
            </a:fld>
            <a:endParaRPr lang="en-US"/>
          </a:p>
        </p:txBody>
      </p:sp>
    </p:spTree>
    <p:extLst>
      <p:ext uri="{BB962C8B-B14F-4D97-AF65-F5344CB8AC3E}">
        <p14:creationId xmlns:p14="http://schemas.microsoft.com/office/powerpoint/2010/main" val="24038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7F6C96-D7EE-DF4F-ACD6-34AF5D48714C}" type="datetimeFigureOut">
              <a:rPr lang="en-US" smtClean="0"/>
              <a:t>5/12/16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16FDC-6394-3145-BB7A-B6B0C78AA17F}" type="slidenum">
              <a:rPr lang="en-US" smtClean="0"/>
              <a:t>‹#›</a:t>
            </a:fld>
            <a:endParaRPr lang="en-US"/>
          </a:p>
        </p:txBody>
      </p:sp>
    </p:spTree>
    <p:extLst>
      <p:ext uri="{BB962C8B-B14F-4D97-AF65-F5344CB8AC3E}">
        <p14:creationId xmlns:p14="http://schemas.microsoft.com/office/powerpoint/2010/main" val="70694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7F6C96-D7EE-DF4F-ACD6-34AF5D48714C}" type="datetimeFigureOut">
              <a:rPr lang="en-US" smtClean="0"/>
              <a:t>5/12/16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16FDC-6394-3145-BB7A-B6B0C78AA17F}" type="slidenum">
              <a:rPr lang="en-US" smtClean="0"/>
              <a:t>‹#›</a:t>
            </a:fld>
            <a:endParaRPr lang="en-US"/>
          </a:p>
        </p:txBody>
      </p:sp>
    </p:spTree>
    <p:extLst>
      <p:ext uri="{BB962C8B-B14F-4D97-AF65-F5344CB8AC3E}">
        <p14:creationId xmlns:p14="http://schemas.microsoft.com/office/powerpoint/2010/main" val="176430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F6C96-D7EE-DF4F-ACD6-34AF5D48714C}" type="datetimeFigureOut">
              <a:rPr lang="en-US" smtClean="0"/>
              <a:t>5/12/16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16FDC-6394-3145-BB7A-B6B0C78AA17F}" type="slidenum">
              <a:rPr lang="en-US" smtClean="0"/>
              <a:t>‹#›</a:t>
            </a:fld>
            <a:endParaRPr lang="en-US"/>
          </a:p>
        </p:txBody>
      </p:sp>
    </p:spTree>
    <p:extLst>
      <p:ext uri="{BB962C8B-B14F-4D97-AF65-F5344CB8AC3E}">
        <p14:creationId xmlns:p14="http://schemas.microsoft.com/office/powerpoint/2010/main" val="25361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7F6C96-D7EE-DF4F-ACD6-34AF5D48714C}"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16FDC-6394-3145-BB7A-B6B0C78AA17F}" type="slidenum">
              <a:rPr lang="en-US" smtClean="0"/>
              <a:t>‹#›</a:t>
            </a:fld>
            <a:endParaRPr lang="en-US"/>
          </a:p>
        </p:txBody>
      </p:sp>
    </p:spTree>
    <p:extLst>
      <p:ext uri="{BB962C8B-B14F-4D97-AF65-F5344CB8AC3E}">
        <p14:creationId xmlns:p14="http://schemas.microsoft.com/office/powerpoint/2010/main" val="195776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7F6C96-D7EE-DF4F-ACD6-34AF5D48714C}"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16FDC-6394-3145-BB7A-B6B0C78AA17F}" type="slidenum">
              <a:rPr lang="en-US" smtClean="0"/>
              <a:t>‹#›</a:t>
            </a:fld>
            <a:endParaRPr lang="en-US"/>
          </a:p>
        </p:txBody>
      </p:sp>
    </p:spTree>
    <p:extLst>
      <p:ext uri="{BB962C8B-B14F-4D97-AF65-F5344CB8AC3E}">
        <p14:creationId xmlns:p14="http://schemas.microsoft.com/office/powerpoint/2010/main" val="4474792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F6C96-D7EE-DF4F-ACD6-34AF5D48714C}" type="datetimeFigureOut">
              <a:rPr lang="en-US" smtClean="0"/>
              <a:t>5/12/16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16FDC-6394-3145-BB7A-B6B0C78AA17F}" type="slidenum">
              <a:rPr lang="en-US" smtClean="0"/>
              <a:t>‹#›</a:t>
            </a:fld>
            <a:endParaRPr lang="en-US"/>
          </a:p>
        </p:txBody>
      </p:sp>
    </p:spTree>
    <p:extLst>
      <p:ext uri="{BB962C8B-B14F-4D97-AF65-F5344CB8AC3E}">
        <p14:creationId xmlns:p14="http://schemas.microsoft.com/office/powerpoint/2010/main" val="6375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1" Type="http://schemas.openxmlformats.org/officeDocument/2006/relationships/slideLayout" Target="../slideLayouts/slideLayout2.xml"/><Relationship Id="rId12" Type="http://schemas.openxmlformats.org/officeDocument/2006/relationships/notesSlide" Target="../notesSlides/notesSlide3.xml"/><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0" Type="http://schemas.openxmlformats.org/officeDocument/2006/relationships/tags" Target="../tags/tag1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hyperlink" Target="http://www.archives.gov/research/military/ww2/photos/images/ww2-163.jpg"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98880"/>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EVPN:</a:t>
            </a:r>
            <a:br>
              <a:rPr lang="en-US" b="1" dirty="0" smtClean="0">
                <a:solidFill>
                  <a:srgbClr val="00FDFF"/>
                </a:solidFill>
                <a:latin typeface="Lucida Sans Unicode" charset="0"/>
                <a:ea typeface="Lucida Sans Unicode" charset="0"/>
                <a:cs typeface="Lucida Sans Unicode" charset="0"/>
              </a:rPr>
            </a:br>
            <a:r>
              <a:rPr lang="en-US" b="1" dirty="0" smtClean="0">
                <a:solidFill>
                  <a:srgbClr val="00FDFF"/>
                </a:solidFill>
                <a:latin typeface="Lucida Sans Unicode" charset="0"/>
                <a:ea typeface="Lucida Sans Unicode" charset="0"/>
                <a:cs typeface="Lucida Sans Unicode" charset="0"/>
              </a:rPr>
              <a:t>Or </a:t>
            </a:r>
            <a:r>
              <a:rPr lang="en-US" b="1" dirty="0">
                <a:solidFill>
                  <a:srgbClr val="00FDFF"/>
                </a:solidFill>
                <a:latin typeface="Lucida Sans Unicode" charset="0"/>
                <a:ea typeface="Lucida Sans Unicode" charset="0"/>
                <a:cs typeface="Lucida Sans Unicode" charset="0"/>
              </a:rPr>
              <a:t>how I learned to stop worrying and love the BGP</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8248" y="2705798"/>
            <a:ext cx="6781021" cy="2260340"/>
          </a:xfrm>
        </p:spPr>
      </p:pic>
      <p:sp>
        <p:nvSpPr>
          <p:cNvPr id="5" name="TextBox 4"/>
          <p:cNvSpPr txBox="1"/>
          <p:nvPr/>
        </p:nvSpPr>
        <p:spPr>
          <a:xfrm>
            <a:off x="7583213" y="5731025"/>
            <a:ext cx="5092263" cy="646331"/>
          </a:xfrm>
          <a:prstGeom prst="rect">
            <a:avLst/>
          </a:prstGeom>
          <a:noFill/>
        </p:spPr>
        <p:txBody>
          <a:bodyPr wrap="square" rtlCol="0">
            <a:spAutoFit/>
          </a:bodyPr>
          <a:lstStyle/>
          <a:p>
            <a:r>
              <a:rPr lang="en-US" dirty="0" smtClean="0">
                <a:solidFill>
                  <a:srgbClr val="00FDFF"/>
                </a:solidFill>
              </a:rPr>
              <a:t>Tom Dwyer, JNCIE-ENT #424</a:t>
            </a:r>
          </a:p>
          <a:p>
            <a:r>
              <a:rPr lang="en-US" dirty="0" smtClean="0">
                <a:solidFill>
                  <a:srgbClr val="00FDFF"/>
                </a:solidFill>
              </a:rPr>
              <a:t>Clay Haynes,  JNCIE-SEC # 69  JNCIE-ENT # 492 </a:t>
            </a:r>
            <a:endParaRPr lang="en-US" dirty="0">
              <a:solidFill>
                <a:srgbClr val="00FDFF"/>
              </a:solidFill>
            </a:endParaRPr>
          </a:p>
        </p:txBody>
      </p:sp>
    </p:spTree>
    <p:extLst>
      <p:ext uri="{BB962C8B-B14F-4D97-AF65-F5344CB8AC3E}">
        <p14:creationId xmlns:p14="http://schemas.microsoft.com/office/powerpoint/2010/main" val="6182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MAC Advertisement – Services </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357351" y="1655697"/>
            <a:ext cx="11477297" cy="4247317"/>
          </a:xfrm>
          <a:prstGeom prst="rect">
            <a:avLst/>
          </a:prstGeom>
          <a:noFill/>
        </p:spPr>
        <p:txBody>
          <a:bodyPr wrap="square" rtlCol="0">
            <a:spAutoFit/>
          </a:bodyPr>
          <a:lstStyle/>
          <a:p>
            <a:r>
              <a:rPr lang="en-US" dirty="0" err="1" smtClean="0">
                <a:solidFill>
                  <a:srgbClr val="00FDFF"/>
                </a:solidFill>
              </a:rPr>
              <a:t>Vlan</a:t>
            </a:r>
            <a:r>
              <a:rPr lang="en-US" dirty="0" smtClean="0">
                <a:solidFill>
                  <a:srgbClr val="00FDFF"/>
                </a:solidFill>
              </a:rPr>
              <a:t> Base Service Interface </a:t>
            </a:r>
          </a:p>
          <a:p>
            <a:r>
              <a:rPr lang="en-US" dirty="0">
                <a:solidFill>
                  <a:srgbClr val="00FDFF"/>
                </a:solidFill>
              </a:rPr>
              <a:t>	</a:t>
            </a:r>
            <a:r>
              <a:rPr lang="en-US" dirty="0" smtClean="0">
                <a:solidFill>
                  <a:srgbClr val="00FDFF"/>
                </a:solidFill>
              </a:rPr>
              <a:t>Single bridge domain per EVI</a:t>
            </a:r>
          </a:p>
          <a:p>
            <a:r>
              <a:rPr lang="en-US" dirty="0">
                <a:solidFill>
                  <a:srgbClr val="00FDFF"/>
                </a:solidFill>
              </a:rPr>
              <a:t>	</a:t>
            </a:r>
            <a:r>
              <a:rPr lang="en-US" dirty="0" smtClean="0">
                <a:solidFill>
                  <a:srgbClr val="00FDFF"/>
                </a:solidFill>
              </a:rPr>
              <a:t>1:1 mapping between </a:t>
            </a:r>
            <a:r>
              <a:rPr lang="en-US" dirty="0" err="1" smtClean="0">
                <a:solidFill>
                  <a:srgbClr val="00FDFF"/>
                </a:solidFill>
              </a:rPr>
              <a:t>Vlan</a:t>
            </a:r>
            <a:r>
              <a:rPr lang="en-US" dirty="0" smtClean="0">
                <a:solidFill>
                  <a:srgbClr val="00FDFF"/>
                </a:solidFill>
              </a:rPr>
              <a:t> ID and EVI</a:t>
            </a:r>
          </a:p>
          <a:p>
            <a:r>
              <a:rPr lang="en-US" dirty="0">
                <a:solidFill>
                  <a:srgbClr val="00FDFF"/>
                </a:solidFill>
              </a:rPr>
              <a:t>	</a:t>
            </a:r>
            <a:r>
              <a:rPr lang="en-US" dirty="0" smtClean="0">
                <a:solidFill>
                  <a:srgbClr val="00FDFF"/>
                </a:solidFill>
              </a:rPr>
              <a:t>Ethernet tag in route update set to 0</a:t>
            </a:r>
          </a:p>
          <a:p>
            <a:r>
              <a:rPr lang="en-US" dirty="0">
                <a:solidFill>
                  <a:srgbClr val="00FDFF"/>
                </a:solidFill>
              </a:rPr>
              <a:t>	</a:t>
            </a:r>
            <a:r>
              <a:rPr lang="en-US" dirty="0" err="1" smtClean="0">
                <a:solidFill>
                  <a:srgbClr val="00FDFF"/>
                </a:solidFill>
              </a:rPr>
              <a:t>Vlan</a:t>
            </a:r>
            <a:r>
              <a:rPr lang="en-US" dirty="0" smtClean="0">
                <a:solidFill>
                  <a:srgbClr val="00FDFF"/>
                </a:solidFill>
              </a:rPr>
              <a:t> translation can occur at Egress PE</a:t>
            </a:r>
          </a:p>
          <a:p>
            <a:r>
              <a:rPr lang="en-US" dirty="0">
                <a:solidFill>
                  <a:srgbClr val="00FDFF"/>
                </a:solidFill>
              </a:rPr>
              <a:t>	</a:t>
            </a:r>
            <a:r>
              <a:rPr lang="en-US" dirty="0" smtClean="0">
                <a:solidFill>
                  <a:srgbClr val="00FDFF"/>
                </a:solidFill>
              </a:rPr>
              <a:t>Label created per EVI</a:t>
            </a:r>
          </a:p>
          <a:p>
            <a:endParaRPr lang="en-US" dirty="0">
              <a:solidFill>
                <a:srgbClr val="00FDFF"/>
              </a:solidFill>
            </a:endParaRPr>
          </a:p>
          <a:p>
            <a:r>
              <a:rPr lang="en-US" dirty="0" err="1" smtClean="0">
                <a:solidFill>
                  <a:srgbClr val="00FDFF"/>
                </a:solidFill>
              </a:rPr>
              <a:t>Vlan</a:t>
            </a:r>
            <a:r>
              <a:rPr lang="en-US" dirty="0" smtClean="0">
                <a:solidFill>
                  <a:srgbClr val="00FDFF"/>
                </a:solidFill>
              </a:rPr>
              <a:t> Aware Bundle </a:t>
            </a:r>
          </a:p>
          <a:p>
            <a:r>
              <a:rPr lang="en-US" dirty="0">
                <a:solidFill>
                  <a:srgbClr val="00FDFF"/>
                </a:solidFill>
              </a:rPr>
              <a:t>	</a:t>
            </a:r>
            <a:r>
              <a:rPr lang="en-US" dirty="0" smtClean="0">
                <a:solidFill>
                  <a:srgbClr val="00FDFF"/>
                </a:solidFill>
              </a:rPr>
              <a:t>Multiple VLANs</a:t>
            </a:r>
          </a:p>
          <a:p>
            <a:r>
              <a:rPr lang="en-US" dirty="0">
                <a:solidFill>
                  <a:srgbClr val="00FDFF"/>
                </a:solidFill>
              </a:rPr>
              <a:t>	</a:t>
            </a:r>
            <a:r>
              <a:rPr lang="en-US" dirty="0" smtClean="0">
                <a:solidFill>
                  <a:srgbClr val="00FDFF"/>
                </a:solidFill>
              </a:rPr>
              <a:t>N:1 mapping between </a:t>
            </a:r>
            <a:r>
              <a:rPr lang="en-US" dirty="0" err="1" smtClean="0">
                <a:solidFill>
                  <a:srgbClr val="00FDFF"/>
                </a:solidFill>
              </a:rPr>
              <a:t>Vlan</a:t>
            </a:r>
            <a:r>
              <a:rPr lang="en-US" dirty="0" smtClean="0">
                <a:solidFill>
                  <a:srgbClr val="00FDFF"/>
                </a:solidFill>
              </a:rPr>
              <a:t> ID and EVI</a:t>
            </a:r>
          </a:p>
          <a:p>
            <a:r>
              <a:rPr lang="en-US" dirty="0">
                <a:solidFill>
                  <a:srgbClr val="00FDFF"/>
                </a:solidFill>
              </a:rPr>
              <a:t>	</a:t>
            </a:r>
            <a:r>
              <a:rPr lang="en-US" dirty="0" smtClean="0">
                <a:solidFill>
                  <a:srgbClr val="00FDFF"/>
                </a:solidFill>
              </a:rPr>
              <a:t>Ethernet tag in route is set to the tag value</a:t>
            </a:r>
          </a:p>
          <a:p>
            <a:r>
              <a:rPr lang="en-US" dirty="0">
                <a:solidFill>
                  <a:srgbClr val="00FDFF"/>
                </a:solidFill>
              </a:rPr>
              <a:t>	</a:t>
            </a:r>
            <a:r>
              <a:rPr lang="en-US" dirty="0" err="1" smtClean="0">
                <a:solidFill>
                  <a:srgbClr val="00FDFF"/>
                </a:solidFill>
              </a:rPr>
              <a:t>Mutiple</a:t>
            </a:r>
            <a:r>
              <a:rPr lang="en-US" dirty="0" smtClean="0">
                <a:solidFill>
                  <a:srgbClr val="00FDFF"/>
                </a:solidFill>
              </a:rPr>
              <a:t> bridge domains, one per </a:t>
            </a:r>
            <a:r>
              <a:rPr lang="en-US" dirty="0" err="1" smtClean="0">
                <a:solidFill>
                  <a:srgbClr val="00FDFF"/>
                </a:solidFill>
              </a:rPr>
              <a:t>vlan</a:t>
            </a:r>
            <a:endParaRPr lang="en-US" dirty="0" smtClean="0">
              <a:solidFill>
                <a:srgbClr val="00FDFF"/>
              </a:solidFill>
            </a:endParaRPr>
          </a:p>
          <a:p>
            <a:r>
              <a:rPr lang="en-US" dirty="0" smtClean="0">
                <a:solidFill>
                  <a:srgbClr val="00FDFF"/>
                </a:solidFill>
              </a:rPr>
              <a:t>	Label created per </a:t>
            </a:r>
            <a:r>
              <a:rPr lang="en-US" dirty="0" err="1" smtClean="0">
                <a:solidFill>
                  <a:srgbClr val="00FDFF"/>
                </a:solidFill>
              </a:rPr>
              <a:t>vlan</a:t>
            </a:r>
            <a:endParaRPr lang="en-US" dirty="0" smtClean="0">
              <a:solidFill>
                <a:srgbClr val="00FDFF"/>
              </a:solidFill>
            </a:endParaRPr>
          </a:p>
          <a:p>
            <a:endParaRPr lang="en-US" dirty="0">
              <a:solidFill>
                <a:srgbClr val="00FDFF"/>
              </a:solidFill>
            </a:endParaRPr>
          </a:p>
          <a:p>
            <a:endParaRPr lang="en-US" dirty="0">
              <a:solidFill>
                <a:srgbClr val="00FDFF"/>
              </a:solidFill>
            </a:endParaRPr>
          </a:p>
        </p:txBody>
      </p:sp>
      <p:pic>
        <p:nvPicPr>
          <p:cNvPr id="7" name="Picture 6"/>
          <p:cNvPicPr>
            <a:picLocks noChangeAspect="1"/>
          </p:cNvPicPr>
          <p:nvPr/>
        </p:nvPicPr>
        <p:blipFill>
          <a:blip r:embed="rId3"/>
          <a:stretch>
            <a:fillRect/>
          </a:stretch>
        </p:blipFill>
        <p:spPr>
          <a:xfrm>
            <a:off x="5448388" y="1680846"/>
            <a:ext cx="5723883" cy="2033260"/>
          </a:xfrm>
          <a:prstGeom prst="rect">
            <a:avLst/>
          </a:prstGeom>
        </p:spPr>
      </p:pic>
      <p:pic>
        <p:nvPicPr>
          <p:cNvPr id="10" name="Picture 9"/>
          <p:cNvPicPr>
            <a:picLocks noChangeAspect="1"/>
          </p:cNvPicPr>
          <p:nvPr/>
        </p:nvPicPr>
        <p:blipFill>
          <a:blip r:embed="rId4"/>
          <a:stretch>
            <a:fillRect/>
          </a:stretch>
        </p:blipFill>
        <p:spPr>
          <a:xfrm>
            <a:off x="5597961" y="4083269"/>
            <a:ext cx="5267108" cy="2028755"/>
          </a:xfrm>
          <a:prstGeom prst="rect">
            <a:avLst/>
          </a:prstGeom>
        </p:spPr>
      </p:pic>
    </p:spTree>
    <p:extLst>
      <p:ext uri="{BB962C8B-B14F-4D97-AF65-F5344CB8AC3E}">
        <p14:creationId xmlns:p14="http://schemas.microsoft.com/office/powerpoint/2010/main" val="902066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MAC Advertisement – Services</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357351" y="1655697"/>
            <a:ext cx="11477297" cy="2031325"/>
          </a:xfrm>
          <a:prstGeom prst="rect">
            <a:avLst/>
          </a:prstGeom>
          <a:noFill/>
        </p:spPr>
        <p:txBody>
          <a:bodyPr wrap="square" rtlCol="0">
            <a:spAutoFit/>
          </a:bodyPr>
          <a:lstStyle/>
          <a:p>
            <a:r>
              <a:rPr lang="en-US" dirty="0" err="1" smtClean="0">
                <a:solidFill>
                  <a:srgbClr val="00FDFF"/>
                </a:solidFill>
              </a:rPr>
              <a:t>Vlan</a:t>
            </a:r>
            <a:r>
              <a:rPr lang="en-US" dirty="0" smtClean="0">
                <a:solidFill>
                  <a:srgbClr val="00FDFF"/>
                </a:solidFill>
              </a:rPr>
              <a:t> Bundle Service Interface</a:t>
            </a:r>
          </a:p>
          <a:p>
            <a:r>
              <a:rPr lang="en-US" dirty="0">
                <a:solidFill>
                  <a:srgbClr val="00FDFF"/>
                </a:solidFill>
              </a:rPr>
              <a:t>	</a:t>
            </a:r>
            <a:r>
              <a:rPr lang="en-US" dirty="0" smtClean="0">
                <a:solidFill>
                  <a:srgbClr val="00FDFF"/>
                </a:solidFill>
              </a:rPr>
              <a:t>Single bridge domain per EVI</a:t>
            </a:r>
          </a:p>
          <a:p>
            <a:r>
              <a:rPr lang="en-US" dirty="0">
                <a:solidFill>
                  <a:srgbClr val="00FDFF"/>
                </a:solidFill>
              </a:rPr>
              <a:t>	</a:t>
            </a:r>
            <a:r>
              <a:rPr lang="en-US" dirty="0" smtClean="0">
                <a:solidFill>
                  <a:srgbClr val="00FDFF"/>
                </a:solidFill>
              </a:rPr>
              <a:t>Many –to-one mapping VLAN ID and EVI</a:t>
            </a:r>
          </a:p>
          <a:p>
            <a:r>
              <a:rPr lang="en-US" dirty="0">
                <a:solidFill>
                  <a:srgbClr val="00FDFF"/>
                </a:solidFill>
              </a:rPr>
              <a:t>	</a:t>
            </a:r>
            <a:r>
              <a:rPr lang="en-US" dirty="0" smtClean="0">
                <a:solidFill>
                  <a:srgbClr val="00FDFF"/>
                </a:solidFill>
              </a:rPr>
              <a:t>Ethernet tag in route update set to 0</a:t>
            </a:r>
          </a:p>
          <a:p>
            <a:r>
              <a:rPr lang="en-US" dirty="0">
                <a:solidFill>
                  <a:srgbClr val="00FDFF"/>
                </a:solidFill>
              </a:rPr>
              <a:t>	</a:t>
            </a:r>
            <a:r>
              <a:rPr lang="en-US" dirty="0" smtClean="0">
                <a:solidFill>
                  <a:srgbClr val="00FDFF"/>
                </a:solidFill>
              </a:rPr>
              <a:t>MACs unique across VLANs</a:t>
            </a:r>
          </a:p>
          <a:p>
            <a:r>
              <a:rPr lang="en-US" dirty="0">
                <a:solidFill>
                  <a:srgbClr val="00FDFF"/>
                </a:solidFill>
              </a:rPr>
              <a:t>	</a:t>
            </a:r>
            <a:r>
              <a:rPr lang="en-US" dirty="0" err="1" smtClean="0">
                <a:solidFill>
                  <a:srgbClr val="00FDFF"/>
                </a:solidFill>
              </a:rPr>
              <a:t>Vlan</a:t>
            </a:r>
            <a:r>
              <a:rPr lang="en-US" dirty="0" smtClean="0">
                <a:solidFill>
                  <a:srgbClr val="00FDFF"/>
                </a:solidFill>
              </a:rPr>
              <a:t> translation NOT ALLOWED</a:t>
            </a:r>
          </a:p>
          <a:p>
            <a:endParaRPr lang="en-US" dirty="0">
              <a:solidFill>
                <a:srgbClr val="00FDFF"/>
              </a:solidFill>
            </a:endParaRPr>
          </a:p>
        </p:txBody>
      </p:sp>
      <p:pic>
        <p:nvPicPr>
          <p:cNvPr id="6" name="Picture 5"/>
          <p:cNvPicPr>
            <a:picLocks noChangeAspect="1"/>
          </p:cNvPicPr>
          <p:nvPr/>
        </p:nvPicPr>
        <p:blipFill>
          <a:blip r:embed="rId3"/>
          <a:stretch>
            <a:fillRect/>
          </a:stretch>
        </p:blipFill>
        <p:spPr>
          <a:xfrm>
            <a:off x="5561126" y="1913401"/>
            <a:ext cx="5092859" cy="2827721"/>
          </a:xfrm>
          <a:prstGeom prst="rect">
            <a:avLst/>
          </a:prstGeom>
        </p:spPr>
      </p:pic>
    </p:spTree>
    <p:extLst>
      <p:ext uri="{BB962C8B-B14F-4D97-AF65-F5344CB8AC3E}">
        <p14:creationId xmlns:p14="http://schemas.microsoft.com/office/powerpoint/2010/main" val="1559183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EVPN Multi-homing</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220717" y="1358007"/>
            <a:ext cx="11477297" cy="4431983"/>
          </a:xfrm>
          <a:prstGeom prst="rect">
            <a:avLst/>
          </a:prstGeom>
          <a:noFill/>
        </p:spPr>
        <p:txBody>
          <a:bodyPr wrap="square" rtlCol="0">
            <a:spAutoFit/>
          </a:bodyPr>
          <a:lstStyle/>
          <a:p>
            <a:r>
              <a:rPr lang="en-US" sz="2400" dirty="0" smtClean="0">
                <a:solidFill>
                  <a:srgbClr val="00FDFF"/>
                </a:solidFill>
              </a:rPr>
              <a:t>Single—A CE connected to one PE.  No Ethernet segment value is required.</a:t>
            </a:r>
            <a:endParaRPr lang="en-US" sz="2400" dirty="0">
              <a:solidFill>
                <a:srgbClr val="00FDFF"/>
              </a:solidFill>
            </a:endParaRPr>
          </a:p>
          <a:p>
            <a:endParaRPr lang="en-US" sz="2400" dirty="0" smtClean="0">
              <a:solidFill>
                <a:srgbClr val="00FDFF"/>
              </a:solidFill>
            </a:endParaRPr>
          </a:p>
          <a:p>
            <a:r>
              <a:rPr lang="en-US" sz="2400" dirty="0" smtClean="0">
                <a:solidFill>
                  <a:srgbClr val="00FDFF"/>
                </a:solidFill>
              </a:rPr>
              <a:t>Active-Standby— CE is connected to more than one PE.  Only of the PE’s forward traffic from that Ethernet segment. One PE is selected as the Designated Forwarder. This is a redundancy mode. Ethernet Segment Identifier is included with Ethernet Segment route with the ES-Import extended Community.  DF election is based on Ethernet Segment Routes.  </a:t>
            </a:r>
          </a:p>
          <a:p>
            <a:endParaRPr lang="en-US" sz="2400" dirty="0">
              <a:solidFill>
                <a:srgbClr val="00FDFF"/>
              </a:solidFill>
            </a:endParaRPr>
          </a:p>
          <a:p>
            <a:r>
              <a:rPr lang="en-US" sz="2400" dirty="0" smtClean="0">
                <a:solidFill>
                  <a:srgbClr val="00FDFF"/>
                </a:solidFill>
              </a:rPr>
              <a:t>Active-Active – CE is connected to more than one PE.  All the PE routers connected to this CE are allowed to forward to and from that Ethernet segment.  </a:t>
            </a:r>
          </a:p>
          <a:p>
            <a:endParaRPr lang="en-US" sz="2400" b="1" dirty="0" smtClean="0">
              <a:solidFill>
                <a:srgbClr val="00FDFF"/>
              </a:solidFill>
            </a:endParaRPr>
          </a:p>
          <a:p>
            <a:endParaRPr lang="en-US" dirty="0">
              <a:solidFill>
                <a:srgbClr val="00FDFF"/>
              </a:solidFill>
            </a:endParaRPr>
          </a:p>
        </p:txBody>
      </p:sp>
    </p:spTree>
    <p:extLst>
      <p:ext uri="{BB962C8B-B14F-4D97-AF65-F5344CB8AC3E}">
        <p14:creationId xmlns:p14="http://schemas.microsoft.com/office/powerpoint/2010/main" val="264737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EVPN Multi-homing</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220717" y="1706943"/>
            <a:ext cx="11477297" cy="1107996"/>
          </a:xfrm>
          <a:prstGeom prst="rect">
            <a:avLst/>
          </a:prstGeom>
          <a:noFill/>
        </p:spPr>
        <p:txBody>
          <a:bodyPr wrap="square" rtlCol="0">
            <a:spAutoFit/>
          </a:bodyPr>
          <a:lstStyle/>
          <a:p>
            <a:r>
              <a:rPr lang="en-US" sz="2400" dirty="0" smtClean="0">
                <a:solidFill>
                  <a:srgbClr val="00FDFF"/>
                </a:solidFill>
              </a:rPr>
              <a:t>Single—A CE connected to one PE.  No Ethernet segment value is required.</a:t>
            </a:r>
            <a:endParaRPr lang="en-US" sz="2400" dirty="0">
              <a:solidFill>
                <a:srgbClr val="00FDFF"/>
              </a:solidFill>
            </a:endParaRPr>
          </a:p>
          <a:p>
            <a:endParaRPr lang="en-US" sz="2400" dirty="0" smtClean="0">
              <a:solidFill>
                <a:srgbClr val="00FDFF"/>
              </a:solidFill>
            </a:endParaRPr>
          </a:p>
          <a:p>
            <a:endParaRPr lang="en-US" dirty="0">
              <a:solidFill>
                <a:srgbClr val="00FD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565" y="2653424"/>
            <a:ext cx="4813300" cy="3632200"/>
          </a:xfrm>
          <a:prstGeom prst="rect">
            <a:avLst/>
          </a:prstGeom>
        </p:spPr>
      </p:pic>
    </p:spTree>
    <p:extLst>
      <p:ext uri="{BB962C8B-B14F-4D97-AF65-F5344CB8AC3E}">
        <p14:creationId xmlns:p14="http://schemas.microsoft.com/office/powerpoint/2010/main" val="61221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EVPN Multi-homing</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220717" y="1706943"/>
            <a:ext cx="11477297" cy="2585323"/>
          </a:xfrm>
          <a:prstGeom prst="rect">
            <a:avLst/>
          </a:prstGeom>
          <a:noFill/>
        </p:spPr>
        <p:txBody>
          <a:bodyPr wrap="square" rtlCol="0">
            <a:spAutoFit/>
          </a:bodyPr>
          <a:lstStyle/>
          <a:p>
            <a:r>
              <a:rPr lang="en-US" sz="2400" dirty="0" smtClean="0">
                <a:solidFill>
                  <a:srgbClr val="00FDFF"/>
                </a:solidFill>
              </a:rPr>
              <a:t>Active-Standby— CE is connected to more than one PE.  Only of the PE’s forward traffic from that Ethernet segment. One PE is selected as the Designated Forwarder. This is a redundancy mode. </a:t>
            </a:r>
          </a:p>
          <a:p>
            <a:endParaRPr lang="en-US" sz="2400" dirty="0">
              <a:solidFill>
                <a:srgbClr val="00FDFF"/>
              </a:solidFill>
            </a:endParaRPr>
          </a:p>
          <a:p>
            <a:endParaRPr lang="en-US" sz="2400" dirty="0" smtClean="0">
              <a:solidFill>
                <a:srgbClr val="00FDFF"/>
              </a:solidFill>
            </a:endParaRPr>
          </a:p>
          <a:p>
            <a:endParaRPr lang="en-US" sz="2400" b="1" dirty="0" smtClean="0">
              <a:solidFill>
                <a:srgbClr val="00FDFF"/>
              </a:solidFill>
            </a:endParaRPr>
          </a:p>
          <a:p>
            <a:endParaRPr lang="en-US" dirty="0">
              <a:solidFill>
                <a:srgbClr val="00FDFF"/>
              </a:solidFill>
            </a:endParaRPr>
          </a:p>
        </p:txBody>
      </p:sp>
    </p:spTree>
    <p:extLst>
      <p:ext uri="{BB962C8B-B14F-4D97-AF65-F5344CB8AC3E}">
        <p14:creationId xmlns:p14="http://schemas.microsoft.com/office/powerpoint/2010/main" val="1159532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EVPN Multi-homing</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220717" y="1706943"/>
            <a:ext cx="11477297" cy="1846659"/>
          </a:xfrm>
          <a:prstGeom prst="rect">
            <a:avLst/>
          </a:prstGeom>
          <a:noFill/>
        </p:spPr>
        <p:txBody>
          <a:bodyPr wrap="square" rtlCol="0">
            <a:spAutoFit/>
          </a:bodyPr>
          <a:lstStyle/>
          <a:p>
            <a:r>
              <a:rPr lang="en-US" sz="2400" dirty="0" smtClean="0">
                <a:solidFill>
                  <a:srgbClr val="00FDFF"/>
                </a:solidFill>
              </a:rPr>
              <a:t>Active-Active – CE is connected to more than one PE.  All the PE routers connected to this CE are allowed to forward to and from that Ethernet segment.  BUM traffic is blocked to the CE from non-DF PE’s</a:t>
            </a:r>
            <a:endParaRPr lang="en-US" sz="2400" b="1" dirty="0" smtClean="0">
              <a:solidFill>
                <a:srgbClr val="00FDFF"/>
              </a:solidFill>
            </a:endParaRPr>
          </a:p>
          <a:p>
            <a:endParaRPr lang="en-US" sz="2400" b="1" dirty="0" smtClean="0">
              <a:solidFill>
                <a:srgbClr val="00FDFF"/>
              </a:solidFill>
            </a:endParaRPr>
          </a:p>
          <a:p>
            <a:endParaRPr lang="en-US" dirty="0">
              <a:solidFill>
                <a:srgbClr val="00FD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146" y="3121572"/>
            <a:ext cx="4315111" cy="3534600"/>
          </a:xfrm>
          <a:prstGeom prst="rect">
            <a:avLst/>
          </a:prstGeom>
        </p:spPr>
      </p:pic>
    </p:spTree>
    <p:extLst>
      <p:ext uri="{BB962C8B-B14F-4D97-AF65-F5344CB8AC3E}">
        <p14:creationId xmlns:p14="http://schemas.microsoft.com/office/powerpoint/2010/main" val="2094714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EVPN MAC Mass withdrawal</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220717" y="1706943"/>
            <a:ext cx="11477297" cy="1292662"/>
          </a:xfrm>
          <a:prstGeom prst="rect">
            <a:avLst/>
          </a:prstGeom>
          <a:noFill/>
        </p:spPr>
        <p:txBody>
          <a:bodyPr wrap="square" rtlCol="0">
            <a:spAutoFit/>
          </a:bodyPr>
          <a:lstStyle/>
          <a:p>
            <a:endParaRPr lang="en-US" sz="2400" b="1" dirty="0" smtClean="0">
              <a:solidFill>
                <a:srgbClr val="00FDFF"/>
              </a:solidFill>
            </a:endParaRPr>
          </a:p>
          <a:p>
            <a:r>
              <a:rPr lang="en-US" dirty="0" smtClean="0">
                <a:solidFill>
                  <a:srgbClr val="00FDFF"/>
                </a:solidFill>
              </a:rPr>
              <a:t>When an ESI link failure occurs, the PE will withdraw the Auto Discovery route</a:t>
            </a:r>
          </a:p>
          <a:p>
            <a:r>
              <a:rPr lang="en-US" dirty="0" smtClean="0">
                <a:solidFill>
                  <a:srgbClr val="00FDFF"/>
                </a:solidFill>
              </a:rPr>
              <a:t>Next Hops are removed or updated from the associated PEs for MAC/IP routes.</a:t>
            </a:r>
          </a:p>
          <a:p>
            <a:r>
              <a:rPr lang="en-US" dirty="0" smtClean="0">
                <a:solidFill>
                  <a:srgbClr val="00FDFF"/>
                </a:solidFill>
              </a:rPr>
              <a:t>Per ESI and EVI instead of per mac address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469" y="2794438"/>
            <a:ext cx="4610100" cy="3886200"/>
          </a:xfrm>
          <a:prstGeom prst="rect">
            <a:avLst/>
          </a:prstGeom>
        </p:spPr>
      </p:pic>
    </p:spTree>
    <p:extLst>
      <p:ext uri="{BB962C8B-B14F-4D97-AF65-F5344CB8AC3E}">
        <p14:creationId xmlns:p14="http://schemas.microsoft.com/office/powerpoint/2010/main" val="122946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Unknowns and ARP</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7" name="TextBox 6"/>
          <p:cNvSpPr txBox="1"/>
          <p:nvPr/>
        </p:nvSpPr>
        <p:spPr>
          <a:xfrm>
            <a:off x="1663193" y="1471031"/>
            <a:ext cx="8865614" cy="4431983"/>
          </a:xfrm>
          <a:prstGeom prst="rect">
            <a:avLst/>
          </a:prstGeom>
          <a:noFill/>
        </p:spPr>
        <p:txBody>
          <a:bodyPr wrap="square" rtlCol="0">
            <a:spAutoFit/>
          </a:bodyPr>
          <a:lstStyle/>
          <a:p>
            <a:pPr algn="ctr"/>
            <a:r>
              <a:rPr lang="en-US" sz="2400" b="1" dirty="0" smtClean="0">
                <a:solidFill>
                  <a:srgbClr val="00FDFF"/>
                </a:solidFill>
              </a:rPr>
              <a:t>So how do we deal with ARP?   </a:t>
            </a:r>
          </a:p>
          <a:p>
            <a:endParaRPr lang="en-US" sz="2400" b="1" dirty="0" smtClean="0">
              <a:solidFill>
                <a:srgbClr val="00FDFF"/>
              </a:solidFill>
            </a:endParaRPr>
          </a:p>
          <a:p>
            <a:r>
              <a:rPr lang="en-US" sz="2400" b="1" dirty="0" smtClean="0">
                <a:solidFill>
                  <a:srgbClr val="00FDFF"/>
                </a:solidFill>
              </a:rPr>
              <a:t>EVPN uses Proxy-ARP.  The PE will respond to all </a:t>
            </a:r>
            <a:r>
              <a:rPr lang="en-US" sz="2400" b="1" dirty="0" err="1" smtClean="0">
                <a:solidFill>
                  <a:srgbClr val="00FDFF"/>
                </a:solidFill>
              </a:rPr>
              <a:t>arp</a:t>
            </a:r>
            <a:r>
              <a:rPr lang="en-US" sz="2400" b="1" dirty="0" smtClean="0">
                <a:solidFill>
                  <a:srgbClr val="00FDFF"/>
                </a:solidFill>
              </a:rPr>
              <a:t> requests it knows about.  Will proxy </a:t>
            </a:r>
            <a:r>
              <a:rPr lang="en-US" sz="2400" b="1" dirty="0" err="1" smtClean="0">
                <a:solidFill>
                  <a:srgbClr val="00FDFF"/>
                </a:solidFill>
              </a:rPr>
              <a:t>arp</a:t>
            </a:r>
            <a:r>
              <a:rPr lang="en-US" sz="2400" b="1" dirty="0" smtClean="0">
                <a:solidFill>
                  <a:srgbClr val="00FDFF"/>
                </a:solidFill>
              </a:rPr>
              <a:t> for remote hosts locally.</a:t>
            </a:r>
          </a:p>
          <a:p>
            <a:pPr algn="ctr"/>
            <a:endParaRPr lang="en-US" sz="2400" b="1" dirty="0" smtClean="0">
              <a:solidFill>
                <a:srgbClr val="00FDFF"/>
              </a:solidFill>
            </a:endParaRPr>
          </a:p>
          <a:p>
            <a:pPr algn="ctr"/>
            <a:r>
              <a:rPr lang="en-US" sz="2400" b="1" dirty="0" smtClean="0">
                <a:solidFill>
                  <a:srgbClr val="00FDFF"/>
                </a:solidFill>
              </a:rPr>
              <a:t>What if none of the PE’s know about it?  </a:t>
            </a:r>
          </a:p>
          <a:p>
            <a:pPr algn="ctr"/>
            <a:endParaRPr lang="en-US" sz="2400" b="1" dirty="0" smtClean="0">
              <a:solidFill>
                <a:srgbClr val="00FDFF"/>
              </a:solidFill>
            </a:endParaRPr>
          </a:p>
          <a:p>
            <a:r>
              <a:rPr lang="en-US" sz="2400" b="1" dirty="0" smtClean="0">
                <a:solidFill>
                  <a:srgbClr val="00FDFF"/>
                </a:solidFill>
              </a:rPr>
              <a:t>We drop the </a:t>
            </a:r>
            <a:r>
              <a:rPr lang="en-US" sz="2400" b="1" dirty="0" err="1" smtClean="0">
                <a:solidFill>
                  <a:srgbClr val="00FDFF"/>
                </a:solidFill>
              </a:rPr>
              <a:t>trafffic</a:t>
            </a:r>
            <a:r>
              <a:rPr lang="en-US" sz="2400" b="1" dirty="0" smtClean="0">
                <a:solidFill>
                  <a:srgbClr val="00FDFF"/>
                </a:solidFill>
              </a:rPr>
              <a:t>.  Limiting flooding.</a:t>
            </a:r>
          </a:p>
          <a:p>
            <a:endParaRPr lang="en-US" sz="2400" b="1" dirty="0" smtClean="0">
              <a:solidFill>
                <a:srgbClr val="00FDFF"/>
              </a:solidFill>
            </a:endParaRPr>
          </a:p>
          <a:p>
            <a:r>
              <a:rPr lang="en-US" sz="2400" b="1" dirty="0" smtClean="0">
                <a:solidFill>
                  <a:srgbClr val="00FDFF"/>
                </a:solidFill>
              </a:rPr>
              <a:t>Each PE will learn the MAC or ARP entry before we allow the traffic to pass.</a:t>
            </a:r>
          </a:p>
          <a:p>
            <a:endParaRPr lang="en-US" dirty="0">
              <a:solidFill>
                <a:srgbClr val="00FDFF"/>
              </a:solidFill>
            </a:endParaRPr>
          </a:p>
        </p:txBody>
      </p:sp>
    </p:spTree>
    <p:extLst>
      <p:ext uri="{BB962C8B-B14F-4D97-AF65-F5344CB8AC3E}">
        <p14:creationId xmlns:p14="http://schemas.microsoft.com/office/powerpoint/2010/main" val="6355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EVPN MAC Mobility</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220717" y="1706943"/>
            <a:ext cx="11477297" cy="4062651"/>
          </a:xfrm>
          <a:prstGeom prst="rect">
            <a:avLst/>
          </a:prstGeom>
          <a:noFill/>
        </p:spPr>
        <p:txBody>
          <a:bodyPr wrap="square" rtlCol="0">
            <a:spAutoFit/>
          </a:bodyPr>
          <a:lstStyle/>
          <a:p>
            <a:r>
              <a:rPr lang="en-US" sz="2400" dirty="0" smtClean="0">
                <a:solidFill>
                  <a:srgbClr val="00FDFF"/>
                </a:solidFill>
              </a:rPr>
              <a:t>During </a:t>
            </a:r>
            <a:r>
              <a:rPr lang="en-US" sz="2400" dirty="0" err="1" smtClean="0">
                <a:solidFill>
                  <a:srgbClr val="00FDFF"/>
                </a:solidFill>
              </a:rPr>
              <a:t>VMotions</a:t>
            </a:r>
            <a:r>
              <a:rPr lang="en-US" sz="2400" dirty="0" smtClean="0">
                <a:solidFill>
                  <a:srgbClr val="00FDFF"/>
                </a:solidFill>
              </a:rPr>
              <a:t> the PE may not detect the move and may not withdraw the mac route.</a:t>
            </a:r>
          </a:p>
          <a:p>
            <a:r>
              <a:rPr lang="en-US" sz="2400" dirty="0" smtClean="0">
                <a:solidFill>
                  <a:srgbClr val="00FDFF"/>
                </a:solidFill>
              </a:rPr>
              <a:t>MAC routes have an extended community with a MAC mobility sequence number.</a:t>
            </a:r>
          </a:p>
          <a:p>
            <a:r>
              <a:rPr lang="en-US" sz="2400" dirty="0" smtClean="0">
                <a:solidFill>
                  <a:srgbClr val="00FDFF"/>
                </a:solidFill>
              </a:rPr>
              <a:t>The new PE will see the new mac address being advertised locally and will advertise it with a MAC mobility sequence number.</a:t>
            </a:r>
          </a:p>
          <a:p>
            <a:r>
              <a:rPr lang="en-US" sz="2400" dirty="0" smtClean="0">
                <a:solidFill>
                  <a:srgbClr val="00FDFF"/>
                </a:solidFill>
              </a:rPr>
              <a:t>The remote PE’s will see this advertisement with the higher sequence number and will prune the mac route replacing the old one with the new one.</a:t>
            </a:r>
          </a:p>
          <a:p>
            <a:r>
              <a:rPr lang="en-US" sz="2400" dirty="0" smtClean="0">
                <a:solidFill>
                  <a:srgbClr val="00FDFF"/>
                </a:solidFill>
              </a:rPr>
              <a:t>The original PE will see the new route and will withdraw the old route.</a:t>
            </a:r>
          </a:p>
          <a:p>
            <a:endParaRPr lang="en-US" sz="2400" dirty="0" smtClean="0">
              <a:solidFill>
                <a:srgbClr val="00FDFF"/>
              </a:solidFill>
            </a:endParaRPr>
          </a:p>
          <a:p>
            <a:endParaRPr lang="en-US" sz="2400" b="1" dirty="0" smtClean="0">
              <a:solidFill>
                <a:srgbClr val="00FDFF"/>
              </a:solidFill>
            </a:endParaRPr>
          </a:p>
          <a:p>
            <a:endParaRPr lang="en-US" sz="2400" b="1" dirty="0" smtClean="0">
              <a:solidFill>
                <a:srgbClr val="00FDFF"/>
              </a:solidFill>
            </a:endParaRPr>
          </a:p>
          <a:p>
            <a:endParaRPr lang="en-US" dirty="0">
              <a:solidFill>
                <a:srgbClr val="00FDFF"/>
              </a:solidFill>
            </a:endParaRPr>
          </a:p>
        </p:txBody>
      </p:sp>
    </p:spTree>
    <p:extLst>
      <p:ext uri="{BB962C8B-B14F-4D97-AF65-F5344CB8AC3E}">
        <p14:creationId xmlns:p14="http://schemas.microsoft.com/office/powerpoint/2010/main" val="187417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4" name="Rectangle 4"/>
          <p:cNvSpPr>
            <a:spLocks noGrp="1" noChangeArrowheads="1"/>
          </p:cNvSpPr>
          <p:nvPr>
            <p:ph type="title"/>
          </p:nvPr>
        </p:nvSpPr>
        <p:spPr>
          <a:xfrm>
            <a:off x="654102" y="394835"/>
            <a:ext cx="10972802" cy="553998"/>
          </a:xfrm>
        </p:spPr>
        <p:txBody>
          <a:bodyPr/>
          <a:lstStyle/>
          <a:p>
            <a:r>
              <a:rPr lang="en-US" dirty="0" smtClean="0">
                <a:solidFill>
                  <a:srgbClr val="00FDFF"/>
                </a:solidFill>
              </a:rPr>
              <a:t>VXLAN : Building blocks</a:t>
            </a:r>
            <a:endParaRPr lang="en-US" dirty="0">
              <a:solidFill>
                <a:srgbClr val="00FDFF"/>
              </a:solidFill>
            </a:endParaRPr>
          </a:p>
        </p:txBody>
      </p:sp>
      <p:pic>
        <p:nvPicPr>
          <p:cNvPr id="25" name="Picture 3"/>
          <p:cNvPicPr>
            <a:picLocks noGrp="1" noChangeAspect="1"/>
          </p:cNvPicPr>
          <p:nvPr>
            <p:ph idx="1"/>
          </p:nvPr>
        </p:nvPicPr>
        <p:blipFill>
          <a:blip r:embed="rId3">
            <a:extLst>
              <a:ext uri="{28A0092B-C50C-407E-A947-70E740481C1C}">
                <a14:useLocalDpi xmlns:a14="http://schemas.microsoft.com/office/drawing/2010/main" val="0"/>
              </a:ext>
            </a:extLst>
          </a:blip>
          <a:srcRect l="1597" r="1597"/>
          <a:stretch>
            <a:fillRect/>
          </a:stretch>
        </p:blipFill>
        <p:spPr bwMode="auto">
          <a:xfrm>
            <a:off x="4762821" y="3507053"/>
            <a:ext cx="7083496" cy="2626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1"/>
          </p:nvPr>
        </p:nvSpPr>
        <p:spPr/>
        <p:txBody>
          <a:bodyPr>
            <a:normAutofit lnSpcReduction="10000"/>
          </a:bodyPr>
          <a:lstStyle/>
          <a:p>
            <a:endParaRPr lang="en-US"/>
          </a:p>
        </p:txBody>
      </p:sp>
      <p:sp>
        <p:nvSpPr>
          <p:cNvPr id="2" name="Rectangle 1"/>
          <p:cNvSpPr/>
          <p:nvPr/>
        </p:nvSpPr>
        <p:spPr>
          <a:xfrm>
            <a:off x="645816" y="1314978"/>
            <a:ext cx="3892829" cy="3963696"/>
          </a:xfrm>
          <a:prstGeom prst="rect">
            <a:avLst/>
          </a:prstGeom>
          <a:solidFill>
            <a:schemeClr val="bg1"/>
          </a:solid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lIns="76188" tIns="38094" rIns="76188" bIns="38094" rtlCol="0" anchor="ctr"/>
          <a:lstStyle/>
          <a:p>
            <a:pPr algn="ctr"/>
            <a:endParaRPr lang="en-US" sz="1167">
              <a:latin typeface="Arial"/>
              <a:cs typeface="Arial"/>
            </a:endParaRPr>
          </a:p>
        </p:txBody>
      </p:sp>
      <p:sp>
        <p:nvSpPr>
          <p:cNvPr id="87" name="Rectangle 86"/>
          <p:cNvSpPr/>
          <p:nvPr/>
        </p:nvSpPr>
        <p:spPr>
          <a:xfrm>
            <a:off x="923231" y="1533503"/>
            <a:ext cx="536223" cy="423333"/>
          </a:xfrm>
          <a:prstGeom prst="rect">
            <a:avLst/>
          </a:prstGeom>
          <a:solidFill>
            <a:srgbClr val="0000FF">
              <a:alpha val="5098"/>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Aft>
                <a:spcPts val="714"/>
              </a:spcAft>
            </a:pPr>
            <a:r>
              <a:rPr lang="en-US" sz="1500" dirty="0">
                <a:solidFill>
                  <a:srgbClr val="0000FF"/>
                </a:solidFill>
                <a:latin typeface="Calibri" panose="020F0502020204030204" pitchFamily="34" charset="0"/>
              </a:rPr>
              <a:t>VM</a:t>
            </a:r>
            <a:r>
              <a:rPr lang="en-US" sz="1500" baseline="-25000" dirty="0">
                <a:solidFill>
                  <a:srgbClr val="0000FF"/>
                </a:solidFill>
                <a:latin typeface="Calibri" panose="020F0502020204030204" pitchFamily="34" charset="0"/>
              </a:rPr>
              <a:t>1</a:t>
            </a:r>
          </a:p>
        </p:txBody>
      </p:sp>
      <p:sp>
        <p:nvSpPr>
          <p:cNvPr id="88" name="Rectangle 87"/>
          <p:cNvSpPr/>
          <p:nvPr/>
        </p:nvSpPr>
        <p:spPr>
          <a:xfrm>
            <a:off x="1963176" y="1533503"/>
            <a:ext cx="536223" cy="423333"/>
          </a:xfrm>
          <a:prstGeom prst="rect">
            <a:avLst/>
          </a:prstGeom>
          <a:solidFill>
            <a:srgbClr val="A0B9C8">
              <a:alpha val="5098"/>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Aft>
                <a:spcPts val="714"/>
              </a:spcAft>
            </a:pPr>
            <a:r>
              <a:rPr lang="en-US" sz="1500" dirty="0">
                <a:solidFill>
                  <a:srgbClr val="0000FF"/>
                </a:solidFill>
                <a:latin typeface="Calibri" panose="020F0502020204030204" pitchFamily="34" charset="0"/>
              </a:rPr>
              <a:t>VM</a:t>
            </a:r>
            <a:r>
              <a:rPr lang="en-US" sz="1500" baseline="-25000" dirty="0">
                <a:solidFill>
                  <a:srgbClr val="0000FF"/>
                </a:solidFill>
                <a:latin typeface="Calibri" panose="020F0502020204030204" pitchFamily="34" charset="0"/>
              </a:rPr>
              <a:t>2</a:t>
            </a:r>
          </a:p>
        </p:txBody>
      </p:sp>
      <p:sp>
        <p:nvSpPr>
          <p:cNvPr id="89" name="Rectangle 88"/>
          <p:cNvSpPr/>
          <p:nvPr/>
        </p:nvSpPr>
        <p:spPr>
          <a:xfrm>
            <a:off x="3254268" y="1533503"/>
            <a:ext cx="536223" cy="423333"/>
          </a:xfrm>
          <a:prstGeom prst="rect">
            <a:avLst/>
          </a:prstGeom>
          <a:solidFill>
            <a:srgbClr val="A0B9C8">
              <a:alpha val="5098"/>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Aft>
                <a:spcPts val="714"/>
              </a:spcAft>
            </a:pPr>
            <a:r>
              <a:rPr lang="en-US" sz="1500" dirty="0">
                <a:solidFill>
                  <a:srgbClr val="008000"/>
                </a:solidFill>
                <a:latin typeface="Calibri" panose="020F0502020204030204" pitchFamily="34" charset="0"/>
              </a:rPr>
              <a:t>VM</a:t>
            </a:r>
            <a:r>
              <a:rPr lang="en-US" sz="1500" baseline="-25000" dirty="0">
                <a:solidFill>
                  <a:srgbClr val="008000"/>
                </a:solidFill>
                <a:latin typeface="Calibri" panose="020F0502020204030204" pitchFamily="34" charset="0"/>
              </a:rPr>
              <a:t>3</a:t>
            </a:r>
          </a:p>
        </p:txBody>
      </p:sp>
      <p:sp>
        <p:nvSpPr>
          <p:cNvPr id="3" name="Rectangle 2"/>
          <p:cNvSpPr/>
          <p:nvPr/>
        </p:nvSpPr>
        <p:spPr>
          <a:xfrm>
            <a:off x="914904" y="2193806"/>
            <a:ext cx="1596598" cy="842958"/>
          </a:xfrm>
          <a:prstGeom prst="rect">
            <a:avLst/>
          </a:prstGeom>
          <a:ln/>
        </p:spPr>
        <p:style>
          <a:lnRef idx="1">
            <a:schemeClr val="accent5"/>
          </a:lnRef>
          <a:fillRef idx="2">
            <a:schemeClr val="accent5"/>
          </a:fillRef>
          <a:effectRef idx="1">
            <a:schemeClr val="accent5"/>
          </a:effectRef>
          <a:fontRef idx="minor">
            <a:schemeClr val="dk1"/>
          </a:fontRef>
        </p:style>
        <p:txBody>
          <a:bodyPr lIns="76188" tIns="38094" rIns="76188" bIns="38094" rtlCol="0" anchor="ctr"/>
          <a:lstStyle/>
          <a:p>
            <a:pPr algn="ctr"/>
            <a:r>
              <a:rPr lang="en-US" sz="1417" b="1" dirty="0">
                <a:solidFill>
                  <a:srgbClr val="0000FF"/>
                </a:solidFill>
                <a:latin typeface="Arial"/>
                <a:cs typeface="Arial"/>
              </a:rPr>
              <a:t>Bridge Domain 1</a:t>
            </a:r>
          </a:p>
          <a:p>
            <a:pPr algn="ctr"/>
            <a:r>
              <a:rPr lang="en-US" sz="1417" b="1" dirty="0">
                <a:solidFill>
                  <a:srgbClr val="0000FF"/>
                </a:solidFill>
                <a:latin typeface="Arial"/>
                <a:cs typeface="Arial"/>
              </a:rPr>
              <a:t>VNI : 100</a:t>
            </a:r>
          </a:p>
        </p:txBody>
      </p:sp>
      <p:sp>
        <p:nvSpPr>
          <p:cNvPr id="90" name="Rectangle 89"/>
          <p:cNvSpPr/>
          <p:nvPr/>
        </p:nvSpPr>
        <p:spPr>
          <a:xfrm>
            <a:off x="2726775" y="2195259"/>
            <a:ext cx="1598024" cy="842958"/>
          </a:xfrm>
          <a:prstGeom prst="rect">
            <a:avLst/>
          </a:prstGeom>
          <a:ln/>
        </p:spPr>
        <p:style>
          <a:lnRef idx="1">
            <a:schemeClr val="accent5"/>
          </a:lnRef>
          <a:fillRef idx="2">
            <a:schemeClr val="accent5"/>
          </a:fillRef>
          <a:effectRef idx="1">
            <a:schemeClr val="accent5"/>
          </a:effectRef>
          <a:fontRef idx="minor">
            <a:schemeClr val="dk1"/>
          </a:fontRef>
        </p:style>
        <p:txBody>
          <a:bodyPr lIns="76188" tIns="38094" rIns="76188" bIns="38094" rtlCol="0" anchor="ctr"/>
          <a:lstStyle/>
          <a:p>
            <a:pPr algn="ctr"/>
            <a:r>
              <a:rPr lang="en-US" sz="1417" b="1" dirty="0">
                <a:solidFill>
                  <a:srgbClr val="008000"/>
                </a:solidFill>
                <a:latin typeface="Arial"/>
                <a:cs typeface="Arial"/>
              </a:rPr>
              <a:t>Bridge Domain 2</a:t>
            </a:r>
          </a:p>
          <a:p>
            <a:pPr algn="ctr"/>
            <a:r>
              <a:rPr lang="en-US" sz="1417" b="1" dirty="0">
                <a:solidFill>
                  <a:srgbClr val="008000"/>
                </a:solidFill>
                <a:latin typeface="Arial"/>
                <a:cs typeface="Arial"/>
              </a:rPr>
              <a:t>VNI : 200</a:t>
            </a:r>
          </a:p>
        </p:txBody>
      </p:sp>
      <p:sp>
        <p:nvSpPr>
          <p:cNvPr id="5" name="Rectangle 4"/>
          <p:cNvSpPr/>
          <p:nvPr/>
        </p:nvSpPr>
        <p:spPr>
          <a:xfrm>
            <a:off x="879026" y="3341664"/>
            <a:ext cx="3426408" cy="466318"/>
          </a:xfrm>
          <a:prstGeom prst="rect">
            <a:avLst/>
          </a:prstGeom>
          <a:ln/>
        </p:spPr>
        <p:style>
          <a:lnRef idx="2">
            <a:schemeClr val="dk1"/>
          </a:lnRef>
          <a:fillRef idx="1">
            <a:schemeClr val="lt1"/>
          </a:fillRef>
          <a:effectRef idx="0">
            <a:schemeClr val="dk1"/>
          </a:effectRef>
          <a:fontRef idx="minor">
            <a:schemeClr val="dk1"/>
          </a:fontRef>
        </p:style>
        <p:txBody>
          <a:bodyPr lIns="76188" tIns="38094" rIns="76188" bIns="38094" rtlCol="0" anchor="ctr"/>
          <a:lstStyle/>
          <a:p>
            <a:pPr algn="ctr"/>
            <a:r>
              <a:rPr lang="en-US" sz="1500" b="1" dirty="0" err="1">
                <a:latin typeface="Arial"/>
                <a:cs typeface="Arial"/>
              </a:rPr>
              <a:t>vSwitch</a:t>
            </a:r>
            <a:r>
              <a:rPr lang="en-US" sz="1500" b="1" dirty="0">
                <a:latin typeface="Arial"/>
                <a:cs typeface="Arial"/>
              </a:rPr>
              <a:t> (Virtual Switch)</a:t>
            </a:r>
          </a:p>
        </p:txBody>
      </p:sp>
      <p:sp>
        <p:nvSpPr>
          <p:cNvPr id="91" name="Rectangle 90"/>
          <p:cNvSpPr/>
          <p:nvPr/>
        </p:nvSpPr>
        <p:spPr>
          <a:xfrm>
            <a:off x="880451" y="3934980"/>
            <a:ext cx="3426408" cy="466318"/>
          </a:xfrm>
          <a:prstGeom prst="rect">
            <a:avLst/>
          </a:prstGeom>
          <a:ln/>
        </p:spPr>
        <p:style>
          <a:lnRef idx="2">
            <a:schemeClr val="dk1"/>
          </a:lnRef>
          <a:fillRef idx="1">
            <a:schemeClr val="lt1"/>
          </a:fillRef>
          <a:effectRef idx="0">
            <a:schemeClr val="dk1"/>
          </a:effectRef>
          <a:fontRef idx="minor">
            <a:schemeClr val="dk1"/>
          </a:fontRef>
        </p:style>
        <p:txBody>
          <a:bodyPr lIns="76188" tIns="38094" rIns="76188" bIns="38094" rtlCol="0" anchor="ctr"/>
          <a:lstStyle/>
          <a:p>
            <a:pPr algn="ctr"/>
            <a:r>
              <a:rPr lang="en-US" sz="1500" b="1" dirty="0">
                <a:latin typeface="Arial"/>
                <a:cs typeface="Arial"/>
              </a:rPr>
              <a:t>Virtual Tunnel End Point (VTEP, lo0)</a:t>
            </a:r>
          </a:p>
        </p:txBody>
      </p:sp>
      <p:sp>
        <p:nvSpPr>
          <p:cNvPr id="92" name="Rectangle 91"/>
          <p:cNvSpPr/>
          <p:nvPr/>
        </p:nvSpPr>
        <p:spPr>
          <a:xfrm>
            <a:off x="880450" y="4544779"/>
            <a:ext cx="3426408" cy="466318"/>
          </a:xfrm>
          <a:prstGeom prst="rect">
            <a:avLst/>
          </a:prstGeom>
          <a:ln/>
        </p:spPr>
        <p:style>
          <a:lnRef idx="2">
            <a:schemeClr val="dk1"/>
          </a:lnRef>
          <a:fillRef idx="1">
            <a:schemeClr val="lt1"/>
          </a:fillRef>
          <a:effectRef idx="0">
            <a:schemeClr val="dk1"/>
          </a:effectRef>
          <a:fontRef idx="minor">
            <a:schemeClr val="dk1"/>
          </a:fontRef>
        </p:style>
        <p:txBody>
          <a:bodyPr lIns="76188" tIns="38094" rIns="76188" bIns="38094" rtlCol="0" anchor="ctr"/>
          <a:lstStyle/>
          <a:p>
            <a:pPr algn="ctr"/>
            <a:r>
              <a:rPr lang="en-US" sz="1500" b="1" dirty="0">
                <a:latin typeface="Arial"/>
                <a:cs typeface="Arial"/>
              </a:rPr>
              <a:t>Kernel IP Stack</a:t>
            </a:r>
          </a:p>
        </p:txBody>
      </p:sp>
      <p:cxnSp>
        <p:nvCxnSpPr>
          <p:cNvPr id="10" name="Straight Connector 9"/>
          <p:cNvCxnSpPr>
            <a:stCxn id="87" idx="2"/>
            <a:endCxn id="3" idx="0"/>
          </p:cNvCxnSpPr>
          <p:nvPr/>
        </p:nvCxnSpPr>
        <p:spPr>
          <a:xfrm>
            <a:off x="1191343" y="1956836"/>
            <a:ext cx="521861" cy="236970"/>
          </a:xfrm>
          <a:prstGeom prst="line">
            <a:avLst/>
          </a:prstGeom>
          <a:ln w="381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88" idx="2"/>
            <a:endCxn id="3" idx="0"/>
          </p:cNvCxnSpPr>
          <p:nvPr/>
        </p:nvCxnSpPr>
        <p:spPr>
          <a:xfrm flipH="1">
            <a:off x="1713204" y="1956836"/>
            <a:ext cx="518084" cy="236970"/>
          </a:xfrm>
          <a:prstGeom prst="line">
            <a:avLst/>
          </a:prstGeom>
          <a:ln w="381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89" idx="2"/>
            <a:endCxn id="90" idx="0"/>
          </p:cNvCxnSpPr>
          <p:nvPr/>
        </p:nvCxnSpPr>
        <p:spPr>
          <a:xfrm>
            <a:off x="3522379" y="1956836"/>
            <a:ext cx="3408" cy="238423"/>
          </a:xfrm>
          <a:prstGeom prst="line">
            <a:avLst/>
          </a:prstGeom>
          <a:ln w="381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pic>
        <p:nvPicPr>
          <p:cNvPr id="93" name="Picture 56" descr="Network Cloud 1.png"/>
          <p:cNvPicPr>
            <a:picLocks noChangeAspect="1"/>
          </p:cNvPicPr>
          <p:nvPr/>
        </p:nvPicPr>
        <p:blipFill>
          <a:blip r:embed="rId4" cstate="print"/>
          <a:srcRect/>
          <a:stretch>
            <a:fillRect/>
          </a:stretch>
        </p:blipFill>
        <p:spPr bwMode="auto">
          <a:xfrm>
            <a:off x="1587560" y="5530678"/>
            <a:ext cx="1989393" cy="810645"/>
          </a:xfrm>
          <a:prstGeom prst="rect">
            <a:avLst/>
          </a:prstGeom>
          <a:noFill/>
          <a:ln w="9525">
            <a:noFill/>
            <a:miter lim="800000"/>
            <a:headEnd/>
            <a:tailEnd/>
          </a:ln>
        </p:spPr>
      </p:pic>
      <p:sp>
        <p:nvSpPr>
          <p:cNvPr id="94" name="Rectangle 93"/>
          <p:cNvSpPr/>
          <p:nvPr/>
        </p:nvSpPr>
        <p:spPr>
          <a:xfrm>
            <a:off x="1877286" y="5873095"/>
            <a:ext cx="1429335" cy="161296"/>
          </a:xfrm>
          <a:prstGeom prst="rect">
            <a:avLst/>
          </a:prstGeom>
          <a:solidFill>
            <a:schemeClr val="bg1">
              <a:alpha val="63000"/>
            </a:schemeClr>
          </a:solidFill>
        </p:spPr>
        <p:txBody>
          <a:bodyPr wrap="square" lIns="0" tIns="0" rIns="0" bIns="0" anchor="ctr">
            <a:noAutofit/>
          </a:bodyPr>
          <a:lstStyle/>
          <a:p>
            <a:pPr algn="ctr"/>
            <a:r>
              <a:rPr lang="en-US" sz="2000" b="1" dirty="0">
                <a:latin typeface="Arial" panose="020B0604020202020204" pitchFamily="34" charset="0"/>
                <a:cs typeface="Arial" panose="020B0604020202020204" pitchFamily="34" charset="0"/>
              </a:rPr>
              <a:t>IP Network</a:t>
            </a:r>
          </a:p>
        </p:txBody>
      </p:sp>
      <p:cxnSp>
        <p:nvCxnSpPr>
          <p:cNvPr id="26" name="Straight Connector 25"/>
          <p:cNvCxnSpPr>
            <a:stCxn id="2" idx="2"/>
            <a:endCxn id="93" idx="0"/>
          </p:cNvCxnSpPr>
          <p:nvPr/>
        </p:nvCxnSpPr>
        <p:spPr>
          <a:xfrm flipH="1">
            <a:off x="2582257" y="5278674"/>
            <a:ext cx="9973" cy="252004"/>
          </a:xfrm>
          <a:prstGeom prst="line">
            <a:avLst/>
          </a:prstGeom>
          <a:ln w="19050">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pic>
        <p:nvPicPr>
          <p:cNvPr id="27" name="Picture 26" descr="overla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430" y="1307278"/>
            <a:ext cx="6475550" cy="1661583"/>
          </a:xfrm>
          <a:prstGeom prst="rect">
            <a:avLst/>
          </a:prstGeom>
        </p:spPr>
      </p:pic>
      <p:sp>
        <p:nvSpPr>
          <p:cNvPr id="31" name="TextBox 30"/>
          <p:cNvSpPr txBox="1"/>
          <p:nvPr/>
        </p:nvSpPr>
        <p:spPr>
          <a:xfrm>
            <a:off x="8926988" y="5596229"/>
            <a:ext cx="1578659" cy="200055"/>
          </a:xfrm>
          <a:prstGeom prst="rect">
            <a:avLst/>
          </a:prstGeom>
          <a:ln>
            <a:noFill/>
          </a:ln>
        </p:spPr>
        <p:txBody>
          <a:bodyPr wrap="square" lIns="38036" tIns="19018" rIns="38036" bIns="19018" rtlCol="0">
            <a:spAutoFit/>
          </a:bodyPr>
          <a:lstStyle/>
          <a:p>
            <a:pPr algn="l">
              <a:lnSpc>
                <a:spcPct val="90000"/>
              </a:lnSpc>
            </a:pPr>
            <a:r>
              <a:rPr lang="en-US" sz="1167" b="1" dirty="0">
                <a:solidFill>
                  <a:schemeClr val="accent2"/>
                </a:solidFill>
                <a:latin typeface="Arial"/>
                <a:cs typeface="Arial"/>
              </a:rPr>
              <a:t>24 bits = 16 M VNIs</a:t>
            </a:r>
          </a:p>
        </p:txBody>
      </p:sp>
      <p:sp>
        <p:nvSpPr>
          <p:cNvPr id="32" name="TextBox 31"/>
          <p:cNvSpPr txBox="1"/>
          <p:nvPr/>
        </p:nvSpPr>
        <p:spPr>
          <a:xfrm>
            <a:off x="3839009" y="5278674"/>
            <a:ext cx="703590" cy="223010"/>
          </a:xfrm>
          <a:prstGeom prst="rect">
            <a:avLst/>
          </a:prstGeom>
          <a:ln/>
        </p:spPr>
        <p:style>
          <a:lnRef idx="2">
            <a:schemeClr val="dk1"/>
          </a:lnRef>
          <a:fillRef idx="1">
            <a:schemeClr val="lt1"/>
          </a:fillRef>
          <a:effectRef idx="0">
            <a:schemeClr val="dk1"/>
          </a:effectRef>
          <a:fontRef idx="minor">
            <a:schemeClr val="dk1"/>
          </a:fontRef>
        </p:style>
        <p:txBody>
          <a:bodyPr wrap="none" lIns="38036" tIns="19018" rIns="38036" bIns="19018" rtlCol="0">
            <a:spAutoFit/>
          </a:bodyPr>
          <a:lstStyle/>
          <a:p>
            <a:pPr algn="l">
              <a:lnSpc>
                <a:spcPct val="90000"/>
              </a:lnSpc>
            </a:pPr>
            <a:r>
              <a:rPr lang="en-US" sz="1333" b="1" dirty="0" err="1">
                <a:latin typeface="Arial"/>
                <a:cs typeface="Arial"/>
              </a:rPr>
              <a:t>vServer</a:t>
            </a:r>
            <a:endParaRPr lang="en-US" sz="1333" b="1" dirty="0">
              <a:latin typeface="Arial"/>
              <a:cs typeface="Arial"/>
            </a:endParaRPr>
          </a:p>
        </p:txBody>
      </p:sp>
      <p:sp>
        <p:nvSpPr>
          <p:cNvPr id="29" name="Oval 28"/>
          <p:cNvSpPr/>
          <p:nvPr/>
        </p:nvSpPr>
        <p:spPr>
          <a:xfrm>
            <a:off x="7830885" y="5425451"/>
            <a:ext cx="663754" cy="464314"/>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lIns="76188" tIns="38094" rIns="76188" bIns="38094" rtlCol="0" anchor="ctr"/>
          <a:lstStyle/>
          <a:p>
            <a:pPr algn="ctr"/>
            <a:endParaRPr lang="en-US" sz="1167">
              <a:latin typeface="Arial"/>
              <a:cs typeface="Arial"/>
            </a:endParaRPr>
          </a:p>
        </p:txBody>
      </p:sp>
      <p:sp>
        <p:nvSpPr>
          <p:cNvPr id="30" name="Oval 29"/>
          <p:cNvSpPr/>
          <p:nvPr/>
        </p:nvSpPr>
        <p:spPr>
          <a:xfrm>
            <a:off x="1255753" y="2570446"/>
            <a:ext cx="986663" cy="41251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lIns="76188" tIns="38094" rIns="76188" bIns="38094" rtlCol="0" anchor="ctr"/>
          <a:lstStyle/>
          <a:p>
            <a:pPr algn="ctr"/>
            <a:endParaRPr lang="en-US" sz="1167">
              <a:latin typeface="Arial"/>
              <a:cs typeface="Arial"/>
            </a:endParaRPr>
          </a:p>
        </p:txBody>
      </p:sp>
    </p:spTree>
    <p:extLst>
      <p:ext uri="{BB962C8B-B14F-4D97-AF65-F5344CB8AC3E}">
        <p14:creationId xmlns:p14="http://schemas.microsoft.com/office/powerpoint/2010/main" val="75193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So what is EVPN?</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1106214" y="1549288"/>
            <a:ext cx="9065172" cy="4801314"/>
          </a:xfrm>
          <a:prstGeom prst="rect">
            <a:avLst/>
          </a:prstGeom>
          <a:noFill/>
        </p:spPr>
        <p:txBody>
          <a:bodyPr wrap="square" rtlCol="0">
            <a:spAutoFit/>
          </a:bodyPr>
          <a:lstStyle/>
          <a:p>
            <a:r>
              <a:rPr lang="en-US" sz="2400" b="1" dirty="0" smtClean="0">
                <a:solidFill>
                  <a:srgbClr val="00FDFF"/>
                </a:solidFill>
              </a:rPr>
              <a:t>EVPN is a VPN technology that provides L2 or integrated L2+L3 VPN.</a:t>
            </a:r>
          </a:p>
          <a:p>
            <a:endParaRPr lang="en-US" sz="2400" b="1" dirty="0" smtClean="0">
              <a:solidFill>
                <a:srgbClr val="00FDFF"/>
              </a:solidFill>
            </a:endParaRPr>
          </a:p>
          <a:p>
            <a:r>
              <a:rPr lang="en-US" sz="2400" b="1" dirty="0" smtClean="0">
                <a:solidFill>
                  <a:srgbClr val="00FDFF"/>
                </a:solidFill>
              </a:rPr>
              <a:t>EVPN uses a control plane methodology ( BGP ) for MAC learning over </a:t>
            </a:r>
          </a:p>
          <a:p>
            <a:r>
              <a:rPr lang="en-US" sz="2400" b="1" dirty="0" smtClean="0">
                <a:solidFill>
                  <a:srgbClr val="00FDFF"/>
                </a:solidFill>
              </a:rPr>
              <a:t>traditional data plane methodologies. Learning from the sins of the past.</a:t>
            </a:r>
          </a:p>
          <a:p>
            <a:r>
              <a:rPr lang="en-US" sz="2400" b="1" dirty="0" smtClean="0">
                <a:solidFill>
                  <a:srgbClr val="00FDFF"/>
                </a:solidFill>
              </a:rPr>
              <a:t> </a:t>
            </a:r>
          </a:p>
          <a:p>
            <a:r>
              <a:rPr lang="en-US" sz="2400" b="1" dirty="0" smtClean="0">
                <a:solidFill>
                  <a:srgbClr val="00FDFF"/>
                </a:solidFill>
              </a:rPr>
              <a:t>Minimizes flooding with the use of proxy </a:t>
            </a:r>
            <a:r>
              <a:rPr lang="en-US" sz="2400" b="1" dirty="0" err="1" smtClean="0">
                <a:solidFill>
                  <a:srgbClr val="00FDFF"/>
                </a:solidFill>
              </a:rPr>
              <a:t>arp</a:t>
            </a:r>
            <a:r>
              <a:rPr lang="en-US" sz="2400" b="1" dirty="0" smtClean="0">
                <a:solidFill>
                  <a:srgbClr val="00FDFF"/>
                </a:solidFill>
              </a:rPr>
              <a:t>.</a:t>
            </a:r>
          </a:p>
          <a:p>
            <a:endParaRPr lang="en-US" sz="2400" b="1" dirty="0" smtClean="0">
              <a:solidFill>
                <a:srgbClr val="00FDFF"/>
              </a:solidFill>
            </a:endParaRPr>
          </a:p>
          <a:p>
            <a:r>
              <a:rPr lang="en-US" sz="2400" b="1" dirty="0" smtClean="0">
                <a:solidFill>
                  <a:srgbClr val="00FDFF"/>
                </a:solidFill>
              </a:rPr>
              <a:t>Supports an active/active multi-homing with load balancing.</a:t>
            </a:r>
          </a:p>
          <a:p>
            <a:r>
              <a:rPr lang="en-US" sz="2400" b="1" dirty="0" smtClean="0">
                <a:solidFill>
                  <a:srgbClr val="00FDFF"/>
                </a:solidFill>
              </a:rPr>
              <a:t>EVPN can use fast convergence for </a:t>
            </a:r>
            <a:r>
              <a:rPr lang="en-US" sz="2400" b="1" dirty="0" err="1" smtClean="0">
                <a:solidFill>
                  <a:srgbClr val="00FDFF"/>
                </a:solidFill>
              </a:rPr>
              <a:t>ethernet</a:t>
            </a:r>
            <a:r>
              <a:rPr lang="en-US" sz="2400" b="1" dirty="0" smtClean="0">
                <a:solidFill>
                  <a:srgbClr val="00FDFF"/>
                </a:solidFill>
              </a:rPr>
              <a:t> segment failures.</a:t>
            </a:r>
          </a:p>
          <a:p>
            <a:pPr algn="ctr"/>
            <a:r>
              <a:rPr lang="en-US" sz="2400" b="1" dirty="0" smtClean="0">
                <a:solidFill>
                  <a:srgbClr val="00FDFF"/>
                </a:solidFill>
              </a:rPr>
              <a:t> </a:t>
            </a:r>
          </a:p>
          <a:p>
            <a:endParaRPr lang="en-US" sz="2400" b="1" dirty="0" smtClean="0">
              <a:solidFill>
                <a:srgbClr val="00FDFF"/>
              </a:solidFill>
            </a:endParaRPr>
          </a:p>
          <a:p>
            <a:endParaRPr lang="en-US" dirty="0">
              <a:solidFill>
                <a:srgbClr val="00FDFF"/>
              </a:solidFill>
            </a:endParaRPr>
          </a:p>
        </p:txBody>
      </p:sp>
    </p:spTree>
    <p:extLst>
      <p:ext uri="{BB962C8B-B14F-4D97-AF65-F5344CB8AC3E}">
        <p14:creationId xmlns:p14="http://schemas.microsoft.com/office/powerpoint/2010/main" val="241142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8451" y="595838"/>
            <a:ext cx="7555099" cy="5666324"/>
          </a:xfrm>
        </p:spPr>
      </p:pic>
    </p:spTree>
    <p:extLst>
      <p:ext uri="{BB962C8B-B14F-4D97-AF65-F5344CB8AC3E}">
        <p14:creationId xmlns:p14="http://schemas.microsoft.com/office/powerpoint/2010/main" val="1835735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654102" y="789182"/>
            <a:ext cx="10972802" cy="564257"/>
          </a:xfrm>
        </p:spPr>
        <p:txBody>
          <a:bodyPr>
            <a:normAutofit fontScale="90000"/>
          </a:bodyPr>
          <a:lstStyle/>
          <a:p>
            <a:pPr marL="457182" indent="-457182" algn="ctr">
              <a:spcAft>
                <a:spcPts val="700"/>
              </a:spcAft>
            </a:pPr>
            <a:r>
              <a:rPr lang="en-US" dirty="0" smtClean="0">
                <a:solidFill>
                  <a:srgbClr val="00FDFF"/>
                </a:solidFill>
              </a:rPr>
              <a:t>VXLAN – Putting it Together</a:t>
            </a:r>
            <a:endParaRPr cap="none" dirty="0">
              <a:solidFill>
                <a:srgbClr val="00FDFF"/>
              </a:solidFill>
              <a:latin typeface="Arial" charset="0"/>
              <a:ea typeface="ＭＳ Ｐゴシック" charset="0"/>
              <a:cs typeface="ＭＳ Ｐゴシック" charset="0"/>
            </a:endParaRPr>
          </a:p>
        </p:txBody>
      </p:sp>
      <p:pic>
        <p:nvPicPr>
          <p:cNvPr id="11267" name="Picture 4" descr="C:\Users\Kurt\Desktop\Picture9.png"/>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2070102" y="4421189"/>
            <a:ext cx="1301751"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4" descr="C:\Users\Kurt\Desktop\Picture9.png"/>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6311902" y="4421189"/>
            <a:ext cx="1301751"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7" name="Group 75"/>
          <p:cNvGrpSpPr>
            <a:grpSpLocks/>
          </p:cNvGrpSpPr>
          <p:nvPr/>
        </p:nvGrpSpPr>
        <p:grpSpPr bwMode="auto">
          <a:xfrm>
            <a:off x="2821519" y="4610102"/>
            <a:ext cx="359833" cy="360363"/>
            <a:chOff x="2439916" y="1777058"/>
            <a:chExt cx="283464" cy="283464"/>
          </a:xfrm>
        </p:grpSpPr>
        <p:sp>
          <p:nvSpPr>
            <p:cNvPr id="228" name="Oval 227"/>
            <p:cNvSpPr/>
            <p:nvPr/>
          </p:nvSpPr>
          <p:spPr>
            <a:xfrm>
              <a:off x="2454922" y="1797038"/>
              <a:ext cx="253450" cy="253494"/>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800"/>
                </a:spcAft>
                <a:defRPr/>
              </a:pPr>
              <a:endParaRPr lang="en-US" sz="1500">
                <a:solidFill>
                  <a:schemeClr val="tx1"/>
                </a:solidFill>
                <a:ea typeface="ＭＳ Ｐゴシック" charset="0"/>
                <a:cs typeface="Arial" charset="0"/>
              </a:endParaRPr>
            </a:p>
          </p:txBody>
        </p:sp>
        <p:sp>
          <p:nvSpPr>
            <p:cNvPr id="229" name="Donut 228"/>
            <p:cNvSpPr/>
            <p:nvPr/>
          </p:nvSpPr>
          <p:spPr>
            <a:xfrm>
              <a:off x="2439916" y="1777058"/>
              <a:ext cx="283464" cy="283464"/>
            </a:xfrm>
            <a:prstGeom prst="donut">
              <a:avLst>
                <a:gd name="adj" fmla="val 14860"/>
              </a:avLst>
            </a:prstGeom>
            <a:solidFill>
              <a:schemeClr val="bg1">
                <a:lumMod val="50000"/>
                <a:lumOff val="50000"/>
              </a:schemeClr>
            </a:solidFill>
            <a:ln>
              <a:noFill/>
            </a:ln>
            <a:effectLst/>
            <a:scene3d>
              <a:camera prst="orthographicFront">
                <a:rot lat="0" lon="0" rev="0"/>
              </a:camera>
              <a:lightRig rig="balanced" dir="t">
                <a:rot lat="0" lon="0" rev="8700000"/>
              </a:lightRig>
            </a:scene3d>
            <a:sp3d extrusionH="177800" prstMaterial="dkEdge">
              <a:bevelT w="330200" h="1905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eaLnBrk="0" hangingPunct="0">
                <a:defRPr sz="1600">
                  <a:solidFill>
                    <a:schemeClr val="tx1"/>
                  </a:solidFill>
                  <a:latin typeface="Arial" charset="0"/>
                  <a:ea typeface="ＭＳ Ｐゴシック" charset="0"/>
                  <a:cs typeface="Arial" charset="0"/>
                </a:defRPr>
              </a:lvl1pPr>
              <a:lvl2pPr marL="742950" indent="-285750" eaLnBrk="0" hangingPunct="0">
                <a:defRPr sz="1600">
                  <a:solidFill>
                    <a:schemeClr val="tx1"/>
                  </a:solidFill>
                  <a:latin typeface="Arial" charset="0"/>
                  <a:ea typeface="Arial" charset="0"/>
                  <a:cs typeface="Arial" charset="0"/>
                </a:defRPr>
              </a:lvl2pPr>
              <a:lvl3pPr marL="1143000" indent="-228600" eaLnBrk="0" hangingPunct="0">
                <a:defRPr sz="1600">
                  <a:solidFill>
                    <a:schemeClr val="tx1"/>
                  </a:solidFill>
                  <a:latin typeface="Arial" charset="0"/>
                  <a:ea typeface="Arial" charset="0"/>
                  <a:cs typeface="Arial" charset="0"/>
                </a:defRPr>
              </a:lvl3pPr>
              <a:lvl4pPr marL="1600200" indent="-228600" eaLnBrk="0" hangingPunct="0">
                <a:defRPr sz="1600">
                  <a:solidFill>
                    <a:schemeClr val="tx1"/>
                  </a:solidFill>
                  <a:latin typeface="Arial" charset="0"/>
                  <a:ea typeface="Arial" charset="0"/>
                  <a:cs typeface="Arial" charset="0"/>
                </a:defRPr>
              </a:lvl4pPr>
              <a:lvl5pPr marL="2057400" indent="-228600" eaLnBrk="0" hangingPunct="0">
                <a:defRPr sz="1600">
                  <a:solidFill>
                    <a:schemeClr val="tx1"/>
                  </a:solidFill>
                  <a:latin typeface="Arial" charset="0"/>
                  <a:ea typeface="Arial" charset="0"/>
                  <a:cs typeface="Arial" charset="0"/>
                </a:defRPr>
              </a:lvl5pPr>
              <a:lvl6pPr marL="2514600" indent="-228600" defTabSz="822325"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822325"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822325"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822325"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spcAft>
                  <a:spcPts val="800"/>
                </a:spcAft>
                <a:defRPr/>
              </a:pPr>
              <a:endParaRPr lang="en-US" sz="1333"/>
            </a:p>
          </p:txBody>
        </p:sp>
      </p:grpSp>
      <p:grpSp>
        <p:nvGrpSpPr>
          <p:cNvPr id="230" name="Group 75"/>
          <p:cNvGrpSpPr>
            <a:grpSpLocks/>
          </p:cNvGrpSpPr>
          <p:nvPr/>
        </p:nvGrpSpPr>
        <p:grpSpPr bwMode="auto">
          <a:xfrm>
            <a:off x="7103535" y="4622800"/>
            <a:ext cx="361951" cy="360363"/>
            <a:chOff x="2439918" y="1777058"/>
            <a:chExt cx="283464" cy="283464"/>
          </a:xfrm>
        </p:grpSpPr>
        <p:sp>
          <p:nvSpPr>
            <p:cNvPr id="231" name="Oval 230"/>
            <p:cNvSpPr/>
            <p:nvPr/>
          </p:nvSpPr>
          <p:spPr>
            <a:xfrm>
              <a:off x="2454838" y="1797038"/>
              <a:ext cx="253625" cy="253494"/>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800"/>
                </a:spcAft>
                <a:defRPr/>
              </a:pPr>
              <a:endParaRPr lang="en-US" sz="1500">
                <a:solidFill>
                  <a:schemeClr val="tx1"/>
                </a:solidFill>
                <a:ea typeface="ＭＳ Ｐゴシック" charset="0"/>
                <a:cs typeface="Arial" charset="0"/>
              </a:endParaRPr>
            </a:p>
          </p:txBody>
        </p:sp>
        <p:sp>
          <p:nvSpPr>
            <p:cNvPr id="232" name="Donut 231"/>
            <p:cNvSpPr/>
            <p:nvPr/>
          </p:nvSpPr>
          <p:spPr>
            <a:xfrm>
              <a:off x="2439918" y="1777058"/>
              <a:ext cx="283464" cy="283464"/>
            </a:xfrm>
            <a:prstGeom prst="donut">
              <a:avLst>
                <a:gd name="adj" fmla="val 14860"/>
              </a:avLst>
            </a:prstGeom>
            <a:solidFill>
              <a:schemeClr val="bg1">
                <a:lumMod val="50000"/>
                <a:lumOff val="50000"/>
              </a:schemeClr>
            </a:solidFill>
            <a:ln>
              <a:noFill/>
            </a:ln>
            <a:effectLst/>
            <a:scene3d>
              <a:camera prst="orthographicFront">
                <a:rot lat="0" lon="0" rev="0"/>
              </a:camera>
              <a:lightRig rig="balanced" dir="t">
                <a:rot lat="0" lon="0" rev="8700000"/>
              </a:lightRig>
            </a:scene3d>
            <a:sp3d extrusionH="177800" prstMaterial="dkEdge">
              <a:bevelT w="330200" h="1905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eaLnBrk="0" hangingPunct="0">
                <a:defRPr sz="1600">
                  <a:solidFill>
                    <a:schemeClr val="tx1"/>
                  </a:solidFill>
                  <a:latin typeface="Arial" charset="0"/>
                  <a:ea typeface="ＭＳ Ｐゴシック" charset="0"/>
                  <a:cs typeface="Arial" charset="0"/>
                </a:defRPr>
              </a:lvl1pPr>
              <a:lvl2pPr marL="742950" indent="-285750" eaLnBrk="0" hangingPunct="0">
                <a:defRPr sz="1600">
                  <a:solidFill>
                    <a:schemeClr val="tx1"/>
                  </a:solidFill>
                  <a:latin typeface="Arial" charset="0"/>
                  <a:ea typeface="Arial" charset="0"/>
                  <a:cs typeface="Arial" charset="0"/>
                </a:defRPr>
              </a:lvl2pPr>
              <a:lvl3pPr marL="1143000" indent="-228600" eaLnBrk="0" hangingPunct="0">
                <a:defRPr sz="1600">
                  <a:solidFill>
                    <a:schemeClr val="tx1"/>
                  </a:solidFill>
                  <a:latin typeface="Arial" charset="0"/>
                  <a:ea typeface="Arial" charset="0"/>
                  <a:cs typeface="Arial" charset="0"/>
                </a:defRPr>
              </a:lvl3pPr>
              <a:lvl4pPr marL="1600200" indent="-228600" eaLnBrk="0" hangingPunct="0">
                <a:defRPr sz="1600">
                  <a:solidFill>
                    <a:schemeClr val="tx1"/>
                  </a:solidFill>
                  <a:latin typeface="Arial" charset="0"/>
                  <a:ea typeface="Arial" charset="0"/>
                  <a:cs typeface="Arial" charset="0"/>
                </a:defRPr>
              </a:lvl4pPr>
              <a:lvl5pPr marL="2057400" indent="-228600" eaLnBrk="0" hangingPunct="0">
                <a:defRPr sz="1600">
                  <a:solidFill>
                    <a:schemeClr val="tx1"/>
                  </a:solidFill>
                  <a:latin typeface="Arial" charset="0"/>
                  <a:ea typeface="Arial" charset="0"/>
                  <a:cs typeface="Arial" charset="0"/>
                </a:defRPr>
              </a:lvl5pPr>
              <a:lvl6pPr marL="2514600" indent="-228600" defTabSz="822325"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822325"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822325"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822325"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spcAft>
                  <a:spcPts val="800"/>
                </a:spcAft>
                <a:defRPr/>
              </a:pPr>
              <a:endParaRPr lang="en-US" sz="1333"/>
            </a:p>
          </p:txBody>
        </p:sp>
      </p:grpSp>
      <p:pic>
        <p:nvPicPr>
          <p:cNvPr id="11271" name="Picture 4" descr="C:\Users\Kurt\Desktop\Picture9.png"/>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3733802" y="4421189"/>
            <a:ext cx="1301751"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2" name="Picture 4" descr="C:\Users\Kurt\Desktop\Picture9.png"/>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7789335" y="4421189"/>
            <a:ext cx="1301751"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5" name="Group 75"/>
          <p:cNvGrpSpPr>
            <a:grpSpLocks/>
          </p:cNvGrpSpPr>
          <p:nvPr/>
        </p:nvGrpSpPr>
        <p:grpSpPr bwMode="auto">
          <a:xfrm>
            <a:off x="4495802" y="4562476"/>
            <a:ext cx="361951" cy="360363"/>
            <a:chOff x="2439918" y="1777058"/>
            <a:chExt cx="283464" cy="283464"/>
          </a:xfrm>
        </p:grpSpPr>
        <p:sp>
          <p:nvSpPr>
            <p:cNvPr id="236" name="Oval 235"/>
            <p:cNvSpPr/>
            <p:nvPr/>
          </p:nvSpPr>
          <p:spPr>
            <a:xfrm>
              <a:off x="2454838" y="1797038"/>
              <a:ext cx="253625" cy="253494"/>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800"/>
                </a:spcAft>
                <a:defRPr/>
              </a:pPr>
              <a:endParaRPr lang="en-US" sz="1500">
                <a:solidFill>
                  <a:schemeClr val="tx1"/>
                </a:solidFill>
                <a:ea typeface="ＭＳ Ｐゴシック" charset="0"/>
                <a:cs typeface="Arial" charset="0"/>
              </a:endParaRPr>
            </a:p>
          </p:txBody>
        </p:sp>
        <p:sp>
          <p:nvSpPr>
            <p:cNvPr id="237" name="Donut 236"/>
            <p:cNvSpPr/>
            <p:nvPr/>
          </p:nvSpPr>
          <p:spPr>
            <a:xfrm>
              <a:off x="2439918" y="1777058"/>
              <a:ext cx="283464" cy="283464"/>
            </a:xfrm>
            <a:prstGeom prst="donut">
              <a:avLst>
                <a:gd name="adj" fmla="val 14860"/>
              </a:avLst>
            </a:prstGeom>
            <a:solidFill>
              <a:schemeClr val="bg1">
                <a:lumMod val="50000"/>
                <a:lumOff val="50000"/>
              </a:schemeClr>
            </a:solidFill>
            <a:ln>
              <a:noFill/>
            </a:ln>
            <a:effectLst/>
            <a:scene3d>
              <a:camera prst="orthographicFront">
                <a:rot lat="0" lon="0" rev="0"/>
              </a:camera>
              <a:lightRig rig="balanced" dir="t">
                <a:rot lat="0" lon="0" rev="8700000"/>
              </a:lightRig>
            </a:scene3d>
            <a:sp3d extrusionH="177800" prstMaterial="dkEdge">
              <a:bevelT w="330200" h="1905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eaLnBrk="0" hangingPunct="0">
                <a:defRPr sz="1600">
                  <a:solidFill>
                    <a:schemeClr val="tx1"/>
                  </a:solidFill>
                  <a:latin typeface="Arial" charset="0"/>
                  <a:ea typeface="ＭＳ Ｐゴシック" charset="0"/>
                  <a:cs typeface="Arial" charset="0"/>
                </a:defRPr>
              </a:lvl1pPr>
              <a:lvl2pPr marL="742950" indent="-285750" eaLnBrk="0" hangingPunct="0">
                <a:defRPr sz="1600">
                  <a:solidFill>
                    <a:schemeClr val="tx1"/>
                  </a:solidFill>
                  <a:latin typeface="Arial" charset="0"/>
                  <a:ea typeface="Arial" charset="0"/>
                  <a:cs typeface="Arial" charset="0"/>
                </a:defRPr>
              </a:lvl2pPr>
              <a:lvl3pPr marL="1143000" indent="-228600" eaLnBrk="0" hangingPunct="0">
                <a:defRPr sz="1600">
                  <a:solidFill>
                    <a:schemeClr val="tx1"/>
                  </a:solidFill>
                  <a:latin typeface="Arial" charset="0"/>
                  <a:ea typeface="Arial" charset="0"/>
                  <a:cs typeface="Arial" charset="0"/>
                </a:defRPr>
              </a:lvl3pPr>
              <a:lvl4pPr marL="1600200" indent="-228600" eaLnBrk="0" hangingPunct="0">
                <a:defRPr sz="1600">
                  <a:solidFill>
                    <a:schemeClr val="tx1"/>
                  </a:solidFill>
                  <a:latin typeface="Arial" charset="0"/>
                  <a:ea typeface="Arial" charset="0"/>
                  <a:cs typeface="Arial" charset="0"/>
                </a:defRPr>
              </a:lvl4pPr>
              <a:lvl5pPr marL="2057400" indent="-228600" eaLnBrk="0" hangingPunct="0">
                <a:defRPr sz="1600">
                  <a:solidFill>
                    <a:schemeClr val="tx1"/>
                  </a:solidFill>
                  <a:latin typeface="Arial" charset="0"/>
                  <a:ea typeface="Arial" charset="0"/>
                  <a:cs typeface="Arial" charset="0"/>
                </a:defRPr>
              </a:lvl5pPr>
              <a:lvl6pPr marL="2514600" indent="-228600" defTabSz="822325"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822325"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822325"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822325"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spcAft>
                  <a:spcPts val="800"/>
                </a:spcAft>
                <a:defRPr/>
              </a:pPr>
              <a:endParaRPr lang="en-US" sz="1333"/>
            </a:p>
          </p:txBody>
        </p:sp>
      </p:grpSp>
      <p:grpSp>
        <p:nvGrpSpPr>
          <p:cNvPr id="238" name="Group 75"/>
          <p:cNvGrpSpPr>
            <a:grpSpLocks/>
          </p:cNvGrpSpPr>
          <p:nvPr/>
        </p:nvGrpSpPr>
        <p:grpSpPr bwMode="auto">
          <a:xfrm>
            <a:off x="8638119" y="4575176"/>
            <a:ext cx="359833" cy="360363"/>
            <a:chOff x="2439918" y="1777058"/>
            <a:chExt cx="283464" cy="283464"/>
          </a:xfrm>
        </p:grpSpPr>
        <p:sp>
          <p:nvSpPr>
            <p:cNvPr id="239" name="Oval 238"/>
            <p:cNvSpPr/>
            <p:nvPr/>
          </p:nvSpPr>
          <p:spPr>
            <a:xfrm>
              <a:off x="2454924" y="1797038"/>
              <a:ext cx="253450" cy="253494"/>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800"/>
                </a:spcAft>
                <a:defRPr/>
              </a:pPr>
              <a:endParaRPr lang="en-US" sz="1500">
                <a:solidFill>
                  <a:schemeClr val="tx1"/>
                </a:solidFill>
                <a:ea typeface="ＭＳ Ｐゴシック" charset="0"/>
                <a:cs typeface="Arial" charset="0"/>
              </a:endParaRPr>
            </a:p>
          </p:txBody>
        </p:sp>
        <p:sp>
          <p:nvSpPr>
            <p:cNvPr id="240" name="Donut 239"/>
            <p:cNvSpPr/>
            <p:nvPr/>
          </p:nvSpPr>
          <p:spPr>
            <a:xfrm>
              <a:off x="2439918" y="1777058"/>
              <a:ext cx="283464" cy="283464"/>
            </a:xfrm>
            <a:prstGeom prst="donut">
              <a:avLst>
                <a:gd name="adj" fmla="val 14860"/>
              </a:avLst>
            </a:prstGeom>
            <a:solidFill>
              <a:schemeClr val="bg1">
                <a:lumMod val="50000"/>
                <a:lumOff val="50000"/>
              </a:schemeClr>
            </a:solidFill>
            <a:ln>
              <a:noFill/>
            </a:ln>
            <a:effectLst/>
            <a:scene3d>
              <a:camera prst="orthographicFront">
                <a:rot lat="0" lon="0" rev="0"/>
              </a:camera>
              <a:lightRig rig="balanced" dir="t">
                <a:rot lat="0" lon="0" rev="8700000"/>
              </a:lightRig>
            </a:scene3d>
            <a:sp3d extrusionH="177800" prstMaterial="dkEdge">
              <a:bevelT w="330200" h="1905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eaLnBrk="0" hangingPunct="0">
                <a:defRPr sz="1600">
                  <a:solidFill>
                    <a:schemeClr val="tx1"/>
                  </a:solidFill>
                  <a:latin typeface="Arial" charset="0"/>
                  <a:ea typeface="ＭＳ Ｐゴシック" charset="0"/>
                  <a:cs typeface="Arial" charset="0"/>
                </a:defRPr>
              </a:lvl1pPr>
              <a:lvl2pPr marL="742950" indent="-285750" eaLnBrk="0" hangingPunct="0">
                <a:defRPr sz="1600">
                  <a:solidFill>
                    <a:schemeClr val="tx1"/>
                  </a:solidFill>
                  <a:latin typeface="Arial" charset="0"/>
                  <a:ea typeface="Arial" charset="0"/>
                  <a:cs typeface="Arial" charset="0"/>
                </a:defRPr>
              </a:lvl2pPr>
              <a:lvl3pPr marL="1143000" indent="-228600" eaLnBrk="0" hangingPunct="0">
                <a:defRPr sz="1600">
                  <a:solidFill>
                    <a:schemeClr val="tx1"/>
                  </a:solidFill>
                  <a:latin typeface="Arial" charset="0"/>
                  <a:ea typeface="Arial" charset="0"/>
                  <a:cs typeface="Arial" charset="0"/>
                </a:defRPr>
              </a:lvl3pPr>
              <a:lvl4pPr marL="1600200" indent="-228600" eaLnBrk="0" hangingPunct="0">
                <a:defRPr sz="1600">
                  <a:solidFill>
                    <a:schemeClr val="tx1"/>
                  </a:solidFill>
                  <a:latin typeface="Arial" charset="0"/>
                  <a:ea typeface="Arial" charset="0"/>
                  <a:cs typeface="Arial" charset="0"/>
                </a:defRPr>
              </a:lvl4pPr>
              <a:lvl5pPr marL="2057400" indent="-228600" eaLnBrk="0" hangingPunct="0">
                <a:defRPr sz="1600">
                  <a:solidFill>
                    <a:schemeClr val="tx1"/>
                  </a:solidFill>
                  <a:latin typeface="Arial" charset="0"/>
                  <a:ea typeface="Arial" charset="0"/>
                  <a:cs typeface="Arial" charset="0"/>
                </a:defRPr>
              </a:lvl5pPr>
              <a:lvl6pPr marL="2514600" indent="-228600" defTabSz="822325"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822325"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822325"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822325"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spcAft>
                  <a:spcPts val="800"/>
                </a:spcAft>
                <a:defRPr/>
              </a:pPr>
              <a:endParaRPr lang="en-US" sz="1333"/>
            </a:p>
          </p:txBody>
        </p:sp>
      </p:grpSp>
      <p:cxnSp>
        <p:nvCxnSpPr>
          <p:cNvPr id="241" name="Straight Connector 240"/>
          <p:cNvCxnSpPr/>
          <p:nvPr/>
        </p:nvCxnSpPr>
        <p:spPr>
          <a:xfrm flipH="1">
            <a:off x="2719919" y="4124326"/>
            <a:ext cx="368300" cy="296863"/>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4282020" y="4124326"/>
            <a:ext cx="103716" cy="296863"/>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a:off x="6665386" y="4124326"/>
            <a:ext cx="298449" cy="296863"/>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7859185" y="4124326"/>
            <a:ext cx="579967" cy="296863"/>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45" name="Block Arc 244"/>
          <p:cNvSpPr/>
          <p:nvPr>
            <p:custDataLst>
              <p:tags r:id="rId5"/>
            </p:custDataLst>
          </p:nvPr>
        </p:nvSpPr>
        <p:spPr>
          <a:xfrm>
            <a:off x="2925484" y="2466343"/>
            <a:ext cx="4414858" cy="4561727"/>
          </a:xfrm>
          <a:prstGeom prst="blockArc">
            <a:avLst>
              <a:gd name="adj1" fmla="val 10800000"/>
              <a:gd name="adj2" fmla="val 21582341"/>
              <a:gd name="adj3" fmla="val 3094"/>
            </a:avLst>
          </a:prstGeom>
          <a:solidFill>
            <a:srgbClr val="FF0000">
              <a:alpha val="83000"/>
            </a:srgbClr>
          </a:soli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tIns="0" rIns="0" bIns="0" anchor="ctr">
            <a:sp3d extrusionH="57150">
              <a:bevelT w="38100" h="38100"/>
            </a:sp3d>
          </a:bodyPr>
          <a:lstStyle/>
          <a:p>
            <a:pPr algn="ctr" defTabSz="1097225">
              <a:spcAft>
                <a:spcPts val="800"/>
              </a:spcAft>
              <a:defRPr/>
            </a:pPr>
            <a:endParaRPr lang="en-US" sz="1500">
              <a:solidFill>
                <a:schemeClr val="tx1"/>
              </a:solidFill>
            </a:endParaRPr>
          </a:p>
        </p:txBody>
      </p:sp>
      <p:cxnSp>
        <p:nvCxnSpPr>
          <p:cNvPr id="246" name="Straight Connector 245"/>
          <p:cNvCxnSpPr/>
          <p:nvPr/>
        </p:nvCxnSpPr>
        <p:spPr>
          <a:xfrm>
            <a:off x="9050867" y="4124326"/>
            <a:ext cx="457200" cy="333375"/>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47" name="Block Arc 246"/>
          <p:cNvSpPr/>
          <p:nvPr>
            <p:custDataLst>
              <p:tags r:id="rId6"/>
            </p:custDataLst>
          </p:nvPr>
        </p:nvSpPr>
        <p:spPr>
          <a:xfrm rot="535393">
            <a:off x="4682238" y="2614417"/>
            <a:ext cx="4196302" cy="3352347"/>
          </a:xfrm>
          <a:prstGeom prst="blockArc">
            <a:avLst>
              <a:gd name="adj1" fmla="val 10800000"/>
              <a:gd name="adj2" fmla="val 21582341"/>
              <a:gd name="adj3" fmla="val 3094"/>
            </a:avLst>
          </a:prstGeom>
          <a:solidFill>
            <a:srgbClr val="00B050">
              <a:alpha val="83000"/>
            </a:srgbClr>
          </a:soli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tIns="0" rIns="0" bIns="0" anchor="ctr">
            <a:sp3d extrusionH="57150">
              <a:bevelT w="38100" h="38100"/>
            </a:sp3d>
          </a:bodyPr>
          <a:lstStyle/>
          <a:p>
            <a:pPr algn="ctr" defTabSz="1097225">
              <a:spcAft>
                <a:spcPts val="800"/>
              </a:spcAft>
              <a:defRPr/>
            </a:pPr>
            <a:endParaRPr lang="en-US" sz="1500">
              <a:solidFill>
                <a:schemeClr val="tx1"/>
              </a:solidFill>
            </a:endParaRPr>
          </a:p>
        </p:txBody>
      </p:sp>
      <p:sp>
        <p:nvSpPr>
          <p:cNvPr id="248" name="Block Arc 247"/>
          <p:cNvSpPr/>
          <p:nvPr>
            <p:custDataLst>
              <p:tags r:id="rId7"/>
            </p:custDataLst>
          </p:nvPr>
        </p:nvSpPr>
        <p:spPr>
          <a:xfrm rot="21086042">
            <a:off x="4653406" y="2341458"/>
            <a:ext cx="4617645" cy="3866440"/>
          </a:xfrm>
          <a:prstGeom prst="blockArc">
            <a:avLst>
              <a:gd name="adj1" fmla="val 10800000"/>
              <a:gd name="adj2" fmla="val 21582341"/>
              <a:gd name="adj3" fmla="val 3094"/>
            </a:avLst>
          </a:prstGeom>
          <a:solidFill>
            <a:srgbClr val="00B050">
              <a:alpha val="83000"/>
            </a:srgbClr>
          </a:soli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tIns="0" rIns="0" bIns="0" anchor="ctr">
            <a:sp3d extrusionH="57150">
              <a:bevelT w="38100" h="38100"/>
            </a:sp3d>
          </a:bodyPr>
          <a:lstStyle/>
          <a:p>
            <a:pPr algn="ctr" defTabSz="1097225">
              <a:spcAft>
                <a:spcPts val="800"/>
              </a:spcAft>
              <a:defRPr/>
            </a:pPr>
            <a:endParaRPr lang="en-US" sz="1500">
              <a:solidFill>
                <a:schemeClr val="tx1"/>
              </a:solidFill>
            </a:endParaRPr>
          </a:p>
        </p:txBody>
      </p:sp>
      <p:pic>
        <p:nvPicPr>
          <p:cNvPr id="11283" name="Picture 59"/>
          <p:cNvPicPr>
            <a:picLocks noChangeAspect="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9213853" y="4457700"/>
            <a:ext cx="586316"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4" name="Picture 117"/>
          <p:cNvPicPr>
            <a:picLocks noChangeAspect="1"/>
          </p:cNvPicPr>
          <p:nvPr>
            <p:custDataLst>
              <p:tags r:id="rId9"/>
            </p:custDataLst>
          </p:nvPr>
        </p:nvPicPr>
        <p:blipFill>
          <a:blip r:embed="rId14">
            <a:extLst>
              <a:ext uri="{28A0092B-C50C-407E-A947-70E740481C1C}">
                <a14:useLocalDpi xmlns:a14="http://schemas.microsoft.com/office/drawing/2010/main" val="0"/>
              </a:ext>
            </a:extLst>
          </a:blip>
          <a:srcRect/>
          <a:stretch>
            <a:fillRect/>
          </a:stretch>
        </p:blipFill>
        <p:spPr bwMode="auto">
          <a:xfrm>
            <a:off x="5251453" y="4438652"/>
            <a:ext cx="588433" cy="90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51" name="Straight Connector 250"/>
          <p:cNvCxnSpPr/>
          <p:nvPr/>
        </p:nvCxnSpPr>
        <p:spPr>
          <a:xfrm>
            <a:off x="5473702" y="4124326"/>
            <a:ext cx="71967" cy="314325"/>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52" name="Block Arc 251"/>
          <p:cNvSpPr/>
          <p:nvPr>
            <p:custDataLst>
              <p:tags r:id="rId10"/>
            </p:custDataLst>
          </p:nvPr>
        </p:nvSpPr>
        <p:spPr>
          <a:xfrm>
            <a:off x="5744483" y="2384799"/>
            <a:ext cx="3449291" cy="3516983"/>
          </a:xfrm>
          <a:prstGeom prst="blockArc">
            <a:avLst>
              <a:gd name="adj1" fmla="val 10800000"/>
              <a:gd name="adj2" fmla="val 21582341"/>
              <a:gd name="adj3" fmla="val 3094"/>
            </a:avLst>
          </a:prstGeom>
          <a:solidFill>
            <a:srgbClr val="0070C0"/>
          </a:soli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tIns="0" rIns="0" bIns="0" anchor="ctr">
            <a:sp3d extrusionH="57150">
              <a:bevelT w="38100" h="38100"/>
            </a:sp3d>
          </a:bodyPr>
          <a:lstStyle/>
          <a:p>
            <a:pPr algn="ctr" defTabSz="1097225">
              <a:spcAft>
                <a:spcPts val="800"/>
              </a:spcAft>
              <a:defRPr/>
            </a:pPr>
            <a:endParaRPr lang="en-US" sz="1500">
              <a:solidFill>
                <a:schemeClr val="tx1"/>
              </a:solidFill>
            </a:endParaRPr>
          </a:p>
        </p:txBody>
      </p:sp>
      <p:grpSp>
        <p:nvGrpSpPr>
          <p:cNvPr id="11287" name="Group 5"/>
          <p:cNvGrpSpPr>
            <a:grpSpLocks/>
          </p:cNvGrpSpPr>
          <p:nvPr/>
        </p:nvGrpSpPr>
        <p:grpSpPr bwMode="auto">
          <a:xfrm>
            <a:off x="2711453" y="1809751"/>
            <a:ext cx="6718300" cy="2314575"/>
            <a:chOff x="850210" y="4296351"/>
            <a:chExt cx="4469256" cy="1462564"/>
          </a:xfrm>
        </p:grpSpPr>
        <p:pic>
          <p:nvPicPr>
            <p:cNvPr id="11326" name="Picture 6" descr="L2L3_Switch 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513308" y="4296351"/>
              <a:ext cx="502918" cy="502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27" name="Picture 7" descr="L2L3_Switch 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162569" y="4296351"/>
              <a:ext cx="502918" cy="502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56" name="Straight Connector 255"/>
            <p:cNvCxnSpPr/>
            <p:nvPr/>
          </p:nvCxnSpPr>
          <p:spPr>
            <a:xfrm flipH="1">
              <a:off x="1102256" y="4788888"/>
              <a:ext cx="1662947" cy="457427"/>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flipH="1">
              <a:off x="1102256" y="4788888"/>
              <a:ext cx="2312073" cy="457427"/>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flipH="1">
              <a:off x="1895008" y="4798920"/>
              <a:ext cx="1519321" cy="457427"/>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flipH="1">
              <a:off x="1895008" y="4798920"/>
              <a:ext cx="870195" cy="457427"/>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flipH="1">
              <a:off x="2687758" y="4798920"/>
              <a:ext cx="77445" cy="457427"/>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H="1">
              <a:off x="2687758" y="4798920"/>
              <a:ext cx="726571" cy="457427"/>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a:off x="3414329" y="4798920"/>
              <a:ext cx="67588" cy="457427"/>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2765203" y="4798920"/>
              <a:ext cx="716714" cy="457427"/>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11336" name="Group 16"/>
            <p:cNvGrpSpPr>
              <a:grpSpLocks/>
            </p:cNvGrpSpPr>
            <p:nvPr/>
          </p:nvGrpSpPr>
          <p:grpSpPr bwMode="auto">
            <a:xfrm>
              <a:off x="850210" y="5255997"/>
              <a:ext cx="4469256" cy="502918"/>
              <a:chOff x="858676" y="5255997"/>
              <a:chExt cx="4469256" cy="502918"/>
            </a:xfrm>
          </p:grpSpPr>
          <p:pic>
            <p:nvPicPr>
              <p:cNvPr id="11341" name="Picture 21" descr="L2L3_Switch 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58676" y="5255997"/>
                <a:ext cx="502918" cy="502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42" name="Picture 22" descr="L2L3_Switch 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51944" y="5255997"/>
                <a:ext cx="502918" cy="502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43" name="Picture 23" descr="L2L3_Switch 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445212" y="5255997"/>
                <a:ext cx="502918" cy="502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44" name="Picture 24" descr="L2L3_Switch 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38480" y="5255997"/>
                <a:ext cx="502918" cy="502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45" name="Picture 25" descr="L2L3_Switch 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825014" y="5255997"/>
                <a:ext cx="502918" cy="502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46" name="Picture 26" descr="L2L3_Switch 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031748" y="5255997"/>
                <a:ext cx="502918" cy="502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265" name="Straight Connector 264"/>
            <p:cNvCxnSpPr/>
            <p:nvPr/>
          </p:nvCxnSpPr>
          <p:spPr>
            <a:xfrm>
              <a:off x="2765203" y="4798920"/>
              <a:ext cx="1509465" cy="457427"/>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a:off x="3414329" y="4798920"/>
              <a:ext cx="1653090" cy="457427"/>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2765203" y="4798920"/>
              <a:ext cx="2302216" cy="457427"/>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3414329" y="4798920"/>
              <a:ext cx="860339" cy="457427"/>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275" name="Group 75"/>
          <p:cNvGrpSpPr>
            <a:grpSpLocks/>
          </p:cNvGrpSpPr>
          <p:nvPr/>
        </p:nvGrpSpPr>
        <p:grpSpPr bwMode="auto">
          <a:xfrm>
            <a:off x="8913285" y="3729038"/>
            <a:ext cx="361949" cy="360363"/>
            <a:chOff x="2451002" y="1666222"/>
            <a:chExt cx="283464" cy="283464"/>
          </a:xfrm>
        </p:grpSpPr>
        <p:sp>
          <p:nvSpPr>
            <p:cNvPr id="276" name="Oval 275"/>
            <p:cNvSpPr/>
            <p:nvPr/>
          </p:nvSpPr>
          <p:spPr>
            <a:xfrm>
              <a:off x="2465921" y="1686202"/>
              <a:ext cx="253627" cy="253494"/>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800"/>
                </a:spcAft>
                <a:defRPr/>
              </a:pPr>
              <a:endParaRPr lang="en-US" sz="1500">
                <a:solidFill>
                  <a:schemeClr val="tx1"/>
                </a:solidFill>
                <a:ea typeface="ＭＳ Ｐゴシック" charset="0"/>
                <a:cs typeface="Arial" charset="0"/>
              </a:endParaRPr>
            </a:p>
          </p:txBody>
        </p:sp>
        <p:sp>
          <p:nvSpPr>
            <p:cNvPr id="277" name="Donut 276"/>
            <p:cNvSpPr/>
            <p:nvPr/>
          </p:nvSpPr>
          <p:spPr>
            <a:xfrm>
              <a:off x="2451002" y="1666222"/>
              <a:ext cx="283464" cy="283464"/>
            </a:xfrm>
            <a:prstGeom prst="donut">
              <a:avLst>
                <a:gd name="adj" fmla="val 14860"/>
              </a:avLst>
            </a:prstGeom>
            <a:solidFill>
              <a:schemeClr val="bg1">
                <a:lumMod val="50000"/>
                <a:lumOff val="50000"/>
              </a:schemeClr>
            </a:solidFill>
            <a:ln>
              <a:noFill/>
            </a:ln>
            <a:effectLst/>
            <a:scene3d>
              <a:camera prst="orthographicFront">
                <a:rot lat="0" lon="0" rev="0"/>
              </a:camera>
              <a:lightRig rig="balanced" dir="t">
                <a:rot lat="0" lon="0" rev="8700000"/>
              </a:lightRig>
            </a:scene3d>
            <a:sp3d extrusionH="177800" prstMaterial="dkEdge">
              <a:bevelT w="330200" h="1905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eaLnBrk="0" hangingPunct="0">
                <a:defRPr sz="1600">
                  <a:solidFill>
                    <a:schemeClr val="tx1"/>
                  </a:solidFill>
                  <a:latin typeface="Arial" charset="0"/>
                  <a:ea typeface="ＭＳ Ｐゴシック" charset="0"/>
                  <a:cs typeface="Arial" charset="0"/>
                </a:defRPr>
              </a:lvl1pPr>
              <a:lvl2pPr marL="742950" indent="-285750" eaLnBrk="0" hangingPunct="0">
                <a:defRPr sz="1600">
                  <a:solidFill>
                    <a:schemeClr val="tx1"/>
                  </a:solidFill>
                  <a:latin typeface="Arial" charset="0"/>
                  <a:ea typeface="Arial" charset="0"/>
                  <a:cs typeface="Arial" charset="0"/>
                </a:defRPr>
              </a:lvl2pPr>
              <a:lvl3pPr marL="1143000" indent="-228600" eaLnBrk="0" hangingPunct="0">
                <a:defRPr sz="1600">
                  <a:solidFill>
                    <a:schemeClr val="tx1"/>
                  </a:solidFill>
                  <a:latin typeface="Arial" charset="0"/>
                  <a:ea typeface="Arial" charset="0"/>
                  <a:cs typeface="Arial" charset="0"/>
                </a:defRPr>
              </a:lvl3pPr>
              <a:lvl4pPr marL="1600200" indent="-228600" eaLnBrk="0" hangingPunct="0">
                <a:defRPr sz="1600">
                  <a:solidFill>
                    <a:schemeClr val="tx1"/>
                  </a:solidFill>
                  <a:latin typeface="Arial" charset="0"/>
                  <a:ea typeface="Arial" charset="0"/>
                  <a:cs typeface="Arial" charset="0"/>
                </a:defRPr>
              </a:lvl4pPr>
              <a:lvl5pPr marL="2057400" indent="-228600" eaLnBrk="0" hangingPunct="0">
                <a:defRPr sz="1600">
                  <a:solidFill>
                    <a:schemeClr val="tx1"/>
                  </a:solidFill>
                  <a:latin typeface="Arial" charset="0"/>
                  <a:ea typeface="Arial" charset="0"/>
                  <a:cs typeface="Arial" charset="0"/>
                </a:defRPr>
              </a:lvl5pPr>
              <a:lvl6pPr marL="2514600" indent="-228600" defTabSz="822325"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822325"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822325"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822325"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spcAft>
                  <a:spcPts val="800"/>
                </a:spcAft>
                <a:defRPr/>
              </a:pPr>
              <a:endParaRPr lang="en-US" sz="1333"/>
            </a:p>
          </p:txBody>
        </p:sp>
      </p:grpSp>
      <p:grpSp>
        <p:nvGrpSpPr>
          <p:cNvPr id="278" name="Group 75"/>
          <p:cNvGrpSpPr>
            <a:grpSpLocks/>
          </p:cNvGrpSpPr>
          <p:nvPr/>
        </p:nvGrpSpPr>
        <p:grpSpPr bwMode="auto">
          <a:xfrm>
            <a:off x="5592235" y="3781426"/>
            <a:ext cx="359833" cy="360363"/>
            <a:chOff x="2439918" y="1777058"/>
            <a:chExt cx="283464" cy="283464"/>
          </a:xfrm>
        </p:grpSpPr>
        <p:sp>
          <p:nvSpPr>
            <p:cNvPr id="279" name="Oval 278"/>
            <p:cNvSpPr/>
            <p:nvPr/>
          </p:nvSpPr>
          <p:spPr>
            <a:xfrm>
              <a:off x="2454925" y="1797038"/>
              <a:ext cx="253450" cy="253494"/>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800"/>
                </a:spcAft>
                <a:defRPr/>
              </a:pPr>
              <a:endParaRPr lang="en-US" sz="1500">
                <a:solidFill>
                  <a:schemeClr val="tx1"/>
                </a:solidFill>
                <a:ea typeface="ＭＳ Ｐゴシック" charset="0"/>
                <a:cs typeface="Arial" charset="0"/>
              </a:endParaRPr>
            </a:p>
          </p:txBody>
        </p:sp>
        <p:sp>
          <p:nvSpPr>
            <p:cNvPr id="280" name="Donut 279"/>
            <p:cNvSpPr/>
            <p:nvPr/>
          </p:nvSpPr>
          <p:spPr>
            <a:xfrm>
              <a:off x="2439918" y="1777058"/>
              <a:ext cx="283464" cy="283464"/>
            </a:xfrm>
            <a:prstGeom prst="donut">
              <a:avLst>
                <a:gd name="adj" fmla="val 14860"/>
              </a:avLst>
            </a:prstGeom>
            <a:solidFill>
              <a:schemeClr val="bg1">
                <a:lumMod val="50000"/>
                <a:lumOff val="50000"/>
              </a:schemeClr>
            </a:solidFill>
            <a:ln>
              <a:noFill/>
            </a:ln>
            <a:effectLst/>
            <a:scene3d>
              <a:camera prst="orthographicFront">
                <a:rot lat="0" lon="0" rev="0"/>
              </a:camera>
              <a:lightRig rig="balanced" dir="t">
                <a:rot lat="0" lon="0" rev="8700000"/>
              </a:lightRig>
            </a:scene3d>
            <a:sp3d extrusionH="177800" prstMaterial="dkEdge">
              <a:bevelT w="330200" h="1905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eaLnBrk="0" hangingPunct="0">
                <a:defRPr sz="1600">
                  <a:solidFill>
                    <a:schemeClr val="tx1"/>
                  </a:solidFill>
                  <a:latin typeface="Arial" charset="0"/>
                  <a:ea typeface="ＭＳ Ｐゴシック" charset="0"/>
                  <a:cs typeface="Arial" charset="0"/>
                </a:defRPr>
              </a:lvl1pPr>
              <a:lvl2pPr marL="742950" indent="-285750" eaLnBrk="0" hangingPunct="0">
                <a:defRPr sz="1600">
                  <a:solidFill>
                    <a:schemeClr val="tx1"/>
                  </a:solidFill>
                  <a:latin typeface="Arial" charset="0"/>
                  <a:ea typeface="Arial" charset="0"/>
                  <a:cs typeface="Arial" charset="0"/>
                </a:defRPr>
              </a:lvl2pPr>
              <a:lvl3pPr marL="1143000" indent="-228600" eaLnBrk="0" hangingPunct="0">
                <a:defRPr sz="1600">
                  <a:solidFill>
                    <a:schemeClr val="tx1"/>
                  </a:solidFill>
                  <a:latin typeface="Arial" charset="0"/>
                  <a:ea typeface="Arial" charset="0"/>
                  <a:cs typeface="Arial" charset="0"/>
                </a:defRPr>
              </a:lvl3pPr>
              <a:lvl4pPr marL="1600200" indent="-228600" eaLnBrk="0" hangingPunct="0">
                <a:defRPr sz="1600">
                  <a:solidFill>
                    <a:schemeClr val="tx1"/>
                  </a:solidFill>
                  <a:latin typeface="Arial" charset="0"/>
                  <a:ea typeface="Arial" charset="0"/>
                  <a:cs typeface="Arial" charset="0"/>
                </a:defRPr>
              </a:lvl4pPr>
              <a:lvl5pPr marL="2057400" indent="-228600" eaLnBrk="0" hangingPunct="0">
                <a:defRPr sz="1600">
                  <a:solidFill>
                    <a:schemeClr val="tx1"/>
                  </a:solidFill>
                  <a:latin typeface="Arial" charset="0"/>
                  <a:ea typeface="Arial" charset="0"/>
                  <a:cs typeface="Arial" charset="0"/>
                </a:defRPr>
              </a:lvl5pPr>
              <a:lvl6pPr marL="2514600" indent="-228600" defTabSz="822325"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822325"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822325"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822325"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spcAft>
                  <a:spcPts val="800"/>
                </a:spcAft>
                <a:defRPr/>
              </a:pPr>
              <a:endParaRPr lang="en-US" sz="1333"/>
            </a:p>
          </p:txBody>
        </p:sp>
      </p:grpSp>
      <p:sp>
        <p:nvSpPr>
          <p:cNvPr id="4" name="TextBox 3"/>
          <p:cNvSpPr txBox="1"/>
          <p:nvPr/>
        </p:nvSpPr>
        <p:spPr>
          <a:xfrm>
            <a:off x="10418234" y="4983165"/>
            <a:ext cx="850297" cy="366703"/>
          </a:xfrm>
          <a:prstGeom prst="rect">
            <a:avLst/>
          </a:prstGeom>
          <a:noFill/>
        </p:spPr>
        <p:txBody>
          <a:bodyPr wrap="none" lIns="121920" tIns="60960" rIns="121920" bIns="60960">
            <a:spAutoFit/>
          </a:bodyPr>
          <a:lstStyle/>
          <a:p>
            <a:pPr eaLnBrk="1" hangingPunct="1">
              <a:defRPr/>
            </a:pPr>
            <a:r>
              <a:rPr lang="en-US" sz="1583" dirty="0">
                <a:solidFill>
                  <a:srgbClr val="00FDFF"/>
                </a:solidFill>
                <a:ea typeface="ＭＳ Ｐゴシック" panose="020B0600070205080204" pitchFamily="34" charset="-128"/>
              </a:rPr>
              <a:t>Servers</a:t>
            </a:r>
          </a:p>
        </p:txBody>
      </p:sp>
      <p:sp>
        <p:nvSpPr>
          <p:cNvPr id="282" name="TextBox 281"/>
          <p:cNvSpPr txBox="1"/>
          <p:nvPr/>
        </p:nvSpPr>
        <p:spPr>
          <a:xfrm>
            <a:off x="10418234" y="3641726"/>
            <a:ext cx="1355371" cy="366703"/>
          </a:xfrm>
          <a:prstGeom prst="rect">
            <a:avLst/>
          </a:prstGeom>
          <a:noFill/>
        </p:spPr>
        <p:txBody>
          <a:bodyPr wrap="none" lIns="121920" tIns="60960" rIns="121920" bIns="60960">
            <a:spAutoFit/>
          </a:bodyPr>
          <a:lstStyle/>
          <a:p>
            <a:pPr eaLnBrk="1" hangingPunct="1">
              <a:defRPr/>
            </a:pPr>
            <a:r>
              <a:rPr lang="en-US" sz="1583" dirty="0">
                <a:solidFill>
                  <a:srgbClr val="00FDFF"/>
                </a:solidFill>
                <a:ea typeface="ＭＳ Ｐゴシック" panose="020B0600070205080204" pitchFamily="34" charset="-128"/>
              </a:rPr>
              <a:t>TOR Switches</a:t>
            </a:r>
          </a:p>
        </p:txBody>
      </p:sp>
      <p:sp>
        <p:nvSpPr>
          <p:cNvPr id="283" name="TextBox 282"/>
          <p:cNvSpPr txBox="1"/>
          <p:nvPr/>
        </p:nvSpPr>
        <p:spPr>
          <a:xfrm>
            <a:off x="10310286" y="1903414"/>
            <a:ext cx="881075" cy="366703"/>
          </a:xfrm>
          <a:prstGeom prst="rect">
            <a:avLst/>
          </a:prstGeom>
          <a:noFill/>
        </p:spPr>
        <p:txBody>
          <a:bodyPr wrap="none" lIns="121920" tIns="60960" rIns="121920" bIns="60960">
            <a:spAutoFit/>
          </a:bodyPr>
          <a:lstStyle/>
          <a:p>
            <a:pPr eaLnBrk="1" hangingPunct="1">
              <a:defRPr/>
            </a:pPr>
            <a:r>
              <a:rPr lang="en-US" sz="1583" dirty="0">
                <a:solidFill>
                  <a:srgbClr val="00FDFF"/>
                </a:solidFill>
                <a:ea typeface="ＭＳ Ｐゴシック" panose="020B0600070205080204" pitchFamily="34" charset="-128"/>
              </a:rPr>
              <a:t>Routers</a:t>
            </a:r>
          </a:p>
        </p:txBody>
      </p:sp>
      <p:sp>
        <p:nvSpPr>
          <p:cNvPr id="284" name="TextBox 283"/>
          <p:cNvSpPr txBox="1"/>
          <p:nvPr/>
        </p:nvSpPr>
        <p:spPr>
          <a:xfrm>
            <a:off x="10310284" y="2566989"/>
            <a:ext cx="1464503" cy="366703"/>
          </a:xfrm>
          <a:prstGeom prst="rect">
            <a:avLst/>
          </a:prstGeom>
          <a:noFill/>
        </p:spPr>
        <p:txBody>
          <a:bodyPr wrap="none" lIns="121920" tIns="60960" rIns="121920" bIns="60960">
            <a:spAutoFit/>
          </a:bodyPr>
          <a:lstStyle/>
          <a:p>
            <a:pPr eaLnBrk="1" hangingPunct="1">
              <a:defRPr/>
            </a:pPr>
            <a:r>
              <a:rPr lang="en-US" sz="1583" dirty="0">
                <a:solidFill>
                  <a:srgbClr val="00FDFF"/>
                </a:solidFill>
                <a:ea typeface="ＭＳ Ｐゴシック" panose="020B0600070205080204" pitchFamily="34" charset="-128"/>
              </a:rPr>
              <a:t>VXLAN tunnels</a:t>
            </a:r>
          </a:p>
        </p:txBody>
      </p:sp>
      <p:grpSp>
        <p:nvGrpSpPr>
          <p:cNvPr id="289" name="Group 75"/>
          <p:cNvGrpSpPr>
            <a:grpSpLocks/>
          </p:cNvGrpSpPr>
          <p:nvPr/>
        </p:nvGrpSpPr>
        <p:grpSpPr bwMode="auto">
          <a:xfrm>
            <a:off x="787402" y="1414463"/>
            <a:ext cx="361951" cy="360363"/>
            <a:chOff x="2451002" y="1666222"/>
            <a:chExt cx="283464" cy="283464"/>
          </a:xfrm>
        </p:grpSpPr>
        <p:sp>
          <p:nvSpPr>
            <p:cNvPr id="290" name="Oval 289"/>
            <p:cNvSpPr/>
            <p:nvPr/>
          </p:nvSpPr>
          <p:spPr>
            <a:xfrm>
              <a:off x="2465922" y="1686202"/>
              <a:ext cx="253625" cy="253494"/>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800"/>
                </a:spcAft>
                <a:defRPr/>
              </a:pPr>
              <a:endParaRPr lang="en-US" sz="1500">
                <a:solidFill>
                  <a:schemeClr val="tx1"/>
                </a:solidFill>
                <a:ea typeface="ＭＳ Ｐゴシック" charset="0"/>
                <a:cs typeface="Arial" charset="0"/>
              </a:endParaRPr>
            </a:p>
          </p:txBody>
        </p:sp>
        <p:sp>
          <p:nvSpPr>
            <p:cNvPr id="291" name="Donut 290"/>
            <p:cNvSpPr/>
            <p:nvPr/>
          </p:nvSpPr>
          <p:spPr>
            <a:xfrm>
              <a:off x="2451002" y="1666222"/>
              <a:ext cx="283464" cy="283464"/>
            </a:xfrm>
            <a:prstGeom prst="donut">
              <a:avLst>
                <a:gd name="adj" fmla="val 14860"/>
              </a:avLst>
            </a:prstGeom>
            <a:solidFill>
              <a:schemeClr val="bg1">
                <a:lumMod val="50000"/>
                <a:lumOff val="50000"/>
              </a:schemeClr>
            </a:solidFill>
            <a:ln>
              <a:noFill/>
            </a:ln>
            <a:effectLst/>
            <a:scene3d>
              <a:camera prst="orthographicFront">
                <a:rot lat="0" lon="0" rev="0"/>
              </a:camera>
              <a:lightRig rig="balanced" dir="t">
                <a:rot lat="0" lon="0" rev="8700000"/>
              </a:lightRig>
            </a:scene3d>
            <a:sp3d extrusionH="177800" prstMaterial="dkEdge">
              <a:bevelT w="330200" h="1905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eaLnBrk="0" hangingPunct="0">
                <a:defRPr sz="1600">
                  <a:solidFill>
                    <a:schemeClr val="tx1"/>
                  </a:solidFill>
                  <a:latin typeface="Arial" charset="0"/>
                  <a:ea typeface="ＭＳ Ｐゴシック" charset="0"/>
                  <a:cs typeface="Arial" charset="0"/>
                </a:defRPr>
              </a:lvl1pPr>
              <a:lvl2pPr marL="742950" indent="-285750" eaLnBrk="0" hangingPunct="0">
                <a:defRPr sz="1600">
                  <a:solidFill>
                    <a:schemeClr val="tx1"/>
                  </a:solidFill>
                  <a:latin typeface="Arial" charset="0"/>
                  <a:ea typeface="Arial" charset="0"/>
                  <a:cs typeface="Arial" charset="0"/>
                </a:defRPr>
              </a:lvl2pPr>
              <a:lvl3pPr marL="1143000" indent="-228600" eaLnBrk="0" hangingPunct="0">
                <a:defRPr sz="1600">
                  <a:solidFill>
                    <a:schemeClr val="tx1"/>
                  </a:solidFill>
                  <a:latin typeface="Arial" charset="0"/>
                  <a:ea typeface="Arial" charset="0"/>
                  <a:cs typeface="Arial" charset="0"/>
                </a:defRPr>
              </a:lvl3pPr>
              <a:lvl4pPr marL="1600200" indent="-228600" eaLnBrk="0" hangingPunct="0">
                <a:defRPr sz="1600">
                  <a:solidFill>
                    <a:schemeClr val="tx1"/>
                  </a:solidFill>
                  <a:latin typeface="Arial" charset="0"/>
                  <a:ea typeface="Arial" charset="0"/>
                  <a:cs typeface="Arial" charset="0"/>
                </a:defRPr>
              </a:lvl4pPr>
              <a:lvl5pPr marL="2057400" indent="-228600" eaLnBrk="0" hangingPunct="0">
                <a:defRPr sz="1600">
                  <a:solidFill>
                    <a:schemeClr val="tx1"/>
                  </a:solidFill>
                  <a:latin typeface="Arial" charset="0"/>
                  <a:ea typeface="Arial" charset="0"/>
                  <a:cs typeface="Arial" charset="0"/>
                </a:defRPr>
              </a:lvl5pPr>
              <a:lvl6pPr marL="2514600" indent="-228600" defTabSz="822325"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defTabSz="822325"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defTabSz="822325"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defTabSz="822325"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spcAft>
                  <a:spcPts val="800"/>
                </a:spcAft>
                <a:defRPr/>
              </a:pPr>
              <a:endParaRPr lang="en-US" sz="1333"/>
            </a:p>
          </p:txBody>
        </p:sp>
      </p:grpSp>
      <p:sp>
        <p:nvSpPr>
          <p:cNvPr id="292" name="TextBox 291"/>
          <p:cNvSpPr txBox="1"/>
          <p:nvPr/>
        </p:nvSpPr>
        <p:spPr>
          <a:xfrm>
            <a:off x="1387692" y="1453519"/>
            <a:ext cx="2754152" cy="366703"/>
          </a:xfrm>
          <a:prstGeom prst="rect">
            <a:avLst/>
          </a:prstGeom>
          <a:noFill/>
        </p:spPr>
        <p:txBody>
          <a:bodyPr wrap="none" lIns="121920" tIns="60960" rIns="121920" bIns="60960">
            <a:spAutoFit/>
          </a:bodyPr>
          <a:lstStyle/>
          <a:p>
            <a:pPr eaLnBrk="1" hangingPunct="1">
              <a:defRPr/>
            </a:pPr>
            <a:r>
              <a:rPr lang="en-US" sz="1583" dirty="0">
                <a:solidFill>
                  <a:srgbClr val="00FDFF"/>
                </a:solidFill>
                <a:ea typeface="ＭＳ Ｐゴシック" panose="020B0600070205080204" pitchFamily="34" charset="-128"/>
              </a:rPr>
              <a:t>VTEP: Virtual Tunnel End Point</a:t>
            </a:r>
          </a:p>
        </p:txBody>
      </p:sp>
      <p:cxnSp>
        <p:nvCxnSpPr>
          <p:cNvPr id="7172" name="Straight Arrow Connector 7171"/>
          <p:cNvCxnSpPr/>
          <p:nvPr/>
        </p:nvCxnSpPr>
        <p:spPr>
          <a:xfrm flipH="1" flipV="1">
            <a:off x="8354484" y="2613025"/>
            <a:ext cx="1871133" cy="100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78" name="Straight Arrow Connector 7177"/>
          <p:cNvCxnSpPr/>
          <p:nvPr/>
        </p:nvCxnSpPr>
        <p:spPr>
          <a:xfrm flipH="1">
            <a:off x="6474885" y="2647950"/>
            <a:ext cx="2470149" cy="300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flipH="1">
            <a:off x="8362951" y="2647952"/>
            <a:ext cx="582083" cy="220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flipH="1">
            <a:off x="8191500" y="2640013"/>
            <a:ext cx="745067" cy="396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2628900" y="5343526"/>
            <a:ext cx="363241"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A</a:t>
            </a:r>
          </a:p>
        </p:txBody>
      </p:sp>
      <p:sp>
        <p:nvSpPr>
          <p:cNvPr id="335" name="TextBox 334"/>
          <p:cNvSpPr txBox="1"/>
          <p:nvPr/>
        </p:nvSpPr>
        <p:spPr>
          <a:xfrm>
            <a:off x="3865035" y="4086226"/>
            <a:ext cx="356829"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B</a:t>
            </a:r>
          </a:p>
        </p:txBody>
      </p:sp>
      <p:sp>
        <p:nvSpPr>
          <p:cNvPr id="336" name="TextBox 335"/>
          <p:cNvSpPr txBox="1"/>
          <p:nvPr/>
        </p:nvSpPr>
        <p:spPr>
          <a:xfrm>
            <a:off x="4986867" y="4087814"/>
            <a:ext cx="355225"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C</a:t>
            </a:r>
          </a:p>
        </p:txBody>
      </p:sp>
      <p:sp>
        <p:nvSpPr>
          <p:cNvPr id="337" name="TextBox 336"/>
          <p:cNvSpPr txBox="1"/>
          <p:nvPr/>
        </p:nvSpPr>
        <p:spPr>
          <a:xfrm>
            <a:off x="6193367" y="4078289"/>
            <a:ext cx="371255"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D</a:t>
            </a:r>
          </a:p>
        </p:txBody>
      </p:sp>
      <p:sp>
        <p:nvSpPr>
          <p:cNvPr id="338" name="TextBox 337"/>
          <p:cNvSpPr txBox="1"/>
          <p:nvPr/>
        </p:nvSpPr>
        <p:spPr>
          <a:xfrm>
            <a:off x="7473952" y="4059239"/>
            <a:ext cx="345607"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E</a:t>
            </a:r>
          </a:p>
        </p:txBody>
      </p:sp>
      <p:sp>
        <p:nvSpPr>
          <p:cNvPr id="339" name="TextBox 338"/>
          <p:cNvSpPr txBox="1"/>
          <p:nvPr/>
        </p:nvSpPr>
        <p:spPr>
          <a:xfrm>
            <a:off x="8824385" y="4071939"/>
            <a:ext cx="339195"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F</a:t>
            </a:r>
          </a:p>
        </p:txBody>
      </p:sp>
      <p:sp>
        <p:nvSpPr>
          <p:cNvPr id="340" name="TextBox 339"/>
          <p:cNvSpPr txBox="1"/>
          <p:nvPr/>
        </p:nvSpPr>
        <p:spPr>
          <a:xfrm>
            <a:off x="4256619" y="5346701"/>
            <a:ext cx="356829"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B</a:t>
            </a:r>
          </a:p>
        </p:txBody>
      </p:sp>
      <p:sp>
        <p:nvSpPr>
          <p:cNvPr id="341" name="TextBox 340"/>
          <p:cNvSpPr txBox="1"/>
          <p:nvPr/>
        </p:nvSpPr>
        <p:spPr>
          <a:xfrm>
            <a:off x="5405967" y="5348289"/>
            <a:ext cx="355225"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C</a:t>
            </a:r>
          </a:p>
        </p:txBody>
      </p:sp>
      <p:sp>
        <p:nvSpPr>
          <p:cNvPr id="342" name="TextBox 341"/>
          <p:cNvSpPr txBox="1"/>
          <p:nvPr/>
        </p:nvSpPr>
        <p:spPr>
          <a:xfrm>
            <a:off x="6771218" y="5338763"/>
            <a:ext cx="371255"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D</a:t>
            </a:r>
          </a:p>
        </p:txBody>
      </p:sp>
      <p:sp>
        <p:nvSpPr>
          <p:cNvPr id="343" name="TextBox 342"/>
          <p:cNvSpPr txBox="1"/>
          <p:nvPr/>
        </p:nvSpPr>
        <p:spPr>
          <a:xfrm>
            <a:off x="8278285" y="5319714"/>
            <a:ext cx="345607"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E</a:t>
            </a:r>
          </a:p>
        </p:txBody>
      </p:sp>
      <p:sp>
        <p:nvSpPr>
          <p:cNvPr id="344" name="TextBox 343"/>
          <p:cNvSpPr txBox="1"/>
          <p:nvPr/>
        </p:nvSpPr>
        <p:spPr>
          <a:xfrm>
            <a:off x="9400118" y="5332414"/>
            <a:ext cx="339195"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F</a:t>
            </a:r>
          </a:p>
        </p:txBody>
      </p:sp>
      <p:sp>
        <p:nvSpPr>
          <p:cNvPr id="345" name="TextBox 344"/>
          <p:cNvSpPr txBox="1"/>
          <p:nvPr/>
        </p:nvSpPr>
        <p:spPr>
          <a:xfrm>
            <a:off x="3204634" y="4073526"/>
            <a:ext cx="363241"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A</a:t>
            </a:r>
          </a:p>
        </p:txBody>
      </p:sp>
      <p:sp>
        <p:nvSpPr>
          <p:cNvPr id="346" name="TextBox 345"/>
          <p:cNvSpPr txBox="1"/>
          <p:nvPr/>
        </p:nvSpPr>
        <p:spPr>
          <a:xfrm>
            <a:off x="6335186" y="1549401"/>
            <a:ext cx="356829"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B</a:t>
            </a:r>
          </a:p>
        </p:txBody>
      </p:sp>
      <p:sp>
        <p:nvSpPr>
          <p:cNvPr id="347" name="TextBox 346"/>
          <p:cNvSpPr txBox="1"/>
          <p:nvPr/>
        </p:nvSpPr>
        <p:spPr>
          <a:xfrm>
            <a:off x="5386919" y="1547814"/>
            <a:ext cx="363241" cy="366703"/>
          </a:xfrm>
          <a:prstGeom prst="rect">
            <a:avLst/>
          </a:prstGeom>
          <a:noFill/>
        </p:spPr>
        <p:txBody>
          <a:bodyPr wrap="none" lIns="121920" tIns="60960" rIns="121920" bIns="60960">
            <a:spAutoFit/>
          </a:bodyPr>
          <a:lstStyle/>
          <a:p>
            <a:pPr eaLnBrk="1" hangingPunct="1">
              <a:defRPr/>
            </a:pPr>
            <a:r>
              <a:rPr lang="en-US" sz="1583" dirty="0">
                <a:ea typeface="ＭＳ Ｐゴシック" panose="020B0600070205080204" pitchFamily="34" charset="-128"/>
              </a:rPr>
              <a:t>A</a:t>
            </a:r>
          </a:p>
        </p:txBody>
      </p:sp>
    </p:spTree>
    <p:extLst>
      <p:ext uri="{BB962C8B-B14F-4D97-AF65-F5344CB8AC3E}">
        <p14:creationId xmlns:p14="http://schemas.microsoft.com/office/powerpoint/2010/main" val="130352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FDFF"/>
                </a:solidFill>
              </a:rPr>
              <a:t>Why VXLAN/EVPN?</a:t>
            </a:r>
            <a:endParaRPr lang="en-US" dirty="0">
              <a:solidFill>
                <a:srgbClr val="00FDFF"/>
              </a:solidFill>
            </a:endParaRPr>
          </a:p>
        </p:txBody>
      </p:sp>
      <p:sp>
        <p:nvSpPr>
          <p:cNvPr id="3" name="Content Placeholder 2"/>
          <p:cNvSpPr>
            <a:spLocks noGrp="1"/>
          </p:cNvSpPr>
          <p:nvPr>
            <p:ph sz="half" idx="1"/>
          </p:nvPr>
        </p:nvSpPr>
        <p:spPr>
          <a:xfrm>
            <a:off x="838199" y="1825625"/>
            <a:ext cx="5978237" cy="4351338"/>
          </a:xfrm>
        </p:spPr>
        <p:txBody>
          <a:bodyPr>
            <a:normAutofit/>
          </a:bodyPr>
          <a:lstStyle/>
          <a:p>
            <a:r>
              <a:rPr lang="en-US" dirty="0" smtClean="0">
                <a:solidFill>
                  <a:srgbClr val="00FDFF"/>
                </a:solidFill>
              </a:rPr>
              <a:t>Limited hardware specs</a:t>
            </a:r>
          </a:p>
          <a:p>
            <a:endParaRPr lang="en-US" dirty="0">
              <a:solidFill>
                <a:srgbClr val="00FDFF"/>
              </a:solidFill>
            </a:endParaRPr>
          </a:p>
          <a:p>
            <a:r>
              <a:rPr lang="en-US" dirty="0" smtClean="0">
                <a:solidFill>
                  <a:srgbClr val="00FDFF"/>
                </a:solidFill>
              </a:rPr>
              <a:t>GRE hashing across WAN limits</a:t>
            </a:r>
          </a:p>
          <a:p>
            <a:endParaRPr lang="en-US" dirty="0">
              <a:solidFill>
                <a:srgbClr val="00FDFF"/>
              </a:solidFill>
            </a:endParaRPr>
          </a:p>
          <a:p>
            <a:r>
              <a:rPr lang="en-US" dirty="0" smtClean="0">
                <a:solidFill>
                  <a:srgbClr val="00FDFF"/>
                </a:solidFill>
              </a:rPr>
              <a:t>IP Fabrics are becoming more popular</a:t>
            </a:r>
            <a:endParaRPr lang="en-US" dirty="0">
              <a:solidFill>
                <a:srgbClr val="00FDFF"/>
              </a:solidFill>
            </a:endParaRPr>
          </a:p>
          <a:p>
            <a:endParaRPr lang="en-US" dirty="0" smtClean="0">
              <a:solidFill>
                <a:srgbClr val="00FDFF"/>
              </a:solidFill>
            </a:endParaRPr>
          </a:p>
          <a:p>
            <a:r>
              <a:rPr lang="en-US" dirty="0" smtClean="0">
                <a:solidFill>
                  <a:srgbClr val="00FDFF"/>
                </a:solidFill>
              </a:rPr>
              <a:t>In enterprise, MPLS is </a:t>
            </a:r>
            <a:r>
              <a:rPr lang="en-US" i="1" dirty="0" smtClean="0">
                <a:solidFill>
                  <a:srgbClr val="00FDFF"/>
                </a:solidFill>
              </a:rPr>
              <a:t>really HARD! </a:t>
            </a:r>
            <a:r>
              <a:rPr lang="en-US" dirty="0" smtClean="0">
                <a:solidFill>
                  <a:srgbClr val="00FDFF"/>
                </a:solidFill>
              </a:rPr>
              <a:t>…Or so they say</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41344" y="1825625"/>
            <a:ext cx="3643311" cy="4351338"/>
          </a:xfrm>
        </p:spPr>
      </p:pic>
      <p:sp>
        <p:nvSpPr>
          <p:cNvPr id="8" name="TextBox 7"/>
          <p:cNvSpPr txBox="1"/>
          <p:nvPr/>
        </p:nvSpPr>
        <p:spPr>
          <a:xfrm>
            <a:off x="8351351" y="6188789"/>
            <a:ext cx="2233304" cy="246221"/>
          </a:xfrm>
          <a:prstGeom prst="rect">
            <a:avLst/>
          </a:prstGeom>
          <a:noFill/>
        </p:spPr>
        <p:txBody>
          <a:bodyPr wrap="none" rtlCol="0">
            <a:spAutoFit/>
          </a:bodyPr>
          <a:lstStyle/>
          <a:p>
            <a:r>
              <a:rPr lang="en-US" sz="1000" dirty="0" smtClean="0">
                <a:hlinkClick r:id="rId4"/>
              </a:rPr>
              <a:t>National </a:t>
            </a:r>
            <a:r>
              <a:rPr lang="en-US" sz="1000" dirty="0">
                <a:hlinkClick r:id="rId4"/>
              </a:rPr>
              <a:t>Archives image (208-N-43888)</a:t>
            </a:r>
            <a:endParaRPr lang="en-US" sz="1000" dirty="0"/>
          </a:p>
        </p:txBody>
      </p:sp>
    </p:spTree>
    <p:extLst>
      <p:ext uri="{BB962C8B-B14F-4D97-AF65-F5344CB8AC3E}">
        <p14:creationId xmlns:p14="http://schemas.microsoft.com/office/powerpoint/2010/main" val="2057600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FDFF"/>
                </a:solidFill>
              </a:rPr>
              <a:t>VXLAN Deployment Options</a:t>
            </a:r>
            <a:endParaRPr lang="en-US" dirty="0">
              <a:solidFill>
                <a:srgbClr val="00FDFF"/>
              </a:solidFill>
            </a:endParaRPr>
          </a:p>
        </p:txBody>
      </p:sp>
      <p:graphicFrame>
        <p:nvGraphicFramePr>
          <p:cNvPr id="5" name="Table 4"/>
          <p:cNvGraphicFramePr>
            <a:graphicFrameLocks noGrp="1"/>
          </p:cNvGraphicFramePr>
          <p:nvPr>
            <p:extLst/>
          </p:nvPr>
        </p:nvGraphicFramePr>
        <p:xfrm>
          <a:off x="838200" y="1532323"/>
          <a:ext cx="10515600" cy="4739640"/>
        </p:xfrm>
        <a:graphic>
          <a:graphicData uri="http://schemas.openxmlformats.org/drawingml/2006/table">
            <a:tbl>
              <a:tblPr firstRow="1" bandCol="1">
                <a:tableStyleId>{7DF18680-E054-41AD-8BC1-D1AEF772440D}</a:tableStyleId>
              </a:tblPr>
              <a:tblGrid>
                <a:gridCol w="5257800"/>
                <a:gridCol w="5257800"/>
              </a:tblGrid>
              <a:tr h="528320">
                <a:tc>
                  <a:txBody>
                    <a:bodyPr/>
                    <a:lstStyle/>
                    <a:p>
                      <a:r>
                        <a:rPr lang="en-US" sz="2700" dirty="0" smtClean="0"/>
                        <a:t>Data plane</a:t>
                      </a:r>
                      <a:r>
                        <a:rPr lang="en-US" sz="2700" baseline="0" dirty="0" smtClean="0"/>
                        <a:t> Based</a:t>
                      </a:r>
                      <a:endParaRPr lang="en-US" sz="2700" dirty="0"/>
                    </a:p>
                  </a:txBody>
                  <a:tcPr marL="121920" marR="121920" marT="60960" marB="60960"/>
                </a:tc>
                <a:tc>
                  <a:txBody>
                    <a:bodyPr/>
                    <a:lstStyle/>
                    <a:p>
                      <a:r>
                        <a:rPr lang="en-US" sz="2700" dirty="0" smtClean="0"/>
                        <a:t>Control Plane Based</a:t>
                      </a:r>
                      <a:endParaRPr lang="en-US" sz="2700" dirty="0"/>
                    </a:p>
                  </a:txBody>
                  <a:tcPr marL="121920" marR="121920" marT="60960" marB="60960"/>
                </a:tc>
              </a:tr>
              <a:tr h="1950720">
                <a:tc>
                  <a:txBody>
                    <a:bodyPr/>
                    <a:lstStyle/>
                    <a:p>
                      <a:pPr marL="0" marR="0" indent="0" algn="l" defTabSz="548606" rtl="0" eaLnBrk="1" fontAlgn="auto" latinLnBrk="0" hangingPunct="1">
                        <a:lnSpc>
                          <a:spcPct val="100000"/>
                        </a:lnSpc>
                        <a:spcBef>
                          <a:spcPts val="0"/>
                        </a:spcBef>
                        <a:spcAft>
                          <a:spcPts val="0"/>
                        </a:spcAft>
                        <a:buClrTx/>
                        <a:buSzTx/>
                        <a:buFontTx/>
                        <a:buNone/>
                        <a:tabLst/>
                        <a:defRPr/>
                      </a:pPr>
                      <a:r>
                        <a:rPr lang="en-US" sz="2000" dirty="0" smtClean="0"/>
                        <a:t>Virtual Networks</a:t>
                      </a:r>
                      <a:r>
                        <a:rPr lang="en-US" sz="2000" baseline="0" dirty="0" smtClean="0"/>
                        <a:t> created using Multicast (PIM) groups. </a:t>
                      </a:r>
                      <a:br>
                        <a:rPr lang="en-US" sz="2000" baseline="0" dirty="0" smtClean="0"/>
                      </a:br>
                      <a:endParaRPr lang="en-US" sz="2000" baseline="0" dirty="0" smtClean="0"/>
                    </a:p>
                    <a:p>
                      <a:pPr marL="0" marR="0" indent="0" algn="l" defTabSz="548606" rtl="0" eaLnBrk="1" fontAlgn="auto" latinLnBrk="0" hangingPunct="1">
                        <a:lnSpc>
                          <a:spcPct val="100000"/>
                        </a:lnSpc>
                        <a:spcBef>
                          <a:spcPts val="0"/>
                        </a:spcBef>
                        <a:spcAft>
                          <a:spcPts val="0"/>
                        </a:spcAft>
                        <a:buClrTx/>
                        <a:buSzTx/>
                        <a:buFontTx/>
                        <a:buNone/>
                        <a:tabLst/>
                        <a:defRPr/>
                      </a:pPr>
                      <a:r>
                        <a:rPr lang="en-US" sz="2000" baseline="0" dirty="0" smtClean="0"/>
                        <a:t>Susceptible to data trombone effects across DC’s</a:t>
                      </a:r>
                      <a:endParaRPr lang="en-US" sz="2000" dirty="0" smtClean="0"/>
                    </a:p>
                  </a:txBody>
                  <a:tcPr marL="121920" marR="121920" marT="60960" marB="60960"/>
                </a:tc>
                <a:tc>
                  <a:txBody>
                    <a:bodyPr/>
                    <a:lstStyle/>
                    <a:p>
                      <a:pPr marL="0" indent="0">
                        <a:buFont typeface="Arial"/>
                        <a:buNone/>
                      </a:pPr>
                      <a:r>
                        <a:rPr lang="en-US" sz="2000" dirty="0" smtClean="0"/>
                        <a:t>Virtual</a:t>
                      </a:r>
                      <a:r>
                        <a:rPr lang="en-US" sz="2000" baseline="0" dirty="0" smtClean="0"/>
                        <a:t> Networks created using</a:t>
                      </a:r>
                      <a:r>
                        <a:rPr lang="en-US" sz="2000" b="1" baseline="0" dirty="0" smtClean="0"/>
                        <a:t> 3</a:t>
                      </a:r>
                      <a:r>
                        <a:rPr lang="en-US" sz="2000" b="1" baseline="30000" dirty="0" smtClean="0"/>
                        <a:t>rd</a:t>
                      </a:r>
                      <a:r>
                        <a:rPr lang="en-US" sz="2000" b="1" baseline="0" dirty="0" smtClean="0"/>
                        <a:t> party controllers</a:t>
                      </a:r>
                    </a:p>
                    <a:p>
                      <a:pPr marL="0" indent="0">
                        <a:buFont typeface="Arial"/>
                        <a:buNone/>
                      </a:pPr>
                      <a:endParaRPr lang="en-US" sz="2000" b="1" baseline="0" dirty="0" smtClean="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2000" baseline="0" dirty="0" smtClean="0"/>
                        <a:t>Virtual Networks with benefits such as VM traffic optimization</a:t>
                      </a:r>
                      <a:endParaRPr lang="en-US" sz="2000" dirty="0" smtClean="0"/>
                    </a:p>
                  </a:txBody>
                  <a:tcPr marL="121920" marR="121920" marT="60960" marB="60960"/>
                </a:tc>
              </a:tr>
              <a:tr h="2255520">
                <a:tc>
                  <a:txBody>
                    <a:bodyPr/>
                    <a:lstStyle/>
                    <a:p>
                      <a:pPr marL="0" marR="0" indent="0" algn="l" defTabSz="548606" rtl="0" eaLnBrk="1" fontAlgn="auto" latinLnBrk="0" hangingPunct="1">
                        <a:lnSpc>
                          <a:spcPct val="100000"/>
                        </a:lnSpc>
                        <a:spcBef>
                          <a:spcPts val="0"/>
                        </a:spcBef>
                        <a:spcAft>
                          <a:spcPts val="0"/>
                        </a:spcAft>
                        <a:buClrTx/>
                        <a:buSzTx/>
                        <a:buFont typeface="Arial"/>
                        <a:buNone/>
                        <a:tabLst/>
                        <a:defRPr/>
                      </a:pPr>
                      <a:r>
                        <a:rPr lang="en-US" sz="2000" dirty="0" smtClean="0"/>
                        <a:t>PIM creates fully meshed P2P tunnels for known unicast </a:t>
                      </a:r>
                    </a:p>
                    <a:p>
                      <a:pPr marL="0" marR="0" indent="0" algn="l" defTabSz="548606" rtl="0" eaLnBrk="1" fontAlgn="auto" latinLnBrk="0" hangingPunct="1">
                        <a:lnSpc>
                          <a:spcPct val="100000"/>
                        </a:lnSpc>
                        <a:spcBef>
                          <a:spcPts val="0"/>
                        </a:spcBef>
                        <a:spcAft>
                          <a:spcPts val="0"/>
                        </a:spcAft>
                        <a:buClrTx/>
                        <a:buSzTx/>
                        <a:buFont typeface="Arial"/>
                        <a:buNone/>
                        <a:tabLst/>
                        <a:defRPr/>
                      </a:pPr>
                      <a:endParaRPr lang="en-US" sz="2000" dirty="0" smtClean="0"/>
                    </a:p>
                    <a:p>
                      <a:pPr marL="0" marR="0" indent="0" algn="l" defTabSz="548606" rtl="0" eaLnBrk="1" fontAlgn="auto" latinLnBrk="0" hangingPunct="1">
                        <a:lnSpc>
                          <a:spcPct val="100000"/>
                        </a:lnSpc>
                        <a:spcBef>
                          <a:spcPts val="0"/>
                        </a:spcBef>
                        <a:spcAft>
                          <a:spcPts val="0"/>
                        </a:spcAft>
                        <a:buClrTx/>
                        <a:buSzTx/>
                        <a:buFont typeface="Arial"/>
                        <a:buNone/>
                        <a:tabLst/>
                        <a:defRPr/>
                      </a:pPr>
                      <a:r>
                        <a:rPr lang="en-US" sz="2000" dirty="0" smtClean="0"/>
                        <a:t>PIM creates multicast tunnels for L2 BUM</a:t>
                      </a:r>
                    </a:p>
                  </a:txBody>
                  <a:tcPr marL="121920" marR="121920" marT="60960" marB="60960"/>
                </a:tc>
                <a:tc>
                  <a:txBody>
                    <a:bodyPr/>
                    <a:lstStyle/>
                    <a:p>
                      <a:pPr marL="0" marR="0" indent="0" algn="l" defTabSz="548606" rtl="0" eaLnBrk="1" fontAlgn="auto" latinLnBrk="0" hangingPunct="1">
                        <a:lnSpc>
                          <a:spcPct val="100000"/>
                        </a:lnSpc>
                        <a:spcBef>
                          <a:spcPts val="0"/>
                        </a:spcBef>
                        <a:spcAft>
                          <a:spcPts val="0"/>
                        </a:spcAft>
                        <a:buClrTx/>
                        <a:buSzTx/>
                        <a:buFont typeface="Arial"/>
                        <a:buNone/>
                        <a:tabLst/>
                        <a:defRPr/>
                      </a:pPr>
                      <a:r>
                        <a:rPr lang="en-US" sz="2000" dirty="0" smtClean="0"/>
                        <a:t>Virtual Network IDs (VNID) communicated using EVPN</a:t>
                      </a:r>
                    </a:p>
                    <a:p>
                      <a:pPr marL="0" marR="0" indent="0" algn="l" defTabSz="548606" rtl="0" eaLnBrk="1" fontAlgn="auto" latinLnBrk="0" hangingPunct="1">
                        <a:lnSpc>
                          <a:spcPct val="100000"/>
                        </a:lnSpc>
                        <a:spcBef>
                          <a:spcPts val="0"/>
                        </a:spcBef>
                        <a:spcAft>
                          <a:spcPts val="0"/>
                        </a:spcAft>
                        <a:buClrTx/>
                        <a:buSzTx/>
                        <a:buFont typeface="Arial"/>
                        <a:buNone/>
                        <a:tabLst/>
                        <a:defRPr/>
                      </a:pPr>
                      <a:endParaRPr lang="en-US" sz="2000" dirty="0" smtClean="0"/>
                    </a:p>
                    <a:p>
                      <a:pPr marL="0" marR="0" indent="0" algn="l" defTabSz="548606" rtl="0" eaLnBrk="1" fontAlgn="auto" latinLnBrk="0" hangingPunct="1">
                        <a:lnSpc>
                          <a:spcPct val="100000"/>
                        </a:lnSpc>
                        <a:spcBef>
                          <a:spcPts val="0"/>
                        </a:spcBef>
                        <a:spcAft>
                          <a:spcPts val="0"/>
                        </a:spcAft>
                        <a:buClrTx/>
                        <a:buSzTx/>
                        <a:buFont typeface="Arial"/>
                        <a:buNone/>
                        <a:tabLst/>
                        <a:defRPr/>
                      </a:pPr>
                      <a:r>
                        <a:rPr lang="en-US" sz="2000" dirty="0" smtClean="0"/>
                        <a:t>Fully meshed VXLAN tunnels forward</a:t>
                      </a:r>
                      <a:r>
                        <a:rPr lang="en-US" sz="2000" baseline="0" dirty="0" smtClean="0"/>
                        <a:t> traffic</a:t>
                      </a:r>
                    </a:p>
                    <a:p>
                      <a:pPr marL="0" marR="0" indent="0" algn="l" defTabSz="548606" rtl="0" eaLnBrk="1" fontAlgn="auto" latinLnBrk="0" hangingPunct="1">
                        <a:lnSpc>
                          <a:spcPct val="100000"/>
                        </a:lnSpc>
                        <a:spcBef>
                          <a:spcPts val="0"/>
                        </a:spcBef>
                        <a:spcAft>
                          <a:spcPts val="0"/>
                        </a:spcAft>
                        <a:buClrTx/>
                        <a:buSzTx/>
                        <a:buFont typeface="Arial"/>
                        <a:buNone/>
                        <a:tabLst/>
                        <a:defRPr/>
                      </a:pPr>
                      <a:endParaRPr lang="en-US" sz="2000" dirty="0" smtClean="0"/>
                    </a:p>
                    <a:p>
                      <a:endParaRPr lang="en-US" sz="2000" dirty="0"/>
                    </a:p>
                  </a:txBody>
                  <a:tcPr marL="121920" marR="121920" marT="60960" marB="60960"/>
                </a:tc>
              </a:tr>
            </a:tbl>
          </a:graphicData>
        </a:graphic>
      </p:graphicFrame>
    </p:spTree>
    <p:extLst>
      <p:ext uri="{BB962C8B-B14F-4D97-AF65-F5344CB8AC3E}">
        <p14:creationId xmlns:p14="http://schemas.microsoft.com/office/powerpoint/2010/main" val="958189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FDFF"/>
                </a:solidFill>
              </a:rPr>
              <a:t>Lab Layout</a:t>
            </a:r>
            <a:endParaRPr lang="en-US" dirty="0">
              <a:solidFill>
                <a:srgbClr val="00FDFF"/>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5154" y="365125"/>
            <a:ext cx="8784549" cy="6846676"/>
          </a:xfrm>
        </p:spPr>
      </p:pic>
    </p:spTree>
    <p:extLst>
      <p:ext uri="{BB962C8B-B14F-4D97-AF65-F5344CB8AC3E}">
        <p14:creationId xmlns:p14="http://schemas.microsoft.com/office/powerpoint/2010/main" val="313074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239" y="1032254"/>
            <a:ext cx="11883522" cy="4793493"/>
          </a:xfrm>
        </p:spPr>
      </p:pic>
    </p:spTree>
    <p:extLst>
      <p:ext uri="{BB962C8B-B14F-4D97-AF65-F5344CB8AC3E}">
        <p14:creationId xmlns:p14="http://schemas.microsoft.com/office/powerpoint/2010/main" val="1781753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34342" y="121106"/>
            <a:ext cx="8923317" cy="3302540"/>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80902" y="3578022"/>
            <a:ext cx="9030196" cy="3281757"/>
          </a:xfrm>
        </p:spPr>
      </p:pic>
      <p:sp>
        <p:nvSpPr>
          <p:cNvPr id="11" name="Rectangle 10"/>
          <p:cNvSpPr/>
          <p:nvPr/>
        </p:nvSpPr>
        <p:spPr>
          <a:xfrm>
            <a:off x="8367058" y="2500316"/>
            <a:ext cx="2190601"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Boston</a:t>
            </a:r>
            <a:endParaRPr lang="en-US" sz="5400" b="1" dirty="0">
              <a:ln w="22225">
                <a:solidFill>
                  <a:schemeClr val="accent2"/>
                </a:solidFill>
                <a:prstDash val="solid"/>
              </a:ln>
              <a:solidFill>
                <a:schemeClr val="accent2">
                  <a:lumMod val="40000"/>
                  <a:lumOff val="60000"/>
                </a:schemeClr>
              </a:solidFill>
            </a:endParaRPr>
          </a:p>
        </p:txBody>
      </p:sp>
      <p:sp>
        <p:nvSpPr>
          <p:cNvPr id="12" name="Rectangle 11"/>
          <p:cNvSpPr/>
          <p:nvPr/>
        </p:nvSpPr>
        <p:spPr>
          <a:xfrm>
            <a:off x="8254368" y="5936449"/>
            <a:ext cx="2415982"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Chicago</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25924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405" y="240517"/>
            <a:ext cx="10935190" cy="6376967"/>
          </a:xfrm>
        </p:spPr>
      </p:pic>
    </p:spTree>
    <p:extLst>
      <p:ext uri="{BB962C8B-B14F-4D97-AF65-F5344CB8AC3E}">
        <p14:creationId xmlns:p14="http://schemas.microsoft.com/office/powerpoint/2010/main" val="462544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10" y="814322"/>
            <a:ext cx="11887181" cy="5229357"/>
          </a:xfrm>
        </p:spPr>
      </p:pic>
    </p:spTree>
    <p:extLst>
      <p:ext uri="{BB962C8B-B14F-4D97-AF65-F5344CB8AC3E}">
        <p14:creationId xmlns:p14="http://schemas.microsoft.com/office/powerpoint/2010/main" val="90239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6820" y="281485"/>
            <a:ext cx="10538361" cy="3344508"/>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26819" y="3946625"/>
            <a:ext cx="10538362" cy="2640846"/>
          </a:xfrm>
        </p:spPr>
      </p:pic>
      <p:sp>
        <p:nvSpPr>
          <p:cNvPr id="12" name="Rectangle 11"/>
          <p:cNvSpPr/>
          <p:nvPr/>
        </p:nvSpPr>
        <p:spPr>
          <a:xfrm>
            <a:off x="9174580" y="2702663"/>
            <a:ext cx="2190601"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Boston</a:t>
            </a:r>
            <a:endParaRPr lang="en-US" sz="5400" b="1" dirty="0">
              <a:ln w="22225">
                <a:solidFill>
                  <a:schemeClr val="accent2"/>
                </a:solidFill>
                <a:prstDash val="solid"/>
              </a:ln>
              <a:solidFill>
                <a:schemeClr val="accent2">
                  <a:lumMod val="40000"/>
                  <a:lumOff val="60000"/>
                </a:schemeClr>
              </a:solidFill>
            </a:endParaRPr>
          </a:p>
        </p:txBody>
      </p:sp>
      <p:sp>
        <p:nvSpPr>
          <p:cNvPr id="13" name="Rectangle 12"/>
          <p:cNvSpPr/>
          <p:nvPr/>
        </p:nvSpPr>
        <p:spPr>
          <a:xfrm>
            <a:off x="8949199" y="5664141"/>
            <a:ext cx="2415982"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Chicago</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532493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98880"/>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MPLS-Based Ethernet VPN</a:t>
            </a:r>
            <a:br>
              <a:rPr lang="en-US" b="1" dirty="0" smtClean="0">
                <a:solidFill>
                  <a:srgbClr val="00FDFF"/>
                </a:solidFill>
                <a:latin typeface="Lucida Sans Unicode" charset="0"/>
                <a:ea typeface="Lucida Sans Unicode" charset="0"/>
                <a:cs typeface="Lucida Sans Unicode" charset="0"/>
              </a:rPr>
            </a:br>
            <a:r>
              <a:rPr lang="en-US" b="1" dirty="0" smtClean="0">
                <a:solidFill>
                  <a:srgbClr val="00FDFF"/>
                </a:solidFill>
                <a:latin typeface="Lucida Sans Unicode" charset="0"/>
                <a:ea typeface="Lucida Sans Unicode" charset="0"/>
                <a:cs typeface="Lucida Sans Unicode" charset="0"/>
              </a:rPr>
              <a:t>RFC 7432</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24442"/>
            <a:ext cx="10058400" cy="3336201"/>
          </a:xfrm>
          <a:prstGeom prst="rect">
            <a:avLst/>
          </a:prstGeom>
        </p:spPr>
      </p:pic>
    </p:spTree>
    <p:extLst>
      <p:ext uri="{BB962C8B-B14F-4D97-AF65-F5344CB8AC3E}">
        <p14:creationId xmlns:p14="http://schemas.microsoft.com/office/powerpoint/2010/main" val="774283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98880"/>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EVPN Overlay ( NVO )</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074042"/>
            <a:ext cx="10058400" cy="3254704"/>
          </a:xfrm>
          <a:prstGeom prst="rect">
            <a:avLst/>
          </a:prstGeom>
        </p:spPr>
      </p:pic>
    </p:spTree>
    <p:extLst>
      <p:ext uri="{BB962C8B-B14F-4D97-AF65-F5344CB8AC3E}">
        <p14:creationId xmlns:p14="http://schemas.microsoft.com/office/powerpoint/2010/main" val="109982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BGP to the rescue</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1106214" y="1706943"/>
            <a:ext cx="9065172" cy="2954655"/>
          </a:xfrm>
          <a:prstGeom prst="rect">
            <a:avLst/>
          </a:prstGeom>
          <a:noFill/>
        </p:spPr>
        <p:txBody>
          <a:bodyPr wrap="square" rtlCol="0">
            <a:spAutoFit/>
          </a:bodyPr>
          <a:lstStyle/>
          <a:p>
            <a:r>
              <a:rPr lang="en-US" sz="2400" b="1" dirty="0" smtClean="0">
                <a:solidFill>
                  <a:srgbClr val="00FDFF"/>
                </a:solidFill>
              </a:rPr>
              <a:t>MAC/IP routes are now advertised via the control plane by BGP </a:t>
            </a:r>
          </a:p>
          <a:p>
            <a:r>
              <a:rPr lang="en-US" sz="2400" b="1" dirty="0">
                <a:solidFill>
                  <a:srgbClr val="00FDFF"/>
                </a:solidFill>
              </a:rPr>
              <a:t> </a:t>
            </a:r>
            <a:r>
              <a:rPr lang="en-US" sz="2400" b="1" dirty="0" smtClean="0">
                <a:solidFill>
                  <a:srgbClr val="00FDFF"/>
                </a:solidFill>
              </a:rPr>
              <a:t>     ( PE to PE ).</a:t>
            </a:r>
          </a:p>
          <a:p>
            <a:r>
              <a:rPr lang="en-US" sz="2400" b="1" dirty="0" smtClean="0">
                <a:solidFill>
                  <a:srgbClr val="00FDFF"/>
                </a:solidFill>
              </a:rPr>
              <a:t>We use a new BGP NLRI    ( AFI =25 ) and ( SAFI=70)</a:t>
            </a:r>
          </a:p>
          <a:p>
            <a:r>
              <a:rPr lang="en-US" sz="2400" b="1" dirty="0" smtClean="0">
                <a:solidFill>
                  <a:srgbClr val="00FDFF"/>
                </a:solidFill>
              </a:rPr>
              <a:t>BGP allows for greater scale ( can use route reflectors )</a:t>
            </a:r>
          </a:p>
          <a:p>
            <a:r>
              <a:rPr lang="en-US" sz="2400" b="1" dirty="0" smtClean="0">
                <a:solidFill>
                  <a:srgbClr val="00FDFF"/>
                </a:solidFill>
              </a:rPr>
              <a:t>Supports all active multi-homing </a:t>
            </a:r>
          </a:p>
          <a:p>
            <a:r>
              <a:rPr lang="en-US" sz="2400" b="1" dirty="0" smtClean="0">
                <a:solidFill>
                  <a:srgbClr val="00FDFF"/>
                </a:solidFill>
              </a:rPr>
              <a:t>Supports ECMP MAC routes.</a:t>
            </a:r>
          </a:p>
          <a:p>
            <a:r>
              <a:rPr lang="en-US" sz="2400" b="1" dirty="0" smtClean="0">
                <a:solidFill>
                  <a:srgbClr val="00FDFF"/>
                </a:solidFill>
              </a:rPr>
              <a:t>Supports Mass withdrawal for segment failure</a:t>
            </a:r>
          </a:p>
          <a:p>
            <a:endParaRPr lang="en-US" dirty="0">
              <a:solidFill>
                <a:srgbClr val="00FDFF"/>
              </a:solidFill>
            </a:endParaRPr>
          </a:p>
        </p:txBody>
      </p:sp>
    </p:spTree>
    <p:extLst>
      <p:ext uri="{BB962C8B-B14F-4D97-AF65-F5344CB8AC3E}">
        <p14:creationId xmlns:p14="http://schemas.microsoft.com/office/powerpoint/2010/main" val="1154107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EVPN Terms</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220717" y="1706943"/>
            <a:ext cx="11477297" cy="4062651"/>
          </a:xfrm>
          <a:prstGeom prst="rect">
            <a:avLst/>
          </a:prstGeom>
          <a:noFill/>
        </p:spPr>
        <p:txBody>
          <a:bodyPr wrap="square" rtlCol="0">
            <a:spAutoFit/>
          </a:bodyPr>
          <a:lstStyle/>
          <a:p>
            <a:r>
              <a:rPr lang="en-US" sz="2400" dirty="0" smtClean="0">
                <a:solidFill>
                  <a:srgbClr val="00FDFF"/>
                </a:solidFill>
              </a:rPr>
              <a:t>Ethernet Segment : For multi-homed CE’s the set of Ethernet links from the PE’s to the CE’s form </a:t>
            </a:r>
          </a:p>
          <a:p>
            <a:r>
              <a:rPr lang="en-US" sz="2400" dirty="0" smtClean="0">
                <a:solidFill>
                  <a:srgbClr val="00FDFF"/>
                </a:solidFill>
              </a:rPr>
              <a:t>Ethernet Tag = identifier for a broadcast domain.  Such as a VLAN.  Each PE will map between the different identifiers. </a:t>
            </a:r>
          </a:p>
          <a:p>
            <a:r>
              <a:rPr lang="en-US" sz="2400" dirty="0" smtClean="0">
                <a:solidFill>
                  <a:srgbClr val="00FDFF"/>
                </a:solidFill>
              </a:rPr>
              <a:t>Ethernet Segment Identifier ( ESI) A unique nonzero identifier that represents a Ethernet segment across the network</a:t>
            </a:r>
          </a:p>
          <a:p>
            <a:r>
              <a:rPr lang="en-US" sz="2400" dirty="0" smtClean="0">
                <a:solidFill>
                  <a:srgbClr val="00FDFF"/>
                </a:solidFill>
              </a:rPr>
              <a:t>EVPN Instance ( EVI )  A routing and forwarding instance that spans across all PE routers for that VPN.  </a:t>
            </a:r>
          </a:p>
          <a:p>
            <a:endParaRPr lang="en-US" sz="2400" b="1" dirty="0" smtClean="0">
              <a:solidFill>
                <a:srgbClr val="00FDFF"/>
              </a:solidFill>
            </a:endParaRPr>
          </a:p>
          <a:p>
            <a:endParaRPr lang="en-US" sz="2400" b="1" dirty="0" smtClean="0">
              <a:solidFill>
                <a:srgbClr val="00FDFF"/>
              </a:solidFill>
            </a:endParaRPr>
          </a:p>
          <a:p>
            <a:endParaRPr lang="en-US" dirty="0">
              <a:solidFill>
                <a:srgbClr val="00FDFF"/>
              </a:solidFill>
            </a:endParaRPr>
          </a:p>
        </p:txBody>
      </p:sp>
    </p:spTree>
    <p:extLst>
      <p:ext uri="{BB962C8B-B14F-4D97-AF65-F5344CB8AC3E}">
        <p14:creationId xmlns:p14="http://schemas.microsoft.com/office/powerpoint/2010/main" val="1945751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EVPN Sample Topology</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220717" y="1706943"/>
            <a:ext cx="11477297" cy="1107996"/>
          </a:xfrm>
          <a:prstGeom prst="rect">
            <a:avLst/>
          </a:prstGeom>
          <a:noFill/>
        </p:spPr>
        <p:txBody>
          <a:bodyPr wrap="square" rtlCol="0">
            <a:spAutoFit/>
          </a:bodyPr>
          <a:lstStyle/>
          <a:p>
            <a:endParaRPr lang="en-US" sz="2400" b="1" dirty="0" smtClean="0">
              <a:solidFill>
                <a:srgbClr val="00FDFF"/>
              </a:solidFill>
            </a:endParaRPr>
          </a:p>
          <a:p>
            <a:endParaRPr lang="en-US" sz="2400" b="1" dirty="0" smtClean="0">
              <a:solidFill>
                <a:srgbClr val="00FDFF"/>
              </a:solidFill>
            </a:endParaRPr>
          </a:p>
          <a:p>
            <a:endParaRPr lang="en-US" dirty="0">
              <a:solidFill>
                <a:srgbClr val="00FD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703" y="1636792"/>
            <a:ext cx="8476593" cy="3645041"/>
          </a:xfrm>
          <a:prstGeom prst="rect">
            <a:avLst/>
          </a:prstGeom>
        </p:spPr>
      </p:pic>
    </p:spTree>
    <p:extLst>
      <p:ext uri="{BB962C8B-B14F-4D97-AF65-F5344CB8AC3E}">
        <p14:creationId xmlns:p14="http://schemas.microsoft.com/office/powerpoint/2010/main" val="142349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MAC Advertisement</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357351" y="1655697"/>
            <a:ext cx="11477297" cy="1846659"/>
          </a:xfrm>
          <a:prstGeom prst="rect">
            <a:avLst/>
          </a:prstGeom>
          <a:noFill/>
        </p:spPr>
        <p:txBody>
          <a:bodyPr wrap="square" rtlCol="0">
            <a:spAutoFit/>
          </a:bodyPr>
          <a:lstStyle/>
          <a:p>
            <a:r>
              <a:rPr lang="en-US" sz="2400" dirty="0" smtClean="0">
                <a:solidFill>
                  <a:srgbClr val="00FDFF"/>
                </a:solidFill>
              </a:rPr>
              <a:t>Each PE will learn mac’s from the attached CE via traditional data plane methods.</a:t>
            </a:r>
          </a:p>
          <a:p>
            <a:r>
              <a:rPr lang="en-US" sz="2400" dirty="0" smtClean="0">
                <a:solidFill>
                  <a:srgbClr val="00FDFF"/>
                </a:solidFill>
              </a:rPr>
              <a:t>The MAC address is learned and is now advertised to remote PE’s as a MAC Address Route Type 2 via BGP.  </a:t>
            </a:r>
            <a:endParaRPr lang="en-US" sz="2400" b="1" dirty="0" smtClean="0">
              <a:solidFill>
                <a:srgbClr val="00FDFF"/>
              </a:solidFill>
            </a:endParaRPr>
          </a:p>
          <a:p>
            <a:endParaRPr lang="en-US" sz="2400" b="1" dirty="0" smtClean="0">
              <a:solidFill>
                <a:srgbClr val="00FDFF"/>
              </a:solidFill>
            </a:endParaRPr>
          </a:p>
          <a:p>
            <a:endParaRPr lang="en-US" dirty="0">
              <a:solidFill>
                <a:srgbClr val="00FD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7" y="2790495"/>
            <a:ext cx="3868699" cy="3593873"/>
          </a:xfrm>
          <a:prstGeom prst="rect">
            <a:avLst/>
          </a:prstGeom>
        </p:spPr>
      </p:pic>
    </p:spTree>
    <p:extLst>
      <p:ext uri="{BB962C8B-B14F-4D97-AF65-F5344CB8AC3E}">
        <p14:creationId xmlns:p14="http://schemas.microsoft.com/office/powerpoint/2010/main" val="1960574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8276"/>
          </a:xfrm>
        </p:spPr>
        <p:txBody>
          <a:bodyPr>
            <a:normAutofit/>
          </a:bodyPr>
          <a:lstStyle/>
          <a:p>
            <a:pPr algn="ctr"/>
            <a:r>
              <a:rPr lang="en-US" b="1" dirty="0" smtClean="0">
                <a:solidFill>
                  <a:srgbClr val="00FDFF"/>
                </a:solidFill>
                <a:latin typeface="Lucida Sans Unicode" charset="0"/>
                <a:ea typeface="Lucida Sans Unicode" charset="0"/>
                <a:cs typeface="Lucida Sans Unicode" charset="0"/>
              </a:rPr>
              <a:t>MAC Advertisement</a:t>
            </a:r>
            <a:endParaRPr lang="en-US" b="1" dirty="0">
              <a:solidFill>
                <a:srgbClr val="00FDFF"/>
              </a:solidFill>
              <a:latin typeface="Lucida Sans Unicode" charset="0"/>
              <a:ea typeface="Lucida Sans Unicode" charset="0"/>
              <a:cs typeface="Lucida Sans Unicode"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60643"/>
            <a:ext cx="4192070" cy="1397357"/>
          </a:xfrm>
        </p:spPr>
      </p:pic>
      <p:sp>
        <p:nvSpPr>
          <p:cNvPr id="8" name="TextBox 7"/>
          <p:cNvSpPr txBox="1"/>
          <p:nvPr/>
        </p:nvSpPr>
        <p:spPr>
          <a:xfrm>
            <a:off x="357351" y="1655697"/>
            <a:ext cx="11477297" cy="2585323"/>
          </a:xfrm>
          <a:prstGeom prst="rect">
            <a:avLst/>
          </a:prstGeom>
          <a:noFill/>
        </p:spPr>
        <p:txBody>
          <a:bodyPr wrap="square" rtlCol="0">
            <a:spAutoFit/>
          </a:bodyPr>
          <a:lstStyle/>
          <a:p>
            <a:pPr algn="ctr"/>
            <a:r>
              <a:rPr lang="en-US" sz="2400" b="1" dirty="0" smtClean="0">
                <a:solidFill>
                  <a:srgbClr val="00FDFF"/>
                </a:solidFill>
              </a:rPr>
              <a:t>When used with Integrated Routing and Bridging ( IRB ) the MAC address route has an extended community for the Default GW.</a:t>
            </a:r>
          </a:p>
          <a:p>
            <a:pPr algn="ctr"/>
            <a:r>
              <a:rPr lang="en-US" sz="2400" b="1" dirty="0" smtClean="0">
                <a:solidFill>
                  <a:srgbClr val="00FDFF"/>
                </a:solidFill>
              </a:rPr>
              <a:t>PE’s can proxy-ARP </a:t>
            </a:r>
          </a:p>
          <a:p>
            <a:pPr algn="ctr"/>
            <a:r>
              <a:rPr lang="en-US" sz="2400" b="1" dirty="0" smtClean="0">
                <a:solidFill>
                  <a:srgbClr val="00FDFF"/>
                </a:solidFill>
              </a:rPr>
              <a:t>Minimizes flooding across the WAN</a:t>
            </a:r>
          </a:p>
          <a:p>
            <a:pPr algn="ctr"/>
            <a:endParaRPr lang="en-US" sz="2400" b="1" dirty="0" smtClean="0">
              <a:solidFill>
                <a:srgbClr val="00FDFF"/>
              </a:solidFill>
            </a:endParaRPr>
          </a:p>
          <a:p>
            <a:endParaRPr lang="en-US" sz="2400" b="1" dirty="0" smtClean="0">
              <a:solidFill>
                <a:srgbClr val="00FDFF"/>
              </a:solidFill>
            </a:endParaRPr>
          </a:p>
          <a:p>
            <a:endParaRPr lang="en-US" dirty="0">
              <a:solidFill>
                <a:srgbClr val="00FDFF"/>
              </a:solidFill>
            </a:endParaRPr>
          </a:p>
        </p:txBody>
      </p:sp>
    </p:spTree>
    <p:extLst>
      <p:ext uri="{BB962C8B-B14F-4D97-AF65-F5344CB8AC3E}">
        <p14:creationId xmlns:p14="http://schemas.microsoft.com/office/powerpoint/2010/main" val="1339141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SUBSTITUTION_ID" val="{1F7B312F-79E2-498A-A86D-E757F15DDCD7}"/>
</p:tagLst>
</file>

<file path=ppt/tags/tag10.xml><?xml version="1.0" encoding="utf-8"?>
<p:tagLst xmlns:a="http://schemas.openxmlformats.org/drawingml/2006/main" xmlns:r="http://schemas.openxmlformats.org/officeDocument/2006/relationships" xmlns:p="http://schemas.openxmlformats.org/presentationml/2006/main">
  <p:tag name="MMPROD_SUBSTITUTION_ID" val="{58570885-AEDC-4607-B8D0-029CC8197464}"/>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F2002F2F-07F8-4B0E-879D-1D5A42A39AE8}"/>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6E308B56-480C-4E30-9AB5-9BD7ADBDB1F1}"/>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0C2FF38B-082F-47DC-9A23-954EFB79DD61}"/>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4CA3631B-9D6E-46DD-B3DE-4960EAABC57A}"/>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86D6C56F-CFA2-4DDB-886F-9A4FDE167123}"/>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22E885C7-5F82-4CB7-ACC2-E0AD0DA17E55}"/>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8D2944C5-95A6-4A45-9BC2-B35B83A85D16}"/>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CBE69CA4-B056-49EC-AE96-7A6E5EA739B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26821</TotalTime>
  <Words>1138</Words>
  <Application>Microsoft Macintosh PowerPoint</Application>
  <PresentationFormat>Widescreen</PresentationFormat>
  <Paragraphs>189</Paragraphs>
  <Slides>29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Calibri Light</vt:lpstr>
      <vt:lpstr>Lucida Sans Unicode</vt:lpstr>
      <vt:lpstr>ＭＳ Ｐゴシック</vt:lpstr>
      <vt:lpstr>Arial</vt:lpstr>
      <vt:lpstr>Office Theme</vt:lpstr>
      <vt:lpstr>EVPN: Or how I learned to stop worrying and love the BGP</vt:lpstr>
      <vt:lpstr>So what is EVPN?</vt:lpstr>
      <vt:lpstr>MPLS-Based Ethernet VPN RFC 7432</vt:lpstr>
      <vt:lpstr>EVPN Overlay ( NVO )</vt:lpstr>
      <vt:lpstr>BGP to the rescue</vt:lpstr>
      <vt:lpstr>EVPN Terms</vt:lpstr>
      <vt:lpstr>EVPN Sample Topology</vt:lpstr>
      <vt:lpstr>MAC Advertisement</vt:lpstr>
      <vt:lpstr>MAC Advertisement</vt:lpstr>
      <vt:lpstr>MAC Advertisement – Services </vt:lpstr>
      <vt:lpstr>MAC Advertisement – Services</vt:lpstr>
      <vt:lpstr>EVPN Multi-homing</vt:lpstr>
      <vt:lpstr>EVPN Multi-homing</vt:lpstr>
      <vt:lpstr>EVPN Multi-homing</vt:lpstr>
      <vt:lpstr>EVPN Multi-homing</vt:lpstr>
      <vt:lpstr>EVPN MAC Mass withdrawal</vt:lpstr>
      <vt:lpstr>Unknowns and ARP</vt:lpstr>
      <vt:lpstr>EVPN MAC Mobility</vt:lpstr>
      <vt:lpstr>VXLAN : Building blocks</vt:lpstr>
      <vt:lpstr>PowerPoint Presentation</vt:lpstr>
      <vt:lpstr>VXLAN – Putting it Together</vt:lpstr>
      <vt:lpstr>Why VXLAN/EVPN?</vt:lpstr>
      <vt:lpstr>VXLAN Deployment Options</vt:lpstr>
      <vt:lpstr>Lab Layout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EVPN: Or how I learned to stop worrying and love the BGP</dc:title>
  <dc:creator>Tom Dwyer</dc:creator>
  <cp:lastModifiedBy>Tom Dwyer</cp:lastModifiedBy>
  <cp:revision>43</cp:revision>
  <dcterms:created xsi:type="dcterms:W3CDTF">2016-04-19T05:27:55Z</dcterms:created>
  <dcterms:modified xsi:type="dcterms:W3CDTF">2016-05-12T19:18:33Z</dcterms:modified>
</cp:coreProperties>
</file>