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84" r:id="rId4"/>
    <p:sldId id="275" r:id="rId5"/>
    <p:sldId id="274" r:id="rId6"/>
    <p:sldId id="286" r:id="rId7"/>
    <p:sldId id="285" r:id="rId8"/>
    <p:sldId id="277" r:id="rId9"/>
    <p:sldId id="278" r:id="rId10"/>
    <p:sldId id="279" r:id="rId11"/>
    <p:sldId id="283" r:id="rId12"/>
    <p:sldId id="280" r:id="rId13"/>
    <p:sldId id="281" r:id="rId14"/>
    <p:sldId id="28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6"/>
    <p:restoredTop sz="85880" autoAdjust="0"/>
  </p:normalViewPr>
  <p:slideViewPr>
    <p:cSldViewPr>
      <p:cViewPr varScale="1">
        <p:scale>
          <a:sx n="173" d="100"/>
          <a:sy n="173" d="100"/>
        </p:scale>
        <p:origin x="1152" y="17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B6260-8F38-4C02-9E94-7F08F3C1E232}" type="datetimeFigureOut">
              <a:rPr lang="en-US" smtClean="0"/>
              <a:t>5/23/17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E3BF0-D5F6-427B-B6B7-1F9ADAAD9DFD}" type="slidenum">
              <a:rPr lang="en-US" smtClean="0"/>
              <a:t>‹#›</a:t>
            </a:fld>
            <a:endParaRPr lang="en-US"/>
          </a:p>
        </p:txBody>
      </p:sp>
    </p:spTree>
    <p:extLst>
      <p:ext uri="{BB962C8B-B14F-4D97-AF65-F5344CB8AC3E}">
        <p14:creationId xmlns:p14="http://schemas.microsoft.com/office/powerpoint/2010/main" val="266036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r>
              <a:rPr lang="en-US" dirty="0" smtClean="0"/>
              <a:t>Intro</a:t>
            </a:r>
            <a:r>
              <a:rPr lang="en-US" baseline="0" dirty="0" smtClean="0"/>
              <a:t> Tom Kacprzynski</a:t>
            </a:r>
            <a:endParaRPr lang="en-US" dirty="0"/>
          </a:p>
        </p:txBody>
      </p:sp>
      <p:sp>
        <p:nvSpPr>
          <p:cNvPr id="4" name="Slide Number Placeholder 3"/>
          <p:cNvSpPr>
            <a:spLocks noGrp="1"/>
          </p:cNvSpPr>
          <p:nvPr>
            <p:ph type="sldNum" sz="quarter" idx="10"/>
          </p:nvPr>
        </p:nvSpPr>
        <p:spPr/>
        <p:txBody>
          <a:bodyPr/>
          <a:lstStyle/>
          <a:p>
            <a:fld id="{3DAE3BF0-D5F6-427B-B6B7-1F9ADAAD9DFD}" type="slidenum">
              <a:rPr lang="en-US" smtClean="0"/>
              <a:t>1</a:t>
            </a:fld>
            <a:endParaRPr lang="en-US"/>
          </a:p>
        </p:txBody>
      </p:sp>
    </p:spTree>
    <p:extLst>
      <p:ext uri="{BB962C8B-B14F-4D97-AF65-F5344CB8AC3E}">
        <p14:creationId xmlns:p14="http://schemas.microsoft.com/office/powerpoint/2010/main" val="267882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E3BF0-D5F6-427B-B6B7-1F9ADAAD9DFD}" type="slidenum">
              <a:rPr lang="en-US" smtClean="0"/>
              <a:t>4</a:t>
            </a:fld>
            <a:endParaRPr lang="en-US"/>
          </a:p>
        </p:txBody>
      </p:sp>
    </p:spTree>
    <p:extLst>
      <p:ext uri="{BB962C8B-B14F-4D97-AF65-F5344CB8AC3E}">
        <p14:creationId xmlns:p14="http://schemas.microsoft.com/office/powerpoint/2010/main" val="196130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 a</a:t>
            </a:r>
            <a:r>
              <a:rPr lang="en-US" baseline="0" dirty="0" smtClean="0"/>
              <a:t> lot from these surveys</a:t>
            </a:r>
            <a:r>
              <a:rPr lang="en-US" dirty="0" smtClean="0"/>
              <a:t>,</a:t>
            </a:r>
            <a:r>
              <a:rPr lang="en-US" baseline="0" dirty="0" smtClean="0"/>
              <a:t> it helps us shape the direction of the organization, running conferences and the technical content. Appreciate your honest feedback.</a:t>
            </a:r>
          </a:p>
        </p:txBody>
      </p:sp>
      <p:sp>
        <p:nvSpPr>
          <p:cNvPr id="4" name="Slide Number Placeholder 3"/>
          <p:cNvSpPr>
            <a:spLocks noGrp="1"/>
          </p:cNvSpPr>
          <p:nvPr>
            <p:ph type="sldNum" sz="quarter" idx="10"/>
          </p:nvPr>
        </p:nvSpPr>
        <p:spPr/>
        <p:txBody>
          <a:bodyPr/>
          <a:lstStyle/>
          <a:p>
            <a:fld id="{3DAE3BF0-D5F6-427B-B6B7-1F9ADAAD9DFD}" type="slidenum">
              <a:rPr lang="en-US" smtClean="0"/>
              <a:t>12</a:t>
            </a:fld>
            <a:endParaRPr lang="en-US"/>
          </a:p>
        </p:txBody>
      </p:sp>
    </p:spTree>
    <p:extLst>
      <p:ext uri="{BB962C8B-B14F-4D97-AF65-F5344CB8AC3E}">
        <p14:creationId xmlns:p14="http://schemas.microsoft.com/office/powerpoint/2010/main" val="2991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on the organization, feedback?</a:t>
            </a:r>
            <a:endParaRPr lang="en-US" dirty="0"/>
          </a:p>
        </p:txBody>
      </p:sp>
      <p:sp>
        <p:nvSpPr>
          <p:cNvPr id="4" name="Slide Number Placeholder 3"/>
          <p:cNvSpPr>
            <a:spLocks noGrp="1"/>
          </p:cNvSpPr>
          <p:nvPr>
            <p:ph type="sldNum" sz="quarter" idx="10"/>
          </p:nvPr>
        </p:nvSpPr>
        <p:spPr/>
        <p:txBody>
          <a:bodyPr/>
          <a:lstStyle/>
          <a:p>
            <a:fld id="{3DAE3BF0-D5F6-427B-B6B7-1F9ADAAD9DFD}" type="slidenum">
              <a:rPr lang="en-US" smtClean="0"/>
              <a:t>14</a:t>
            </a:fld>
            <a:endParaRPr lang="en-US"/>
          </a:p>
        </p:txBody>
      </p:sp>
    </p:spTree>
    <p:extLst>
      <p:ext uri="{BB962C8B-B14F-4D97-AF65-F5344CB8AC3E}">
        <p14:creationId xmlns:p14="http://schemas.microsoft.com/office/powerpoint/2010/main" val="7339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8904D-6E3E-4013-975C-BE8C6D6259CB}" type="datetimeFigureOut">
              <a:rPr lang="en-US" smtClean="0"/>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298094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8904D-6E3E-4013-975C-BE8C6D6259CB}" type="datetimeFigureOut">
              <a:rPr lang="en-US" smtClean="0"/>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45083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8904D-6E3E-4013-975C-BE8C6D6259CB}" type="datetimeFigureOut">
              <a:rPr lang="en-US" smtClean="0"/>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242487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8904D-6E3E-4013-975C-BE8C6D6259CB}" type="datetimeFigureOut">
              <a:rPr lang="en-US" smtClean="0"/>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366560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8904D-6E3E-4013-975C-BE8C6D6259CB}" type="datetimeFigureOut">
              <a:rPr lang="en-US" smtClean="0"/>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107936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8904D-6E3E-4013-975C-BE8C6D6259CB}" type="datetimeFigureOut">
              <a:rPr lang="en-US" smtClean="0"/>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281252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8904D-6E3E-4013-975C-BE8C6D6259CB}" type="datetimeFigureOut">
              <a:rPr lang="en-US" smtClean="0"/>
              <a:t>5/23/17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154736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8904D-6E3E-4013-975C-BE8C6D6259CB}" type="datetimeFigureOut">
              <a:rPr lang="en-US" smtClean="0"/>
              <a:t>5/23/17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306805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8904D-6E3E-4013-975C-BE8C6D6259CB}" type="datetimeFigureOut">
              <a:rPr lang="en-US" smtClean="0"/>
              <a:t>5/23/17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148979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8904D-6E3E-4013-975C-BE8C6D6259CB}" type="datetimeFigureOut">
              <a:rPr lang="en-US" smtClean="0"/>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18220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8904D-6E3E-4013-975C-BE8C6D6259CB}" type="datetimeFigureOut">
              <a:rPr lang="en-US" smtClean="0"/>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B908E-2C10-45CA-9EC7-DE1E5FB2EC2E}" type="slidenum">
              <a:rPr lang="en-US" smtClean="0"/>
              <a:t>‹#›</a:t>
            </a:fld>
            <a:endParaRPr lang="en-US"/>
          </a:p>
        </p:txBody>
      </p:sp>
    </p:spTree>
    <p:extLst>
      <p:ext uri="{BB962C8B-B14F-4D97-AF65-F5344CB8AC3E}">
        <p14:creationId xmlns:p14="http://schemas.microsoft.com/office/powerpoint/2010/main" val="3264918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8904D-6E3E-4013-975C-BE8C6D6259CB}" type="datetimeFigureOut">
              <a:rPr lang="en-US" smtClean="0"/>
              <a:t>5/23/17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AB908E-2C10-45CA-9EC7-DE1E5FB2EC2E}" type="slidenum">
              <a:rPr lang="en-US" smtClean="0"/>
              <a:t>‹#›</a:t>
            </a:fld>
            <a:endParaRPr lang="en-US"/>
          </a:p>
        </p:txBody>
      </p:sp>
    </p:spTree>
    <p:extLst>
      <p:ext uri="{BB962C8B-B14F-4D97-AF65-F5344CB8AC3E}">
        <p14:creationId xmlns:p14="http://schemas.microsoft.com/office/powerpoint/2010/main" val="23355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tiff"/><Relationship Id="rId7" Type="http://schemas.openxmlformats.org/officeDocument/2006/relationships/image" Target="../media/image20.tiff"/><Relationship Id="rId8"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hyperlink" Target="http://feedback.chinog.org/" TargetMode="External"/><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hyperlink" Target="https://chinog.herokuapp.com/" TargetMode="External"/><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5.xml.rels><?xml version="1.0" encoding="UTF-8" standalone="yes"?>
<Relationships xmlns="http://schemas.openxmlformats.org/package/2006/relationships"><Relationship Id="rId11" Type="http://schemas.openxmlformats.org/officeDocument/2006/relationships/image" Target="../media/image12.tiff"/><Relationship Id="rId12"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tiff"/><Relationship Id="rId7" Type="http://schemas.openxmlformats.org/officeDocument/2006/relationships/image" Target="../media/image8.tiff"/><Relationship Id="rId8" Type="http://schemas.openxmlformats.org/officeDocument/2006/relationships/image" Target="../media/image9.tiff"/><Relationship Id="rId9" Type="http://schemas.openxmlformats.org/officeDocument/2006/relationships/image" Target="../media/image10.tiff"/><Relationship Id="rId10"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333750"/>
            <a:ext cx="6934200" cy="1295400"/>
          </a:xfrm>
        </p:spPr>
        <p:txBody>
          <a:bodyPr>
            <a:normAutofit fontScale="70000" lnSpcReduction="20000"/>
          </a:bodyPr>
          <a:lstStyle/>
          <a:p>
            <a:pPr algn="r"/>
            <a:r>
              <a:rPr lang="en-US" b="1" dirty="0" smtClean="0">
                <a:solidFill>
                  <a:schemeClr val="bg1">
                    <a:lumMod val="50000"/>
                  </a:schemeClr>
                </a:solidFill>
                <a:latin typeface="Arial" pitchFamily="34" charset="0"/>
                <a:cs typeface="Arial" pitchFamily="34" charset="0"/>
              </a:rPr>
              <a:t>Welcome and Introduction</a:t>
            </a:r>
          </a:p>
          <a:p>
            <a:pPr algn="r"/>
            <a:endParaRPr lang="en-US" b="1" dirty="0" smtClean="0">
              <a:solidFill>
                <a:schemeClr val="bg1">
                  <a:lumMod val="50000"/>
                </a:schemeClr>
              </a:solidFill>
              <a:latin typeface="Arial" pitchFamily="34" charset="0"/>
              <a:cs typeface="Arial" pitchFamily="34" charset="0"/>
            </a:endParaRPr>
          </a:p>
          <a:p>
            <a:pPr algn="r"/>
            <a:r>
              <a:rPr lang="en-US" b="1" dirty="0" smtClean="0">
                <a:solidFill>
                  <a:schemeClr val="bg1">
                    <a:lumMod val="50000"/>
                  </a:schemeClr>
                </a:solidFill>
                <a:latin typeface="Arial" pitchFamily="34" charset="0"/>
                <a:cs typeface="Arial" pitchFamily="34" charset="0"/>
              </a:rPr>
              <a:t>Tom Kacprzynski</a:t>
            </a:r>
          </a:p>
          <a:p>
            <a:pPr algn="r"/>
            <a:r>
              <a:rPr lang="en-US" sz="2100" b="1" dirty="0" smtClean="0">
                <a:solidFill>
                  <a:schemeClr val="bg1">
                    <a:lumMod val="50000"/>
                  </a:schemeClr>
                </a:solidFill>
                <a:latin typeface="Arial" pitchFamily="34" charset="0"/>
                <a:cs typeface="Arial" pitchFamily="34" charset="0"/>
              </a:rPr>
              <a:t>CHI-NOG </a:t>
            </a:r>
            <a:r>
              <a:rPr lang="en-US" sz="2100" b="1" dirty="0">
                <a:solidFill>
                  <a:schemeClr val="bg1">
                    <a:lumMod val="50000"/>
                  </a:schemeClr>
                </a:solidFill>
                <a:latin typeface="Arial" pitchFamily="34" charset="0"/>
                <a:cs typeface="Arial" pitchFamily="34" charset="0"/>
              </a:rPr>
              <a:t>Organizer &amp; Program Committee Chair </a:t>
            </a:r>
            <a:endParaRPr lang="en-US" sz="2100" b="1" dirty="0" smtClean="0">
              <a:solidFill>
                <a:schemeClr val="bg1">
                  <a:lumMod val="50000"/>
                </a:schemeClr>
              </a:solidFill>
              <a:latin typeface="Arial" pitchFamily="34" charset="0"/>
              <a:cs typeface="Arial"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257550"/>
            <a:ext cx="1404366" cy="1447800"/>
          </a:xfrm>
          <a:prstGeom prst="rect">
            <a:avLst/>
          </a:prstGeom>
        </p:spPr>
      </p:pic>
      <p:pic>
        <p:nvPicPr>
          <p:cNvPr id="6" name="Picture 5"/>
          <p:cNvPicPr>
            <a:picLocks noChangeAspect="1"/>
          </p:cNvPicPr>
          <p:nvPr/>
        </p:nvPicPr>
        <p:blipFill>
          <a:blip r:embed="rId4"/>
          <a:stretch>
            <a:fillRect/>
          </a:stretch>
        </p:blipFill>
        <p:spPr>
          <a:xfrm>
            <a:off x="0" y="0"/>
            <a:ext cx="9144000" cy="3048000"/>
          </a:xfrm>
          <a:prstGeom prst="rect">
            <a:avLst/>
          </a:prstGeom>
        </p:spPr>
      </p:pic>
    </p:spTree>
    <p:extLst>
      <p:ext uri="{BB962C8B-B14F-4D97-AF65-F5344CB8AC3E}">
        <p14:creationId xmlns:p14="http://schemas.microsoft.com/office/powerpoint/2010/main" val="713947332"/>
      </p:ext>
    </p:extLst>
  </p:cSld>
  <p:clrMapOvr>
    <a:masterClrMapping/>
  </p:clrMapOvr>
  <mc:AlternateContent xmlns:mc="http://schemas.openxmlformats.org/markup-compatibility/2006" xmlns:p14="http://schemas.microsoft.com/office/powerpoint/2010/main">
    <mc:Choice Requires="p14">
      <p:transition spd="slow" p14:dur="2000" advTm="1170"/>
    </mc:Choice>
    <mc:Fallback xmlns="">
      <p:transition spd="slow" advTm="11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Sponsors</a:t>
            </a:r>
            <a:endParaRPr lang="en-US" dirty="0"/>
          </a:p>
        </p:txBody>
      </p:sp>
      <p:pic>
        <p:nvPicPr>
          <p:cNvPr id="5" name="Picture 8" descr="Junipe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1742" y="2721423"/>
            <a:ext cx="2248671" cy="11473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1" y="2372734"/>
            <a:ext cx="8229600" cy="383516"/>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sz="2000" dirty="0" smtClean="0">
                <a:latin typeface="Arial" pitchFamily="34" charset="0"/>
                <a:cs typeface="Arial" pitchFamily="34" charset="0"/>
              </a:rPr>
              <a:t>Gold</a:t>
            </a:r>
            <a:endParaRPr lang="en-US" sz="2000" dirty="0">
              <a:latin typeface="Arial" pitchFamily="34" charset="0"/>
              <a:cs typeface="Arial" pitchFamily="34" charset="0"/>
            </a:endParaRPr>
          </a:p>
        </p:txBody>
      </p:sp>
      <p:pic>
        <p:nvPicPr>
          <p:cNvPr id="8" name="Picture 2" descr="logo_radwa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2940461"/>
            <a:ext cx="2381250" cy="590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entik_logo_blac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1305" y="3033388"/>
            <a:ext cx="20859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09600" y="4024321"/>
            <a:ext cx="2514600" cy="333185"/>
          </a:xfrm>
          <a:prstGeom prst="rect">
            <a:avLst/>
          </a:prstGeom>
        </p:spPr>
      </p:pic>
      <p:pic>
        <p:nvPicPr>
          <p:cNvPr id="10" name="Picture 9"/>
          <p:cNvPicPr>
            <a:picLocks noChangeAspect="1"/>
          </p:cNvPicPr>
          <p:nvPr/>
        </p:nvPicPr>
        <p:blipFill>
          <a:blip r:embed="rId7"/>
          <a:stretch>
            <a:fillRect/>
          </a:stretch>
        </p:blipFill>
        <p:spPr>
          <a:xfrm>
            <a:off x="3626343" y="3795531"/>
            <a:ext cx="1992819" cy="1123950"/>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21305" y="3879028"/>
            <a:ext cx="2667000" cy="623769"/>
          </a:xfrm>
          <a:prstGeom prst="rect">
            <a:avLst/>
          </a:prstGeom>
        </p:spPr>
      </p:pic>
    </p:spTree>
    <p:extLst>
      <p:ext uri="{BB962C8B-B14F-4D97-AF65-F5344CB8AC3E}">
        <p14:creationId xmlns:p14="http://schemas.microsoft.com/office/powerpoint/2010/main" val="11296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Sponsors</a:t>
            </a:r>
            <a:endParaRPr lang="en-US" dirty="0"/>
          </a:p>
        </p:txBody>
      </p:sp>
      <p:sp>
        <p:nvSpPr>
          <p:cNvPr id="7" name="Content Placeholder 2"/>
          <p:cNvSpPr txBox="1">
            <a:spLocks/>
          </p:cNvSpPr>
          <p:nvPr/>
        </p:nvSpPr>
        <p:spPr>
          <a:xfrm>
            <a:off x="457201" y="2372734"/>
            <a:ext cx="8229600" cy="383516"/>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sz="2000" smtClean="0">
                <a:latin typeface="Arial" pitchFamily="34" charset="0"/>
                <a:cs typeface="Arial" pitchFamily="34" charset="0"/>
              </a:rPr>
              <a:t>Silver</a:t>
            </a:r>
            <a:endParaRPr lang="en-US" sz="2000" dirty="0">
              <a:latin typeface="Arial" pitchFamily="34" charset="0"/>
              <a:cs typeface="Arial" pitchFamily="34" charset="0"/>
            </a:endParaRPr>
          </a:p>
        </p:txBody>
      </p:sp>
      <p:sp>
        <p:nvSpPr>
          <p:cNvPr id="12" name="Content Placeholder 2"/>
          <p:cNvSpPr txBox="1">
            <a:spLocks/>
          </p:cNvSpPr>
          <p:nvPr/>
        </p:nvSpPr>
        <p:spPr>
          <a:xfrm>
            <a:off x="457200" y="3790950"/>
            <a:ext cx="8229600" cy="383516"/>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sz="2000" dirty="0" smtClean="0">
                <a:latin typeface="Arial" pitchFamily="34" charset="0"/>
                <a:cs typeface="Arial" pitchFamily="34" charset="0"/>
              </a:rPr>
              <a:t>Break</a:t>
            </a:r>
            <a:endParaRPr lang="en-US" sz="2000" dirty="0">
              <a:latin typeface="Arial" pitchFamily="34" charset="0"/>
              <a:cs typeface="Arial"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604203"/>
            <a:ext cx="1814670" cy="109855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8523" y="2533104"/>
            <a:ext cx="1516051" cy="1464072"/>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400" y="2809548"/>
            <a:ext cx="3200400" cy="788198"/>
          </a:xfrm>
          <a:prstGeom prst="rect">
            <a:avLst/>
          </a:prstGeom>
        </p:spPr>
      </p:pic>
      <p:pic>
        <p:nvPicPr>
          <p:cNvPr id="15" name="Picture 14"/>
          <p:cNvPicPr>
            <a:picLocks noChangeAspect="1"/>
          </p:cNvPicPr>
          <p:nvPr/>
        </p:nvPicPr>
        <p:blipFill>
          <a:blip r:embed="rId6"/>
          <a:stretch>
            <a:fillRect/>
          </a:stretch>
        </p:blipFill>
        <p:spPr>
          <a:xfrm>
            <a:off x="3429000" y="4351992"/>
            <a:ext cx="2736850" cy="594967"/>
          </a:xfrm>
          <a:prstGeom prst="rect">
            <a:avLst/>
          </a:prstGeom>
        </p:spPr>
      </p:pic>
    </p:spTree>
    <p:extLst>
      <p:ext uri="{BB962C8B-B14F-4D97-AF65-F5344CB8AC3E}">
        <p14:creationId xmlns:p14="http://schemas.microsoft.com/office/powerpoint/2010/main" val="410694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Raffle and Survey </a:t>
            </a:r>
            <a:endParaRPr lang="en-US" dirty="0"/>
          </a:p>
        </p:txBody>
      </p:sp>
      <p:sp>
        <p:nvSpPr>
          <p:cNvPr id="5" name="Content Placeholder 2"/>
          <p:cNvSpPr txBox="1">
            <a:spLocks/>
          </p:cNvSpPr>
          <p:nvPr/>
        </p:nvSpPr>
        <p:spPr>
          <a:xfrm>
            <a:off x="457200" y="1962149"/>
            <a:ext cx="5867400" cy="2632473"/>
          </a:xfrm>
          <a:prstGeom prst="rect">
            <a:avLst/>
          </a:prstGeom>
          <a:ln w="25400" cap="flat" cmpd="sng" algn="ctr">
            <a:solidFill>
              <a:schemeClr val="bg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000" dirty="0" smtClean="0">
                <a:latin typeface="Arial" pitchFamily="34" charset="0"/>
                <a:cs typeface="Arial" pitchFamily="34" charset="0"/>
              </a:rPr>
              <a:t>To fill out please navigate </a:t>
            </a:r>
            <a:r>
              <a:rPr lang="en-US" sz="2000" u="sng" dirty="0" err="1" smtClean="0">
                <a:latin typeface="Arial" pitchFamily="34" charset="0"/>
                <a:cs typeface="Arial" pitchFamily="34" charset="0"/>
                <a:hlinkClick r:id="rId4"/>
              </a:rPr>
              <a:t>feedback.chinog.org</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To enter for prizes make sure to fill out your contact info.</a:t>
            </a:r>
          </a:p>
          <a:p>
            <a:r>
              <a:rPr lang="en-US" sz="2000" dirty="0" smtClean="0">
                <a:latin typeface="Arial" pitchFamily="34" charset="0"/>
                <a:cs typeface="Arial" pitchFamily="34" charset="0"/>
              </a:rPr>
              <a:t>Random drawing at the social at 6:45 PM. Must be present to win. </a:t>
            </a:r>
          </a:p>
        </p:txBody>
      </p:sp>
      <p:pic>
        <p:nvPicPr>
          <p:cNvPr id="7" name="Picture 6" descr="https://www.colorado.gov/pacific/sites/default/files/u/5171/Survey%20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4600" y="2190238"/>
            <a:ext cx="2596699" cy="185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noAutofit/>
          </a:bodyPr>
          <a:lstStyle/>
          <a:p>
            <a:r>
              <a:rPr lang="en-US" sz="3200" dirty="0" smtClean="0"/>
              <a:t>Opening Remarks - </a:t>
            </a:r>
            <a:r>
              <a:rPr lang="en-US" sz="3200" dirty="0" err="1" smtClean="0"/>
              <a:t>ServerCentral</a:t>
            </a:r>
            <a:endParaRPr lang="en-US" sz="3200" dirty="0"/>
          </a:p>
        </p:txBody>
      </p:sp>
      <p:sp>
        <p:nvSpPr>
          <p:cNvPr id="5" name="Content Placeholder 2"/>
          <p:cNvSpPr txBox="1">
            <a:spLocks/>
          </p:cNvSpPr>
          <p:nvPr/>
        </p:nvSpPr>
        <p:spPr>
          <a:xfrm>
            <a:off x="838200" y="3712794"/>
            <a:ext cx="7463276" cy="12027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Arial" pitchFamily="34" charset="0"/>
                <a:cs typeface="Arial" pitchFamily="34" charset="0"/>
              </a:rPr>
              <a:t>Eric </a:t>
            </a:r>
            <a:r>
              <a:rPr lang="en-US" dirty="0" err="1" smtClean="0">
                <a:latin typeface="Arial" pitchFamily="34" charset="0"/>
                <a:cs typeface="Arial" pitchFamily="34" charset="0"/>
              </a:rPr>
              <a:t>Nickla</a:t>
            </a:r>
            <a:endParaRPr lang="en-US" dirty="0" smtClean="0">
              <a:latin typeface="Arial" pitchFamily="34" charset="0"/>
              <a:cs typeface="Arial" pitchFamily="34" charset="0"/>
            </a:endParaRPr>
          </a:p>
          <a:p>
            <a:pPr marL="0" indent="0">
              <a:buFont typeface="Arial" pitchFamily="34" charset="0"/>
              <a:buNone/>
            </a:pPr>
            <a:r>
              <a:rPr lang="en-US" sz="2000" dirty="0" smtClean="0">
                <a:latin typeface="Arial" pitchFamily="34" charset="0"/>
                <a:cs typeface="Arial" pitchFamily="34" charset="0"/>
              </a:rPr>
              <a:t>VP Sales</a:t>
            </a:r>
            <a:endParaRPr lang="en-US" sz="2000" dirty="0">
              <a:latin typeface="Arial" pitchFamily="34" charset="0"/>
              <a:cs typeface="Arial" pitchFamily="34" charset="0"/>
            </a:endParaRPr>
          </a:p>
        </p:txBody>
      </p:sp>
      <p:pic>
        <p:nvPicPr>
          <p:cNvPr id="7" name="Picture 6" descr="SC-LOGO---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419350"/>
            <a:ext cx="6113624" cy="144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38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333750"/>
            <a:ext cx="4419600" cy="1295400"/>
          </a:xfrm>
        </p:spPr>
        <p:txBody>
          <a:bodyPr>
            <a:normAutofit fontScale="85000" lnSpcReduction="20000"/>
          </a:bodyPr>
          <a:lstStyle/>
          <a:p>
            <a:pPr algn="r"/>
            <a:r>
              <a:rPr lang="en-US" b="1" dirty="0" smtClean="0">
                <a:solidFill>
                  <a:schemeClr val="bg1">
                    <a:lumMod val="50000"/>
                  </a:schemeClr>
                </a:solidFill>
                <a:latin typeface="Arial" pitchFamily="34" charset="0"/>
                <a:cs typeface="Arial" pitchFamily="34" charset="0"/>
              </a:rPr>
              <a:t>Questions? </a:t>
            </a:r>
          </a:p>
          <a:p>
            <a:pPr algn="r"/>
            <a:endParaRPr lang="en-US" b="1" dirty="0">
              <a:solidFill>
                <a:schemeClr val="bg1">
                  <a:lumMod val="50000"/>
                </a:schemeClr>
              </a:solidFill>
              <a:latin typeface="Arial" pitchFamily="34" charset="0"/>
              <a:cs typeface="Arial" pitchFamily="34" charset="0"/>
            </a:endParaRPr>
          </a:p>
          <a:p>
            <a:pPr algn="r"/>
            <a:r>
              <a:rPr lang="en-US" b="1" dirty="0" smtClean="0">
                <a:solidFill>
                  <a:schemeClr val="bg1">
                    <a:lumMod val="50000"/>
                  </a:schemeClr>
                </a:solidFill>
                <a:latin typeface="Arial" pitchFamily="34" charset="0"/>
                <a:cs typeface="Arial" pitchFamily="34" charset="0"/>
              </a:rPr>
              <a:t>Thank you</a:t>
            </a:r>
          </a:p>
          <a:p>
            <a:pPr algn="r"/>
            <a:endParaRPr lang="en-US" b="1" dirty="0" smtClean="0">
              <a:solidFill>
                <a:schemeClr val="bg1">
                  <a:lumMod val="50000"/>
                </a:schemeClr>
              </a:solidFill>
              <a:latin typeface="Arial" pitchFamily="34" charset="0"/>
              <a:cs typeface="Arial"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257550"/>
            <a:ext cx="1404366" cy="1447800"/>
          </a:xfrm>
          <a:prstGeom prst="rect">
            <a:avLst/>
          </a:prstGeom>
        </p:spPr>
      </p:pic>
      <p:pic>
        <p:nvPicPr>
          <p:cNvPr id="6" name="Picture 5"/>
          <p:cNvPicPr>
            <a:picLocks noChangeAspect="1"/>
          </p:cNvPicPr>
          <p:nvPr/>
        </p:nvPicPr>
        <p:blipFill>
          <a:blip r:embed="rId4"/>
          <a:stretch>
            <a:fillRect/>
          </a:stretch>
        </p:blipFill>
        <p:spPr>
          <a:xfrm>
            <a:off x="0" y="0"/>
            <a:ext cx="9144000" cy="3048000"/>
          </a:xfrm>
          <a:prstGeom prst="rect">
            <a:avLst/>
          </a:prstGeom>
        </p:spPr>
      </p:pic>
    </p:spTree>
    <p:extLst>
      <p:ext uri="{BB962C8B-B14F-4D97-AF65-F5344CB8AC3E}">
        <p14:creationId xmlns:p14="http://schemas.microsoft.com/office/powerpoint/2010/main" val="2081684832"/>
      </p:ext>
    </p:extLst>
  </p:cSld>
  <p:clrMapOvr>
    <a:masterClrMapping/>
  </p:clrMapOvr>
  <mc:AlternateContent xmlns:mc="http://schemas.openxmlformats.org/markup-compatibility/2006" xmlns:p14="http://schemas.microsoft.com/office/powerpoint/2010/main">
    <mc:Choice Requires="p14">
      <p:transition spd="slow" p14:dur="2000" advTm="1170"/>
    </mc:Choice>
    <mc:Fallback xmlns="">
      <p:transition spd="slow" advTm="117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a:solidFill>
            <a:schemeClr val="bg1"/>
          </a:solidFill>
          <a:ln>
            <a:noFill/>
          </a:ln>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CHI-NOG Background</a:t>
            </a:r>
            <a:endParaRPr lang="en-US" dirty="0"/>
          </a:p>
        </p:txBody>
      </p:sp>
      <p:sp>
        <p:nvSpPr>
          <p:cNvPr id="3" name="Content Placeholder 2"/>
          <p:cNvSpPr>
            <a:spLocks noGrp="1"/>
          </p:cNvSpPr>
          <p:nvPr>
            <p:ph idx="1"/>
          </p:nvPr>
        </p:nvSpPr>
        <p:spPr>
          <a:xfrm>
            <a:off x="457200" y="2190750"/>
            <a:ext cx="8229600" cy="2743200"/>
          </a:xfrm>
          <a:solidFill>
            <a:schemeClr val="bg1"/>
          </a:solidFill>
          <a:ln>
            <a:noFill/>
          </a:ln>
        </p:spPr>
        <p:txBody>
          <a:bodyPr>
            <a:normAutofit fontScale="70000" lnSpcReduction="20000"/>
          </a:bodyPr>
          <a:lstStyle/>
          <a:p>
            <a:r>
              <a:rPr lang="en-US" dirty="0">
                <a:latin typeface="Arial" pitchFamily="34" charset="0"/>
                <a:cs typeface="Arial" pitchFamily="34" charset="0"/>
              </a:rPr>
              <a:t>Started in 2013 as meetups. In 2015 moved to an annual full day event format. </a:t>
            </a:r>
          </a:p>
          <a:p>
            <a:r>
              <a:rPr lang="en-US" dirty="0">
                <a:latin typeface="Arial" pitchFamily="34" charset="0"/>
                <a:cs typeface="Arial" pitchFamily="34" charset="0"/>
              </a:rPr>
              <a:t>This is our </a:t>
            </a:r>
            <a:r>
              <a:rPr lang="en-US" dirty="0" smtClean="0">
                <a:latin typeface="Arial" pitchFamily="34" charset="0"/>
                <a:cs typeface="Arial" pitchFamily="34" charset="0"/>
              </a:rPr>
              <a:t>7</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t>
            </a:r>
            <a:r>
              <a:rPr lang="en-US" dirty="0">
                <a:latin typeface="Arial" pitchFamily="34" charset="0"/>
                <a:cs typeface="Arial" pitchFamily="34" charset="0"/>
              </a:rPr>
              <a:t>event. </a:t>
            </a:r>
            <a:endParaRPr lang="en-US" dirty="0" smtClean="0">
              <a:latin typeface="Arial" pitchFamily="34" charset="0"/>
              <a:cs typeface="Arial" pitchFamily="34" charset="0"/>
            </a:endParaRPr>
          </a:p>
          <a:p>
            <a:r>
              <a:rPr lang="en-US" dirty="0">
                <a:latin typeface="Arial" pitchFamily="34" charset="0"/>
                <a:cs typeface="Arial" pitchFamily="34" charset="0"/>
              </a:rPr>
              <a:t>Vendor neutral conference</a:t>
            </a:r>
            <a:r>
              <a:rPr lang="en-US" dirty="0" smtClean="0">
                <a:latin typeface="Arial" pitchFamily="34" charset="0"/>
                <a:cs typeface="Arial" pitchFamily="34" charset="0"/>
              </a:rPr>
              <a:t>.</a:t>
            </a:r>
            <a:endParaRPr lang="en-US" dirty="0">
              <a:latin typeface="Arial" pitchFamily="34" charset="0"/>
              <a:cs typeface="Arial" pitchFamily="34" charset="0"/>
            </a:endParaRPr>
          </a:p>
          <a:p>
            <a:r>
              <a:rPr lang="en-US" dirty="0">
                <a:latin typeface="Arial" pitchFamily="34" charset="0"/>
                <a:cs typeface="Arial" pitchFamily="34" charset="0"/>
              </a:rPr>
              <a:t>Created by network </a:t>
            </a:r>
            <a:r>
              <a:rPr lang="en-US" dirty="0" smtClean="0">
                <a:latin typeface="Arial" pitchFamily="34" charset="0"/>
                <a:cs typeface="Arial" pitchFamily="34" charset="0"/>
              </a:rPr>
              <a:t>engineers/architects </a:t>
            </a:r>
            <a:r>
              <a:rPr lang="en-US" dirty="0">
                <a:latin typeface="Arial" pitchFamily="34" charset="0"/>
                <a:cs typeface="Arial" pitchFamily="34" charset="0"/>
              </a:rPr>
              <a:t>to establish a technical community in Chicago and the Midwest.</a:t>
            </a:r>
          </a:p>
          <a:p>
            <a:r>
              <a:rPr lang="en-US" dirty="0" smtClean="0">
                <a:latin typeface="Arial" pitchFamily="34" charset="0"/>
                <a:cs typeface="Arial" pitchFamily="34" charset="0"/>
              </a:rPr>
              <a:t>Inspired other regional groups such as NYNOG and </a:t>
            </a:r>
            <a:r>
              <a:rPr lang="en-US" dirty="0" err="1" smtClean="0">
                <a:latin typeface="Arial" pitchFamily="34" charset="0"/>
                <a:cs typeface="Arial" pitchFamily="34" charset="0"/>
              </a:rPr>
              <a:t>BoSNOG</a:t>
            </a:r>
            <a:r>
              <a:rPr lang="en-US" dirty="0" smtClean="0">
                <a:latin typeface="Arial" pitchFamily="34" charset="0"/>
                <a:cs typeface="Arial" pitchFamily="34" charset="0"/>
              </a:rPr>
              <a:t>. </a:t>
            </a:r>
          </a:p>
          <a:p>
            <a:endParaRPr lang="en-US" dirty="0"/>
          </a:p>
        </p:txBody>
      </p:sp>
    </p:spTree>
    <p:extLst>
      <p:ext uri="{BB962C8B-B14F-4D97-AF65-F5344CB8AC3E}">
        <p14:creationId xmlns:p14="http://schemas.microsoft.com/office/powerpoint/2010/main" val="9738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Slack and Twitter</a:t>
            </a:r>
            <a:endParaRPr lang="en-US" dirty="0"/>
          </a:p>
        </p:txBody>
      </p:sp>
      <p:sp>
        <p:nvSpPr>
          <p:cNvPr id="3" name="Content Placeholder 2"/>
          <p:cNvSpPr>
            <a:spLocks noGrp="1"/>
          </p:cNvSpPr>
          <p:nvPr>
            <p:ph idx="1"/>
          </p:nvPr>
        </p:nvSpPr>
        <p:spPr>
          <a:xfrm>
            <a:off x="457200" y="2343149"/>
            <a:ext cx="5715000" cy="2251473"/>
          </a:xfrm>
        </p:spPr>
        <p:txBody>
          <a:bodyPr>
            <a:normAutofit fontScale="70000" lnSpcReduction="20000"/>
          </a:bodyPr>
          <a:lstStyle/>
          <a:p>
            <a:r>
              <a:rPr lang="en-US" dirty="0" smtClean="0"/>
              <a:t>Launching CHI-NOG Slack. To register to go </a:t>
            </a:r>
            <a:r>
              <a:rPr lang="en-US" dirty="0" smtClean="0">
                <a:hlinkClick r:id="rId3"/>
              </a:rPr>
              <a:t>https</a:t>
            </a:r>
            <a:r>
              <a:rPr lang="en-US" dirty="0">
                <a:hlinkClick r:id="rId3"/>
              </a:rPr>
              <a:t>://</a:t>
            </a:r>
            <a:r>
              <a:rPr lang="en-US" dirty="0" smtClean="0">
                <a:hlinkClick r:id="rId3"/>
              </a:rPr>
              <a:t>chinog.herokuapp.com</a:t>
            </a:r>
            <a:endParaRPr lang="en-US" dirty="0" smtClean="0"/>
          </a:p>
          <a:p>
            <a:r>
              <a:rPr lang="en-US" dirty="0" smtClean="0"/>
              <a:t>Join the conversation and the community discussing this </a:t>
            </a:r>
            <a:r>
              <a:rPr lang="en-US" u="sng" dirty="0" smtClean="0"/>
              <a:t>event</a:t>
            </a:r>
            <a:r>
              <a:rPr lang="en-US" dirty="0" smtClean="0"/>
              <a:t>, </a:t>
            </a:r>
            <a:r>
              <a:rPr lang="en-US" u="sng" dirty="0" smtClean="0"/>
              <a:t>peering</a:t>
            </a:r>
            <a:r>
              <a:rPr lang="en-US" dirty="0" smtClean="0"/>
              <a:t>, </a:t>
            </a:r>
            <a:r>
              <a:rPr lang="en-US" u="sng" dirty="0" smtClean="0"/>
              <a:t>certifications</a:t>
            </a:r>
            <a:r>
              <a:rPr lang="en-US" dirty="0" smtClean="0"/>
              <a:t>, </a:t>
            </a:r>
            <a:r>
              <a:rPr lang="en-US" u="sng" dirty="0" smtClean="0"/>
              <a:t>jobs</a:t>
            </a:r>
            <a:r>
              <a:rPr lang="en-US" dirty="0" smtClean="0"/>
              <a:t>, </a:t>
            </a:r>
            <a:r>
              <a:rPr lang="en-US" u="sng" dirty="0" smtClean="0"/>
              <a:t>outages</a:t>
            </a:r>
            <a:r>
              <a:rPr lang="en-US" dirty="0" smtClean="0"/>
              <a:t> along with other topics.</a:t>
            </a:r>
          </a:p>
          <a:p>
            <a:r>
              <a:rPr lang="en-US" dirty="0" smtClean="0"/>
              <a:t>Tweet about this event using </a:t>
            </a:r>
            <a:r>
              <a:rPr lang="en-US" dirty="0" smtClean="0">
                <a:solidFill>
                  <a:srgbClr val="C00000"/>
                </a:solidFill>
              </a:rPr>
              <a:t>#chinog07 </a:t>
            </a:r>
            <a:r>
              <a:rPr lang="en-US" dirty="0" smtClean="0"/>
              <a:t>and help us spread the word. @_CHINOG_</a:t>
            </a:r>
          </a:p>
        </p:txBody>
      </p:sp>
      <p:pic>
        <p:nvPicPr>
          <p:cNvPr id="4" name="Picture 3"/>
          <p:cNvPicPr>
            <a:picLocks noChangeAspect="1"/>
          </p:cNvPicPr>
          <p:nvPr/>
        </p:nvPicPr>
        <p:blipFill>
          <a:blip r:embed="rId4"/>
          <a:stretch>
            <a:fillRect/>
          </a:stretch>
        </p:blipFill>
        <p:spPr>
          <a:xfrm>
            <a:off x="6324600" y="1962150"/>
            <a:ext cx="1600200" cy="1600200"/>
          </a:xfrm>
          <a:prstGeom prst="rect">
            <a:avLst/>
          </a:prstGeom>
        </p:spPr>
      </p:pic>
    </p:spTree>
    <p:extLst>
      <p:ext uri="{BB962C8B-B14F-4D97-AF65-F5344CB8AC3E}">
        <p14:creationId xmlns:p14="http://schemas.microsoft.com/office/powerpoint/2010/main" val="1987781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8100481"/>
              </p:ext>
            </p:extLst>
          </p:nvPr>
        </p:nvGraphicFramePr>
        <p:xfrm>
          <a:off x="609600" y="2114550"/>
          <a:ext cx="6781800" cy="3009556"/>
        </p:xfrm>
        <a:graphic>
          <a:graphicData uri="http://schemas.openxmlformats.org/drawingml/2006/table">
            <a:tbl>
              <a:tblPr>
                <a:tableStyleId>{2D5ABB26-0587-4C30-8999-92F81FD0307C}</a:tableStyleId>
              </a:tblPr>
              <a:tblGrid>
                <a:gridCol w="1407013"/>
                <a:gridCol w="1101324"/>
                <a:gridCol w="4273463"/>
              </a:tblGrid>
              <a:tr h="184509">
                <a:tc>
                  <a:txBody>
                    <a:bodyPr/>
                    <a:lstStyle/>
                    <a:p>
                      <a:pPr rtl="0" fontAlgn="b"/>
                      <a:r>
                        <a:rPr lang="is-IS" sz="1100" dirty="0">
                          <a:effectLst/>
                        </a:rPr>
                        <a:t>8:30-9:00AM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dirty="0">
                          <a:effectLst/>
                        </a:rPr>
                        <a:t>Session 1</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dirty="0">
                          <a:effectLst/>
                        </a:rPr>
                        <a:t>CHI-NOG 07 Welcome + Diamond Sponsor</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9:00-9:30AM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2</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Flexible Network Analytics in the Cloud</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dirty="0">
                          <a:effectLst/>
                        </a:rPr>
                        <a:t>9:30-10:00AM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3</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Open/R - The joy of packet routing</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b="1" dirty="0">
                          <a:effectLst/>
                        </a:rPr>
                        <a:t>10:00-10:15AM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b="1" dirty="0">
                          <a:effectLst/>
                        </a:rPr>
                        <a:t>Break 1</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endParaRPr lang="en-US" sz="1100" dirty="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ru-RU" sz="1100">
                          <a:effectLst/>
                        </a:rPr>
                        <a:t>10:15-10:45AM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4</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Isolario - the real-time Internet routing observatory</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10:45-11:20AM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5</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Containers: The new network endpoint</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11:20-11:50AM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6</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Multiple Generations of Mobile Backhaul Technologies</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b="1" dirty="0" smtClean="0">
                          <a:effectLst/>
                        </a:rPr>
                        <a:t>12:00-1:30PM</a:t>
                      </a:r>
                      <a:endParaRPr lang="is-IS" sz="1100" b="1" dirty="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b="1" dirty="0">
                          <a:effectLst/>
                        </a:rPr>
                        <a:t>Lunch</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endParaRPr lang="en-US" sz="110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1:30-2:30PM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7</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The Latest in Optical Networking</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2:30-3:00PM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8</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EDA - Event Driven Automation (Automation 5.0+)</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02204">
                <a:tc>
                  <a:txBody>
                    <a:bodyPr/>
                    <a:lstStyle/>
                    <a:p>
                      <a:pPr rtl="0" fontAlgn="b"/>
                      <a:r>
                        <a:rPr lang="is-IS" sz="1100" b="1" dirty="0" smtClean="0">
                          <a:effectLst/>
                        </a:rPr>
                        <a:t>3:00-3:15PM</a:t>
                      </a:r>
                      <a:endParaRPr lang="is-IS" sz="1100" b="1" dirty="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b="1" dirty="0">
                          <a:effectLst/>
                        </a:rPr>
                        <a:t>Break 2</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endParaRPr lang="en-US" sz="110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r>
              <a:tr h="272680">
                <a:tc>
                  <a:txBody>
                    <a:bodyPr/>
                    <a:lstStyle/>
                    <a:p>
                      <a:pPr rtl="0" fontAlgn="b"/>
                      <a:r>
                        <a:rPr lang="bg-BG" sz="1100">
                          <a:effectLst/>
                        </a:rPr>
                        <a:t>3:15-3:45PM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9</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How to Use Flow Data Enhanced with BGP, Performance, DNS and URLs</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ru-RU" sz="1100">
                          <a:effectLst/>
                        </a:rPr>
                        <a:t>3:45-4:15PM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10</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The Hidden Face of The Darknet</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02204">
                <a:tc>
                  <a:txBody>
                    <a:bodyPr/>
                    <a:lstStyle/>
                    <a:p>
                      <a:pPr rtl="0" fontAlgn="b"/>
                      <a:r>
                        <a:rPr lang="ru-RU" sz="1100" b="1" dirty="0">
                          <a:effectLst/>
                        </a:rPr>
                        <a:t>4:15-4:30PM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b="1" dirty="0">
                          <a:effectLst/>
                        </a:rPr>
                        <a:t>Break 3</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endParaRPr lang="en-US" sz="110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r>
              <a:tr h="184509">
                <a:tc>
                  <a:txBody>
                    <a:bodyPr/>
                    <a:lstStyle/>
                    <a:p>
                      <a:pPr rtl="0" fontAlgn="b"/>
                      <a:r>
                        <a:rPr lang="is-IS" sz="1100">
                          <a:effectLst/>
                        </a:rPr>
                        <a:t>4:30-5:00PM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Session 11</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a:effectLst/>
                        </a:rPr>
                        <a:t>Evolution of The Internet Peering Landscape 2001-2017</a:t>
                      </a:r>
                    </a:p>
                  </a:txBody>
                  <a:tcPr marL="4962" marR="4962" marT="3308" marB="3308" anchor="b">
                    <a:lnL>
                      <a:noFill/>
                    </a:lnL>
                    <a:lnR>
                      <a:noFill/>
                    </a:lnR>
                    <a:lnT>
                      <a:noFill/>
                    </a:lnT>
                    <a:lnB>
                      <a:noFill/>
                    </a:lnB>
                    <a:lnTlToBr w="12700" cmpd="sng">
                      <a:noFill/>
                      <a:prstDash val="solid"/>
                    </a:lnTlToBr>
                    <a:lnBlToTr w="12700" cmpd="sng">
                      <a:noFill/>
                      <a:prstDash val="solid"/>
                    </a:lnBlToTr>
                  </a:tcPr>
                </a:tc>
              </a:tr>
              <a:tr h="102204">
                <a:tc>
                  <a:txBody>
                    <a:bodyPr/>
                    <a:lstStyle/>
                    <a:p>
                      <a:pPr rtl="0" fontAlgn="b"/>
                      <a:r>
                        <a:rPr lang="is-IS" sz="1100" b="1" dirty="0">
                          <a:effectLst/>
                        </a:rPr>
                        <a:t>5:00-7:00PM</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r>
                        <a:rPr lang="en-US" sz="1100" b="1" dirty="0">
                          <a:effectLst/>
                        </a:rPr>
                        <a:t>Social</a:t>
                      </a:r>
                    </a:p>
                  </a:txBody>
                  <a:tcPr marL="4962" marR="4962" marT="3308" marB="3308" anchor="b">
                    <a:lnL>
                      <a:noFill/>
                    </a:lnL>
                    <a:lnR>
                      <a:noFill/>
                    </a:lnR>
                    <a:lnT>
                      <a:noFill/>
                    </a:lnT>
                    <a:lnB>
                      <a:noFill/>
                    </a:lnB>
                    <a:lnTlToBr w="12700" cmpd="sng">
                      <a:noFill/>
                      <a:prstDash val="solid"/>
                    </a:lnTlToBr>
                    <a:lnBlToTr w="12700" cmpd="sng">
                      <a:noFill/>
                      <a:prstDash val="solid"/>
                    </a:lnBlToTr>
                  </a:tcPr>
                </a:tc>
                <a:tc>
                  <a:txBody>
                    <a:bodyPr/>
                    <a:lstStyle/>
                    <a:p>
                      <a:pPr rtl="0" fontAlgn="b"/>
                      <a:endParaRPr lang="en-US" sz="1100" dirty="0">
                        <a:effectLst/>
                      </a:endParaRPr>
                    </a:p>
                  </a:txBody>
                  <a:tcPr marL="4962" marR="4962" marT="3308" marB="3308" anchor="b">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nvGraphicFramePr>
        <p:xfrm>
          <a:off x="7881642" y="3698060"/>
          <a:ext cx="208280" cy="365760"/>
        </p:xfrm>
        <a:graphic>
          <a:graphicData uri="http://schemas.openxmlformats.org/drawingml/2006/table">
            <a:tbl>
              <a:tblPr/>
              <a:tblGrid>
                <a:gridCol w="208280"/>
              </a:tblGrid>
              <a:tr h="0">
                <a:tc>
                  <a:txBody>
                    <a:bodyPr/>
                    <a:lstStyle/>
                    <a:p>
                      <a:endParaRPr lang="en-US" dirty="0"/>
                    </a:p>
                  </a:txBody>
                  <a:tcPr>
                    <a:lnL>
                      <a:noFill/>
                    </a:lnL>
                    <a:lnR>
                      <a:noFill/>
                    </a:lnR>
                    <a:lnT>
                      <a:noFill/>
                    </a:lnT>
                    <a:lnB>
                      <a:noFill/>
                    </a:lnB>
                  </a:tcPr>
                </a:tc>
              </a:tr>
            </a:tbl>
          </a:graphicData>
        </a:graphic>
      </p:graphicFrame>
    </p:spTree>
    <p:extLst>
      <p:ext uri="{BB962C8B-B14F-4D97-AF65-F5344CB8AC3E}">
        <p14:creationId xmlns:p14="http://schemas.microsoft.com/office/powerpoint/2010/main" val="103415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Speakers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188415825"/>
              </p:ext>
            </p:extLst>
          </p:nvPr>
        </p:nvGraphicFramePr>
        <p:xfrm>
          <a:off x="304799" y="-4817302"/>
          <a:ext cx="4307578" cy="2251074"/>
        </p:xfrm>
        <a:graphic>
          <a:graphicData uri="http://schemas.openxmlformats.org/drawingml/2006/table">
            <a:tbl>
              <a:tblPr/>
              <a:tblGrid>
                <a:gridCol w="2153789"/>
                <a:gridCol w="2153789"/>
              </a:tblGrid>
              <a:tr h="140412">
                <a:tc>
                  <a:txBody>
                    <a:bodyPr/>
                    <a:lstStyle/>
                    <a:p>
                      <a:pPr algn="l" fontAlgn="t"/>
                      <a:r>
                        <a:rPr lang="en-US" sz="100" b="1">
                          <a:effectLst/>
                          <a:latin typeface="inherit" charset="0"/>
                        </a:rPr>
                        <a:t>Avi Freedman </a:t>
                      </a:r>
                      <a:r>
                        <a:rPr lang="en-US" sz="100">
                          <a:effectLst/>
                          <a:latin typeface="inherit" charset="0"/>
                        </a:rPr>
                        <a:t/>
                      </a:r>
                      <a:br>
                        <a:rPr lang="en-US" sz="100">
                          <a:effectLst/>
                          <a:latin typeface="inherit" charset="0"/>
                        </a:rPr>
                      </a:br>
                      <a:r>
                        <a:rPr lang="en-US" sz="100">
                          <a:effectLst/>
                          <a:latin typeface="inherit" charset="0"/>
                        </a:rPr>
                        <a:t>Avi is co-founder and CEO of Kentik. As a leading technologist and executive in networking, Freedman was previously at Akamai for over a decade, as VP of Network Infrastructure and then Chief Network Scientist. Prior to that, Avi started Philadelphia’s first ISP (netaxs) in 1992, later running the network at AboveNet and serving as CTO for ServerCentral.</a:t>
                      </a:r>
                    </a:p>
                  </a:txBody>
                  <a:tcPr marL="1067" marR="1067" marT="1067" marB="1067">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a:noFill/>
                    </a:lnT>
                    <a:lnB w="6350" cap="flat" cmpd="sng" algn="ctr">
                      <a:solidFill>
                        <a:srgbClr val="DDDDDD"/>
                      </a:solidFill>
                      <a:prstDash val="solid"/>
                      <a:round/>
                      <a:headEnd type="none" w="med" len="med"/>
                      <a:tailEnd type="none" w="med" len="med"/>
                    </a:lnB>
                    <a:solidFill>
                      <a:srgbClr val="FFFFFF"/>
                    </a:solidFill>
                  </a:tcPr>
                </a:tc>
              </a:tr>
              <a:tr h="163458">
                <a:tc>
                  <a:txBody>
                    <a:bodyPr/>
                    <a:lstStyle/>
                    <a:p>
                      <a:pPr algn="l" fontAlgn="t"/>
                      <a:r>
                        <a:rPr lang="en-US" sz="100" b="1">
                          <a:effectLst/>
                          <a:latin typeface="inherit" charset="0"/>
                        </a:rPr>
                        <a:t>Daniel Smith</a:t>
                      </a:r>
                      <a:r>
                        <a:rPr lang="en-US" sz="100">
                          <a:effectLst/>
                          <a:latin typeface="inherit" charset="0"/>
                        </a:rPr>
                        <a:t/>
                      </a:r>
                      <a:br>
                        <a:rPr lang="en-US" sz="100">
                          <a:effectLst/>
                          <a:latin typeface="inherit" charset="0"/>
                        </a:rPr>
                      </a:br>
                      <a:r>
                        <a:rPr lang="en-US" sz="100">
                          <a:effectLst/>
                          <a:latin typeface="inherit" charset="0"/>
                        </a:rPr>
                        <a:t>Daniel Smith is an information security researcher for Radware’s Emergency Response Team. He focuses on security research and risk analysis for network and application based vulnerabilities. Daniel’s research focuses in on Denial-of-Service attacks and includes analysis of malware and botnets. As a white-hat hacker, his expertise in tools and techniques helps Radware develop signatures and mitigation attacks proactively for its customers.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92266">
                <a:tc>
                  <a:txBody>
                    <a:bodyPr/>
                    <a:lstStyle/>
                    <a:p>
                      <a:pPr algn="l" fontAlgn="t"/>
                      <a:r>
                        <a:rPr lang="en-US" sz="100" b="1">
                          <a:effectLst/>
                          <a:latin typeface="inherit" charset="0"/>
                        </a:rPr>
                        <a:t>Jon Langemak</a:t>
                      </a:r>
                      <a:r>
                        <a:rPr lang="en-US" sz="100">
                          <a:effectLst/>
                          <a:latin typeface="inherit" charset="0"/>
                        </a:rPr>
                        <a:t/>
                      </a:r>
                      <a:br>
                        <a:rPr lang="en-US" sz="100">
                          <a:effectLst/>
                          <a:latin typeface="inherit" charset="0"/>
                        </a:rPr>
                      </a:br>
                      <a:r>
                        <a:rPr lang="en-US" sz="100">
                          <a:effectLst/>
                          <a:latin typeface="inherit" charset="0"/>
                        </a:rPr>
                        <a:t>Jon has over 10 years of experience designing, building, and maintaining high performance networks. He is passionate about network operations, automation, and open source tooling. His current focus is on disruptive technologies and the impact they have on network operations. Outside of work Jon blogs at dasblinkenlichten.com and is the author of the book ‘Docker Networking Cookbook’. He enjoys collaborating with others in the network community on new ideas and concepts.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72929">
                <a:tc>
                  <a:txBody>
                    <a:bodyPr/>
                    <a:lstStyle/>
                    <a:p>
                      <a:pPr algn="l" fontAlgn="t"/>
                      <a:r>
                        <a:rPr lang="en-US" sz="100" b="1">
                          <a:effectLst/>
                          <a:latin typeface="inherit" charset="0"/>
                        </a:rPr>
                        <a:t>Jon M. Dugan</a:t>
                      </a:r>
                      <a:r>
                        <a:rPr lang="en-US" sz="100">
                          <a:effectLst/>
                          <a:latin typeface="inherit" charset="0"/>
                        </a:rPr>
                        <a:t/>
                      </a:r>
                      <a:br>
                        <a:rPr lang="en-US" sz="100">
                          <a:effectLst/>
                          <a:latin typeface="inherit" charset="0"/>
                        </a:rPr>
                      </a:br>
                      <a:r>
                        <a:rPr lang="en-US" sz="100">
                          <a:effectLst/>
                          <a:latin typeface="inherit" charset="0"/>
                        </a:rPr>
                        <a:t>Jon is a software developer and a former network engineer at ESnet, the US Department of Energy high performance science network. His professional interests include building tools to help network engineers, network monitoring and visualization, network automation and high performance networking. He is currently a technical lead in the Software Engineering Group at ESnet. After graduating from the University of Illinois (UIUC), he spent the early part of his career as a network engineer at the National Center for Supercomputing Applications (NCSA). He was very active in the joint IEEE/ACM Supercomputing conference series. Dugan is based in Chicago, Illinois. When not working he enjoys cooking, woodworking and tinkering with electronics.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r>
              <a:tr h="272929">
                <a:tc>
                  <a:txBody>
                    <a:bodyPr/>
                    <a:lstStyle/>
                    <a:p>
                      <a:pPr algn="l" fontAlgn="t"/>
                      <a:r>
                        <a:rPr lang="en-US" sz="100" b="1">
                          <a:effectLst/>
                          <a:latin typeface="inherit" charset="0"/>
                        </a:rPr>
                        <a:t>Khalid Samara</a:t>
                      </a:r>
                      <a:r>
                        <a:rPr lang="en-US" sz="100">
                          <a:effectLst/>
                          <a:latin typeface="inherit" charset="0"/>
                        </a:rPr>
                        <a:t/>
                      </a:r>
                      <a:br>
                        <a:rPr lang="en-US" sz="100">
                          <a:effectLst/>
                          <a:latin typeface="inherit" charset="0"/>
                        </a:rPr>
                      </a:br>
                      <a:r>
                        <a:rPr lang="en-US" sz="100">
                          <a:effectLst/>
                          <a:latin typeface="inherit" charset="0"/>
                        </a:rPr>
                        <a:t>Khalid is the PC Chair of the Middle East Network Operators Group (MENOG), an international forum dedicated to education and raising awareness of Internet best practices. Khalid is a telecommunications and ISP expert with more than ten years' experience in operational, Internet, mobile, engineering and security technologies. He has practical experience in network planning, network operations management, security and telecommunications policy development. Khalid has served as a Consulting Telecommunications IP and Security Specialist since 2005 and has worked extensively with several telecommunications and ISP operators in the region. Khalid has a wide range of experience and several certificates on this field."</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15313">
                <a:tc>
                  <a:txBody>
                    <a:bodyPr/>
                    <a:lstStyle/>
                    <a:p>
                      <a:pPr algn="l" fontAlgn="t"/>
                      <a:r>
                        <a:rPr lang="en-US" sz="100" b="1">
                          <a:effectLst/>
                          <a:latin typeface="inherit" charset="0"/>
                        </a:rPr>
                        <a:t>Luca Sani </a:t>
                      </a:r>
                      <a:r>
                        <a:rPr lang="en-US" sz="100">
                          <a:effectLst/>
                          <a:latin typeface="inherit" charset="0"/>
                        </a:rPr>
                        <a:t/>
                      </a:r>
                      <a:br>
                        <a:rPr lang="en-US" sz="100">
                          <a:effectLst/>
                          <a:latin typeface="inherit" charset="0"/>
                        </a:rPr>
                      </a:br>
                      <a:r>
                        <a:rPr lang="en-US" sz="100">
                          <a:effectLst/>
                          <a:latin typeface="inherit" charset="0"/>
                        </a:rPr>
                        <a:t>Luca received his B.Sc. and M.Sc. in Computer Engineering from the University of Pisa, respectively in 2008 and 2010. In 2014 received his Ph.D. in Computer Science and Engineering from IMT School for Advanced Studies Lucca. In 2013 he was a visiting researcher at the Computer Science Department of the Colorado State University, working on a BGP monitoring project. Since 2014 he is researcher at with the Institute of Informatics and Telematics (IIT) at the Italian National Research Council (CNR) in Pisa. His research interests are in Internet mapping, monitoring and analysis.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23127">
                <a:tc>
                  <a:txBody>
                    <a:bodyPr/>
                    <a:lstStyle/>
                    <a:p>
                      <a:pPr algn="l" fontAlgn="t"/>
                      <a:r>
                        <a:rPr lang="en-US" sz="100" b="1">
                          <a:effectLst/>
                          <a:latin typeface="inherit" charset="0"/>
                        </a:rPr>
                        <a:t>Petr Lapukhov</a:t>
                      </a:r>
                      <a:r>
                        <a:rPr lang="en-US" sz="100">
                          <a:effectLst/>
                          <a:latin typeface="inherit" charset="0"/>
                        </a:rPr>
                        <a:t/>
                      </a:r>
                      <a:br>
                        <a:rPr lang="en-US" sz="100">
                          <a:effectLst/>
                          <a:latin typeface="inherit" charset="0"/>
                        </a:rPr>
                      </a:br>
                      <a:r>
                        <a:rPr lang="en-US" sz="100">
                          <a:effectLst/>
                          <a:latin typeface="inherit" charset="0"/>
                        </a:rPr>
                        <a:t>Petr is a network and software engineer at Facebook. Prior to that he worked at Microsoft as a data-center network engineer, and before that he was a CCIE instructor at INE. He is the author of RFC 7938 "Use of BGP for Routing in Large-Scale Data Centers". He holds a master degree in Mathematics and is a 4xCCIE and CCDE. </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78690">
                <a:tc>
                  <a:txBody>
                    <a:bodyPr/>
                    <a:lstStyle/>
                    <a:p>
                      <a:pPr algn="l" fontAlgn="t"/>
                      <a:r>
                        <a:rPr lang="en-US" sz="100" b="1">
                          <a:effectLst/>
                          <a:latin typeface="inherit" charset="0"/>
                        </a:rPr>
                        <a:t>Phil Matte</a:t>
                      </a:r>
                      <a:r>
                        <a:rPr lang="en-US" sz="100">
                          <a:effectLst/>
                          <a:latin typeface="inherit" charset="0"/>
                        </a:rPr>
                        <a:t/>
                      </a:r>
                      <a:br>
                        <a:rPr lang="en-US" sz="100">
                          <a:effectLst/>
                          <a:latin typeface="inherit" charset="0"/>
                        </a:rPr>
                      </a:br>
                      <a:r>
                        <a:rPr lang="en-US" sz="100">
                          <a:effectLst/>
                          <a:latin typeface="inherit" charset="0"/>
                        </a:rPr>
                        <a:t>Phil has a richly decorated and successful history in the Telecommunications and Internet world. He has been a major player as a member of the peering landscape since 2001 when he jumped into it as a National Account Manager with The Palo Alto Internet Exchange (PAIX). In 2003 PAIX was sold to Switch and Data where Phil led the SDFC peering and colocation efforts in aggregate new revenue sales until 2009. Today he is Peering Facilitator for AMS-IX, USA. In this role he facilitates new peering agreements for the AMS-IX, USA exchanges and is expanding their domestic USA footprint. Phil is widely known throughout the global peering community. He is highly respected and recognized as one of the top consultants to NANOG and peering coordinators worldwide.</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249882">
                <a:tc>
                  <a:txBody>
                    <a:bodyPr/>
                    <a:lstStyle/>
                    <a:p>
                      <a:pPr algn="l" fontAlgn="t"/>
                      <a:r>
                        <a:rPr lang="en-US" sz="100" b="1">
                          <a:effectLst/>
                          <a:latin typeface="inherit" charset="0"/>
                        </a:rPr>
                        <a:t>Richard Steenbergen</a:t>
                      </a:r>
                      <a:r>
                        <a:rPr lang="en-US" sz="100">
                          <a:effectLst/>
                          <a:latin typeface="inherit" charset="0"/>
                        </a:rPr>
                        <a:t/>
                      </a:r>
                      <a:br>
                        <a:rPr lang="en-US" sz="100">
                          <a:effectLst/>
                          <a:latin typeface="inherit" charset="0"/>
                        </a:rPr>
                      </a:br>
                      <a:r>
                        <a:rPr lang="en-US" sz="100">
                          <a:effectLst/>
                          <a:latin typeface="inherit" charset="0"/>
                        </a:rPr>
                        <a:t>Richard Steenbergen is co-founder and Chief Technology Officer of PacketFabric, a next-generation Network-as-a-Service interconnection and transport solutions provider. Prior to starting PacketFabric, Richard served as CTO of GTT Communications, a leading global IP/MPLS backbone and Tier 1 network operator in over 80 countries. Richard was also the founder and CTO of nLayer Communications for 11 years, served as a Sr Network Architect for various large NSPs, and served as a Sr Software Engineer helping developed advanced optimized routing techniques. Richard has been attending NANOG since 1999, and is a frequent speaker and contributor.</a:t>
                      </a:r>
                      <a:br>
                        <a:rPr lang="en-US" sz="100">
                          <a:effectLst/>
                          <a:latin typeface="inherit" charset="0"/>
                        </a:rPr>
                      </a:br>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42068">
                <a:tc>
                  <a:txBody>
                    <a:bodyPr/>
                    <a:lstStyle/>
                    <a:p>
                      <a:pPr algn="l" fontAlgn="t"/>
                      <a:r>
                        <a:rPr lang="en-US" sz="100" b="1">
                          <a:effectLst/>
                          <a:latin typeface="inherit" charset="0"/>
                        </a:rPr>
                        <a:t>Vincent Celindro</a:t>
                      </a:r>
                      <a:r>
                        <a:rPr lang="en-US" sz="100">
                          <a:effectLst/>
                          <a:latin typeface="inherit" charset="0"/>
                        </a:rPr>
                        <a:t/>
                      </a:r>
                      <a:br>
                        <a:rPr lang="en-US" sz="100">
                          <a:effectLst/>
                          <a:latin typeface="inherit" charset="0"/>
                        </a:rPr>
                      </a:br>
                      <a:r>
                        <a:rPr lang="en-US" sz="100">
                          <a:effectLst/>
                          <a:latin typeface="inherit" charset="0"/>
                        </a:rPr>
                        <a:t>Vincent Celindro has nearly twenty years of experience architecting, managing, deploying, troubleshooting networks and challenging the norm. He spent ten years at Northwestern University, where he was one of the pioneers running a MPLS/VPN network in a university environment. He joined Juniper Networks back in 2011 as a Senior SE, moving into a TLM (Tech Lead Manager) role and currently as a Juniper Architect. Vincent having worked both sides (customer/manufacturer) uses his vast expertise in datacenter, campus environments, wan and global availability to help well-known organizations ranging from Mega/HyperScale datacenters, tier2/tier3 service providers, the largest Colo-facilities globally, Higher Ed, retailers and online gaming companies – architect, maintain and advance their networks to support their respective services today and for the future. Network \R\evolutionist (JNCIE #69/CCIE #8630)</a:t>
                      </a:r>
                    </a:p>
                  </a:txBody>
                  <a:tcPr marL="1067" marR="1067" marT="1067" marB="1067">
                    <a:lnL>
                      <a:noFill/>
                    </a:lnL>
                    <a:lnR>
                      <a:noFill/>
                    </a:lnR>
                    <a:lnT w="6350"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endParaRPr lang="en-US" sz="100" dirty="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a:noFill/>
                    </a:lnB>
                    <a:solidFill>
                      <a:srgbClr val="F9F9F9"/>
                    </a:solidFill>
                  </a:tcPr>
                </a:tc>
              </a:tr>
            </a:tbl>
          </a:graphicData>
        </a:graphic>
      </p:graphicFrame>
      <p:sp>
        <p:nvSpPr>
          <p:cNvPr id="17" name="AutoShape 11" descr="/var/folders/2m/nxtmg3hj3q155s1pqfnbd7xh0000gn/T/com.microsoft.Powerpoint/WebArchiveCopyPasteTempFiles/Avi-Freedman-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2" descr="/var/folders/2m/nxtmg3hj3q155s1pqfnbd7xh0000gn/T/com.microsoft.Powerpoint/WebArchiveCopyPasteTempFiles/Dan-Smith-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3" descr="/var/folders/2m/nxtmg3hj3q155s1pqfnbd7xh0000gn/T/com.microsoft.Powerpoint/WebArchiveCopyPasteTempFiles/Jon-Langemak-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4" descr="on Dugan"/>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5" descr="/var/folders/2m/nxtmg3hj3q155s1pqfnbd7xh0000gn/T/com.microsoft.Powerpoint/WebArchiveCopyPasteTempFiles/Khalid-Samara-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6" descr="/var/folders/2m/nxtmg3hj3q155s1pqfnbd7xh0000gn/T/com.microsoft.Powerpoint/WebArchiveCopyPasteTempFiles/Luca-Sani-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7" descr="/var/folders/2m/nxtmg3hj3q155s1pqfnbd7xh0000gn/T/com.microsoft.Powerpoint/WebArchiveCopyPasteTempFiles/Petr-Lapukhov-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8" descr="/var/folders/2m/nxtmg3hj3q155s1pqfnbd7xh0000gn/T/com.microsoft.Powerpoint/WebArchiveCopyPasteTempFiles/Phil-Matte-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9" descr="/var/folders/2m/nxtmg3hj3q155s1pqfnbd7xh0000gn/T/com.microsoft.Powerpoint/WebArchiveCopyPasteTempFiles/Richard-Steenbergen-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0" descr="/var/folders/2m/nxtmg3hj3q155s1pqfnbd7xh0000gn/T/com.microsoft.Powerpoint/WebArchiveCopyPasteTempFiles/Vince-Celindro-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266950"/>
            <a:ext cx="1143000" cy="1143000"/>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2266950"/>
            <a:ext cx="1149238" cy="1149238"/>
          </a:xfrm>
          <a:prstGeom prst="rect">
            <a:avLst/>
          </a:prstGeom>
        </p:spPr>
      </p:pic>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6638" y="2266950"/>
            <a:ext cx="1149238" cy="1149238"/>
          </a:xfrm>
          <a:prstGeom prst="rect">
            <a:avLst/>
          </a:prstGeom>
        </p:spPr>
      </p:pic>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4476" y="2274199"/>
            <a:ext cx="1149238" cy="1149238"/>
          </a:xfrm>
          <a:prstGeom prst="rect">
            <a:avLst/>
          </a:prstGeom>
        </p:spPr>
      </p:pic>
      <p:pic>
        <p:nvPicPr>
          <p:cNvPr id="31" name="Picture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7132" y="2278076"/>
            <a:ext cx="1149238" cy="1149238"/>
          </a:xfrm>
          <a:prstGeom prst="rect">
            <a:avLst/>
          </a:prstGeom>
        </p:spPr>
      </p:pic>
      <p:pic>
        <p:nvPicPr>
          <p:cNvPr id="32" name="Picture 31"/>
          <p:cNvPicPr>
            <a:picLocks noChangeAspect="1"/>
          </p:cNvPicPr>
          <p:nvPr/>
        </p:nvPicPr>
        <p:blipFill>
          <a:blip r:embed="rId8"/>
          <a:stretch>
            <a:fillRect/>
          </a:stretch>
        </p:blipFill>
        <p:spPr>
          <a:xfrm>
            <a:off x="470955" y="3667574"/>
            <a:ext cx="1138182" cy="1138182"/>
          </a:xfrm>
          <a:prstGeom prst="rect">
            <a:avLst/>
          </a:prstGeom>
        </p:spPr>
      </p:pic>
      <p:pic>
        <p:nvPicPr>
          <p:cNvPr id="33" name="Picture 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30839" y="3678122"/>
            <a:ext cx="1147199" cy="1147199"/>
          </a:xfrm>
          <a:prstGeom prst="rect">
            <a:avLst/>
          </a:prstGeom>
        </p:spPr>
      </p:pic>
      <p:pic>
        <p:nvPicPr>
          <p:cNvPr id="34" name="Pictur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99740" y="3678122"/>
            <a:ext cx="1151318" cy="1151318"/>
          </a:xfrm>
          <a:prstGeom prst="rect">
            <a:avLst/>
          </a:prstGeom>
        </p:spPr>
      </p:pic>
      <p:pic>
        <p:nvPicPr>
          <p:cNvPr id="35" name="Picture 3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72000" y="3680901"/>
            <a:ext cx="1144420" cy="1144420"/>
          </a:xfrm>
          <a:prstGeom prst="rect">
            <a:avLst/>
          </a:prstGeom>
        </p:spPr>
      </p:pic>
      <p:pic>
        <p:nvPicPr>
          <p:cNvPr id="36" name="Picture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58225" y="3673102"/>
            <a:ext cx="1127126" cy="1127126"/>
          </a:xfrm>
          <a:prstGeom prst="rect">
            <a:avLst/>
          </a:prstGeom>
        </p:spPr>
      </p:pic>
      <p:sp>
        <p:nvSpPr>
          <p:cNvPr id="37" name="Rectangle 36"/>
          <p:cNvSpPr/>
          <p:nvPr/>
        </p:nvSpPr>
        <p:spPr>
          <a:xfrm>
            <a:off x="438149" y="3428885"/>
            <a:ext cx="6647201" cy="253916"/>
          </a:xfrm>
          <a:prstGeom prst="rect">
            <a:avLst/>
          </a:prstGeom>
        </p:spPr>
        <p:txBody>
          <a:bodyPr wrap="square">
            <a:spAutoFit/>
          </a:bodyPr>
          <a:lstStyle/>
          <a:p>
            <a:r>
              <a:rPr lang="en-US" sz="1050" b="1" dirty="0" err="1">
                <a:solidFill>
                  <a:srgbClr val="555555"/>
                </a:solidFill>
                <a:latin typeface="Calibri" charset="0"/>
                <a:ea typeface="Calibri" charset="0"/>
                <a:cs typeface="Calibri" charset="0"/>
              </a:rPr>
              <a:t>Avi</a:t>
            </a:r>
            <a:r>
              <a:rPr lang="en-US" sz="1050" b="1" dirty="0">
                <a:solidFill>
                  <a:srgbClr val="555555"/>
                </a:solidFill>
                <a:latin typeface="Calibri" charset="0"/>
                <a:ea typeface="Calibri" charset="0"/>
                <a:cs typeface="Calibri" charset="0"/>
              </a:rPr>
              <a:t> Freedman</a:t>
            </a:r>
            <a:r>
              <a:rPr lang="en-US" sz="1050" b="1" dirty="0">
                <a:solidFill>
                  <a:srgbClr val="555555"/>
                </a:solidFill>
                <a:latin typeface="Arial" charset="0"/>
              </a:rPr>
              <a:t> </a:t>
            </a:r>
            <a:r>
              <a:rPr lang="en-US" sz="1050" b="1" dirty="0" smtClean="0">
                <a:solidFill>
                  <a:srgbClr val="555555"/>
                </a:solidFill>
                <a:latin typeface="Arial" charset="0"/>
              </a:rPr>
              <a:t>              </a:t>
            </a:r>
            <a:r>
              <a:rPr lang="en-US" sz="1050" dirty="0" smtClean="0"/>
              <a:t> </a:t>
            </a:r>
            <a:r>
              <a:rPr lang="en-US" sz="1050" b="1" dirty="0"/>
              <a:t>Daniel </a:t>
            </a:r>
            <a:r>
              <a:rPr lang="en-US" sz="1050" b="1" dirty="0" smtClean="0"/>
              <a:t>Smith                     Jon </a:t>
            </a:r>
            <a:r>
              <a:rPr lang="en-US" sz="1050" b="1" dirty="0" err="1"/>
              <a:t>Langemak</a:t>
            </a:r>
            <a:r>
              <a:rPr lang="en-US" sz="1050" b="1" dirty="0"/>
              <a:t> </a:t>
            </a:r>
            <a:r>
              <a:rPr lang="en-US" sz="1050" b="1" dirty="0" smtClean="0"/>
              <a:t>                   Jon </a:t>
            </a:r>
            <a:r>
              <a:rPr lang="en-US" sz="1050" b="1" dirty="0"/>
              <a:t>M. Dugan </a:t>
            </a:r>
            <a:r>
              <a:rPr lang="en-US" sz="1050" b="1" dirty="0" smtClean="0"/>
              <a:t>                    Khalid </a:t>
            </a:r>
            <a:r>
              <a:rPr lang="en-US" sz="1050" b="1" dirty="0"/>
              <a:t>Samara </a:t>
            </a:r>
            <a:endParaRPr lang="en-US" sz="1050" dirty="0"/>
          </a:p>
        </p:txBody>
      </p:sp>
      <p:sp>
        <p:nvSpPr>
          <p:cNvPr id="38" name="TextBox 37"/>
          <p:cNvSpPr txBox="1"/>
          <p:nvPr/>
        </p:nvSpPr>
        <p:spPr>
          <a:xfrm>
            <a:off x="2586038" y="3543300"/>
            <a:ext cx="184731" cy="369332"/>
          </a:xfrm>
          <a:prstGeom prst="rect">
            <a:avLst/>
          </a:prstGeom>
          <a:noFill/>
        </p:spPr>
        <p:txBody>
          <a:bodyPr wrap="none" rtlCol="0">
            <a:spAutoFit/>
          </a:bodyPr>
          <a:lstStyle/>
          <a:p>
            <a:endParaRPr lang="en-US" dirty="0"/>
          </a:p>
        </p:txBody>
      </p:sp>
      <p:sp>
        <p:nvSpPr>
          <p:cNvPr id="39" name="Rectangle 38"/>
          <p:cNvSpPr/>
          <p:nvPr/>
        </p:nvSpPr>
        <p:spPr>
          <a:xfrm>
            <a:off x="457200" y="4818063"/>
            <a:ext cx="6647201" cy="253916"/>
          </a:xfrm>
          <a:prstGeom prst="rect">
            <a:avLst/>
          </a:prstGeom>
        </p:spPr>
        <p:txBody>
          <a:bodyPr wrap="square">
            <a:spAutoFit/>
          </a:bodyPr>
          <a:lstStyle/>
          <a:p>
            <a:r>
              <a:rPr lang="en-US" sz="1050" b="1" dirty="0"/>
              <a:t>Luca </a:t>
            </a:r>
            <a:r>
              <a:rPr lang="en-US" sz="1050" b="1" dirty="0" smtClean="0"/>
              <a:t>Sani</a:t>
            </a:r>
            <a:r>
              <a:rPr lang="en-US" sz="1050" b="1" dirty="0"/>
              <a:t>	</a:t>
            </a:r>
            <a:r>
              <a:rPr lang="en-US" sz="1050" b="1" dirty="0" smtClean="0"/>
              <a:t>           </a:t>
            </a:r>
            <a:r>
              <a:rPr lang="en-US" sz="1050" b="1" dirty="0" smtClean="0">
                <a:solidFill>
                  <a:srgbClr val="555555"/>
                </a:solidFill>
                <a:latin typeface="Arial" charset="0"/>
              </a:rPr>
              <a:t> </a:t>
            </a:r>
            <a:r>
              <a:rPr lang="en-US" sz="1050" b="1" dirty="0"/>
              <a:t>Petr </a:t>
            </a:r>
            <a:r>
              <a:rPr lang="en-US" sz="1050" b="1" dirty="0" err="1"/>
              <a:t>Lapukhov</a:t>
            </a:r>
            <a:r>
              <a:rPr lang="en-US" sz="1050" b="1" dirty="0" smtClean="0"/>
              <a:t>                   Phil </a:t>
            </a:r>
            <a:r>
              <a:rPr lang="en-US" sz="1050" b="1" dirty="0"/>
              <a:t>Matte </a:t>
            </a:r>
            <a:r>
              <a:rPr lang="en-US" sz="1050" b="1" dirty="0" smtClean="0"/>
              <a:t>                          Richard </a:t>
            </a:r>
            <a:r>
              <a:rPr lang="en-US" sz="1050" b="1" dirty="0" err="1"/>
              <a:t>Steenbergen</a:t>
            </a:r>
            <a:r>
              <a:rPr lang="en-US" sz="1050" b="1" dirty="0"/>
              <a:t> </a:t>
            </a:r>
            <a:r>
              <a:rPr lang="en-US" sz="1050" b="1" dirty="0" smtClean="0"/>
              <a:t>       Vincent </a:t>
            </a:r>
            <a:r>
              <a:rPr lang="en-US" sz="1050" b="1" dirty="0" err="1"/>
              <a:t>Celindro</a:t>
            </a:r>
            <a:r>
              <a:rPr lang="en-US" sz="1050" b="1" dirty="0"/>
              <a:t> </a:t>
            </a:r>
            <a:endParaRPr lang="en-US" sz="1050" dirty="0"/>
          </a:p>
        </p:txBody>
      </p:sp>
    </p:spTree>
    <p:extLst>
      <p:ext uri="{BB962C8B-B14F-4D97-AF65-F5344CB8AC3E}">
        <p14:creationId xmlns:p14="http://schemas.microsoft.com/office/powerpoint/2010/main" val="1690756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Program Committee </a:t>
            </a:r>
            <a:endParaRPr lang="en-US" dirty="0"/>
          </a:p>
        </p:txBody>
      </p:sp>
      <p:graphicFrame>
        <p:nvGraphicFramePr>
          <p:cNvPr id="16" name="Content Placeholder 15"/>
          <p:cNvGraphicFramePr>
            <a:graphicFrameLocks noGrp="1"/>
          </p:cNvGraphicFramePr>
          <p:nvPr>
            <p:ph idx="1"/>
            <p:extLst/>
          </p:nvPr>
        </p:nvGraphicFramePr>
        <p:xfrm>
          <a:off x="304799" y="-4817302"/>
          <a:ext cx="4307578" cy="2251074"/>
        </p:xfrm>
        <a:graphic>
          <a:graphicData uri="http://schemas.openxmlformats.org/drawingml/2006/table">
            <a:tbl>
              <a:tblPr/>
              <a:tblGrid>
                <a:gridCol w="2153789"/>
                <a:gridCol w="2153789"/>
              </a:tblGrid>
              <a:tr h="140412">
                <a:tc>
                  <a:txBody>
                    <a:bodyPr/>
                    <a:lstStyle/>
                    <a:p>
                      <a:pPr algn="l" fontAlgn="t"/>
                      <a:r>
                        <a:rPr lang="en-US" sz="100" b="1">
                          <a:effectLst/>
                          <a:latin typeface="inherit" charset="0"/>
                        </a:rPr>
                        <a:t>Avi Freedman </a:t>
                      </a:r>
                      <a:r>
                        <a:rPr lang="en-US" sz="100">
                          <a:effectLst/>
                          <a:latin typeface="inherit" charset="0"/>
                        </a:rPr>
                        <a:t/>
                      </a:r>
                      <a:br>
                        <a:rPr lang="en-US" sz="100">
                          <a:effectLst/>
                          <a:latin typeface="inherit" charset="0"/>
                        </a:rPr>
                      </a:br>
                      <a:r>
                        <a:rPr lang="en-US" sz="100">
                          <a:effectLst/>
                          <a:latin typeface="inherit" charset="0"/>
                        </a:rPr>
                        <a:t>Avi is co-founder and CEO of Kentik. As a leading technologist and executive in networking, Freedman was previously at Akamai for over a decade, as VP of Network Infrastructure and then Chief Network Scientist. Prior to that, Avi started Philadelphia’s first ISP (netaxs) in 1992, later running the network at AboveNet and serving as CTO for ServerCentral.</a:t>
                      </a:r>
                    </a:p>
                  </a:txBody>
                  <a:tcPr marL="1067" marR="1067" marT="1067" marB="1067">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a:noFill/>
                    </a:lnT>
                    <a:lnB w="6350" cap="flat" cmpd="sng" algn="ctr">
                      <a:solidFill>
                        <a:srgbClr val="DDDDDD"/>
                      </a:solidFill>
                      <a:prstDash val="solid"/>
                      <a:round/>
                      <a:headEnd type="none" w="med" len="med"/>
                      <a:tailEnd type="none" w="med" len="med"/>
                    </a:lnB>
                    <a:solidFill>
                      <a:srgbClr val="FFFFFF"/>
                    </a:solidFill>
                  </a:tcPr>
                </a:tc>
              </a:tr>
              <a:tr h="163458">
                <a:tc>
                  <a:txBody>
                    <a:bodyPr/>
                    <a:lstStyle/>
                    <a:p>
                      <a:pPr algn="l" fontAlgn="t"/>
                      <a:r>
                        <a:rPr lang="en-US" sz="100" b="1">
                          <a:effectLst/>
                          <a:latin typeface="inherit" charset="0"/>
                        </a:rPr>
                        <a:t>Daniel Smith</a:t>
                      </a:r>
                      <a:r>
                        <a:rPr lang="en-US" sz="100">
                          <a:effectLst/>
                          <a:latin typeface="inherit" charset="0"/>
                        </a:rPr>
                        <a:t/>
                      </a:r>
                      <a:br>
                        <a:rPr lang="en-US" sz="100">
                          <a:effectLst/>
                          <a:latin typeface="inherit" charset="0"/>
                        </a:rPr>
                      </a:br>
                      <a:r>
                        <a:rPr lang="en-US" sz="100">
                          <a:effectLst/>
                          <a:latin typeface="inherit" charset="0"/>
                        </a:rPr>
                        <a:t>Daniel Smith is an information security researcher for Radware’s Emergency Response Team. He focuses on security research and risk analysis for network and application based vulnerabilities. Daniel’s research focuses in on Denial-of-Service attacks and includes analysis of malware and botnets. As a white-hat hacker, his expertise in tools and techniques helps Radware develop signatures and mitigation attacks proactively for its customers.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92266">
                <a:tc>
                  <a:txBody>
                    <a:bodyPr/>
                    <a:lstStyle/>
                    <a:p>
                      <a:pPr algn="l" fontAlgn="t"/>
                      <a:r>
                        <a:rPr lang="en-US" sz="100" b="1">
                          <a:effectLst/>
                          <a:latin typeface="inherit" charset="0"/>
                        </a:rPr>
                        <a:t>Jon Langemak</a:t>
                      </a:r>
                      <a:r>
                        <a:rPr lang="en-US" sz="100">
                          <a:effectLst/>
                          <a:latin typeface="inherit" charset="0"/>
                        </a:rPr>
                        <a:t/>
                      </a:r>
                      <a:br>
                        <a:rPr lang="en-US" sz="100">
                          <a:effectLst/>
                          <a:latin typeface="inherit" charset="0"/>
                        </a:rPr>
                      </a:br>
                      <a:r>
                        <a:rPr lang="en-US" sz="100">
                          <a:effectLst/>
                          <a:latin typeface="inherit" charset="0"/>
                        </a:rPr>
                        <a:t>Jon has over 10 years of experience designing, building, and maintaining high performance networks. He is passionate about network operations, automation, and open source tooling. His current focus is on disruptive technologies and the impact they have on network operations. Outside of work Jon blogs at dasblinkenlichten.com and is the author of the book ‘Docker Networking Cookbook’. He enjoys collaborating with others in the network community on new ideas and concepts.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72929">
                <a:tc>
                  <a:txBody>
                    <a:bodyPr/>
                    <a:lstStyle/>
                    <a:p>
                      <a:pPr algn="l" fontAlgn="t"/>
                      <a:r>
                        <a:rPr lang="en-US" sz="100" b="1">
                          <a:effectLst/>
                          <a:latin typeface="inherit" charset="0"/>
                        </a:rPr>
                        <a:t>Jon M. Dugan</a:t>
                      </a:r>
                      <a:r>
                        <a:rPr lang="en-US" sz="100">
                          <a:effectLst/>
                          <a:latin typeface="inherit" charset="0"/>
                        </a:rPr>
                        <a:t/>
                      </a:r>
                      <a:br>
                        <a:rPr lang="en-US" sz="100">
                          <a:effectLst/>
                          <a:latin typeface="inherit" charset="0"/>
                        </a:rPr>
                      </a:br>
                      <a:r>
                        <a:rPr lang="en-US" sz="100">
                          <a:effectLst/>
                          <a:latin typeface="inherit" charset="0"/>
                        </a:rPr>
                        <a:t>Jon is a software developer and a former network engineer at ESnet, the US Department of Energy high performance science network. His professional interests include building tools to help network engineers, network monitoring and visualization, network automation and high performance networking. He is currently a technical lead in the Software Engineering Group at ESnet. After graduating from the University of Illinois (UIUC), he spent the early part of his career as a network engineer at the National Center for Supercomputing Applications (NCSA). He was very active in the joint IEEE/ACM Supercomputing conference series. Dugan is based in Chicago, Illinois. When not working he enjoys cooking, woodworking and tinkering with electronics.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r>
              <a:tr h="272929">
                <a:tc>
                  <a:txBody>
                    <a:bodyPr/>
                    <a:lstStyle/>
                    <a:p>
                      <a:pPr algn="l" fontAlgn="t"/>
                      <a:r>
                        <a:rPr lang="en-US" sz="100" b="1">
                          <a:effectLst/>
                          <a:latin typeface="inherit" charset="0"/>
                        </a:rPr>
                        <a:t>Khalid Samara</a:t>
                      </a:r>
                      <a:r>
                        <a:rPr lang="en-US" sz="100">
                          <a:effectLst/>
                          <a:latin typeface="inherit" charset="0"/>
                        </a:rPr>
                        <a:t/>
                      </a:r>
                      <a:br>
                        <a:rPr lang="en-US" sz="100">
                          <a:effectLst/>
                          <a:latin typeface="inherit" charset="0"/>
                        </a:rPr>
                      </a:br>
                      <a:r>
                        <a:rPr lang="en-US" sz="100">
                          <a:effectLst/>
                          <a:latin typeface="inherit" charset="0"/>
                        </a:rPr>
                        <a:t>Khalid is the PC Chair of the Middle East Network Operators Group (MENOG), an international forum dedicated to education and raising awareness of Internet best practices. Khalid is a telecommunications and ISP expert with more than ten years' experience in operational, Internet, mobile, engineering and security technologies. He has practical experience in network planning, network operations management, security and telecommunications policy development. Khalid has served as a Consulting Telecommunications IP and Security Specialist since 2005 and has worked extensively with several telecommunications and ISP operators in the region. Khalid has a wide range of experience and several certificates on this field."</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15313">
                <a:tc>
                  <a:txBody>
                    <a:bodyPr/>
                    <a:lstStyle/>
                    <a:p>
                      <a:pPr algn="l" fontAlgn="t"/>
                      <a:r>
                        <a:rPr lang="en-US" sz="100" b="1">
                          <a:effectLst/>
                          <a:latin typeface="inherit" charset="0"/>
                        </a:rPr>
                        <a:t>Luca Sani </a:t>
                      </a:r>
                      <a:r>
                        <a:rPr lang="en-US" sz="100">
                          <a:effectLst/>
                          <a:latin typeface="inherit" charset="0"/>
                        </a:rPr>
                        <a:t/>
                      </a:r>
                      <a:br>
                        <a:rPr lang="en-US" sz="100">
                          <a:effectLst/>
                          <a:latin typeface="inherit" charset="0"/>
                        </a:rPr>
                      </a:br>
                      <a:r>
                        <a:rPr lang="en-US" sz="100">
                          <a:effectLst/>
                          <a:latin typeface="inherit" charset="0"/>
                        </a:rPr>
                        <a:t>Luca received his B.Sc. and M.Sc. in Computer Engineering from the University of Pisa, respectively in 2008 and 2010. In 2014 received his Ph.D. in Computer Science and Engineering from IMT School for Advanced Studies Lucca. In 2013 he was a visiting researcher at the Computer Science Department of the Colorado State University, working on a BGP monitoring project. Since 2014 he is researcher at with the Institute of Informatics and Telematics (IIT) at the Italian National Research Council (CNR) in Pisa. His research interests are in Internet mapping, monitoring and analysis.</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23127">
                <a:tc>
                  <a:txBody>
                    <a:bodyPr/>
                    <a:lstStyle/>
                    <a:p>
                      <a:pPr algn="l" fontAlgn="t"/>
                      <a:r>
                        <a:rPr lang="en-US" sz="100" b="1">
                          <a:effectLst/>
                          <a:latin typeface="inherit" charset="0"/>
                        </a:rPr>
                        <a:t>Petr Lapukhov</a:t>
                      </a:r>
                      <a:r>
                        <a:rPr lang="en-US" sz="100">
                          <a:effectLst/>
                          <a:latin typeface="inherit" charset="0"/>
                        </a:rPr>
                        <a:t/>
                      </a:r>
                      <a:br>
                        <a:rPr lang="en-US" sz="100">
                          <a:effectLst/>
                          <a:latin typeface="inherit" charset="0"/>
                        </a:rPr>
                      </a:br>
                      <a:r>
                        <a:rPr lang="en-US" sz="100">
                          <a:effectLst/>
                          <a:latin typeface="inherit" charset="0"/>
                        </a:rPr>
                        <a:t>Petr is a network and software engineer at Facebook. Prior to that he worked at Microsoft as a data-center network engineer, and before that he was a CCIE instructor at INE. He is the author of RFC 7938 "Use of BGP for Routing in Large-Scale Data Centers". He holds a master degree in Mathematics and is a 4xCCIE and CCDE. </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278690">
                <a:tc>
                  <a:txBody>
                    <a:bodyPr/>
                    <a:lstStyle/>
                    <a:p>
                      <a:pPr algn="l" fontAlgn="t"/>
                      <a:r>
                        <a:rPr lang="en-US" sz="100" b="1">
                          <a:effectLst/>
                          <a:latin typeface="inherit" charset="0"/>
                        </a:rPr>
                        <a:t>Phil Matte</a:t>
                      </a:r>
                      <a:r>
                        <a:rPr lang="en-US" sz="100">
                          <a:effectLst/>
                          <a:latin typeface="inherit" charset="0"/>
                        </a:rPr>
                        <a:t/>
                      </a:r>
                      <a:br>
                        <a:rPr lang="en-US" sz="100">
                          <a:effectLst/>
                          <a:latin typeface="inherit" charset="0"/>
                        </a:rPr>
                      </a:br>
                      <a:r>
                        <a:rPr lang="en-US" sz="100">
                          <a:effectLst/>
                          <a:latin typeface="inherit" charset="0"/>
                        </a:rPr>
                        <a:t>Phil has a richly decorated and successful history in the Telecommunications and Internet world. He has been a major player as a member of the peering landscape since 2001 when he jumped into it as a National Account Manager with The Palo Alto Internet Exchange (PAIX). In 2003 PAIX was sold to Switch and Data where Phil led the SDFC peering and colocation efforts in aggregate new revenue sales until 2009. Today he is Peering Facilitator for AMS-IX, USA. In this role he facilitates new peering agreements for the AMS-IX, USA exchanges and is expanding their domestic USA footprint. Phil is widely known throughout the global peering community. He is highly respected and recognized as one of the top consultants to NANOG and peering coordinators worldwide.</a:t>
                      </a: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249882">
                <a:tc>
                  <a:txBody>
                    <a:bodyPr/>
                    <a:lstStyle/>
                    <a:p>
                      <a:pPr algn="l" fontAlgn="t"/>
                      <a:r>
                        <a:rPr lang="en-US" sz="100" b="1">
                          <a:effectLst/>
                          <a:latin typeface="inherit" charset="0"/>
                        </a:rPr>
                        <a:t>Richard Steenbergen</a:t>
                      </a:r>
                      <a:r>
                        <a:rPr lang="en-US" sz="100">
                          <a:effectLst/>
                          <a:latin typeface="inherit" charset="0"/>
                        </a:rPr>
                        <a:t/>
                      </a:r>
                      <a:br>
                        <a:rPr lang="en-US" sz="100">
                          <a:effectLst/>
                          <a:latin typeface="inherit" charset="0"/>
                        </a:rPr>
                      </a:br>
                      <a:r>
                        <a:rPr lang="en-US" sz="100">
                          <a:effectLst/>
                          <a:latin typeface="inherit" charset="0"/>
                        </a:rPr>
                        <a:t>Richard Steenbergen is co-founder and Chief Technology Officer of PacketFabric, a next-generation Network-as-a-Service interconnection and transport solutions provider. Prior to starting PacketFabric, Richard served as CTO of GTT Communications, a leading global IP/MPLS backbone and Tier 1 network operator in over 80 countries. Richard was also the founder and CTO of nLayer Communications for 11 years, served as a Sr Network Architect for various large NSPs, and served as a Sr Software Engineer helping developed advanced optimized routing techniques. Richard has been attending NANOG since 1999, and is a frequent speaker and contributor.</a:t>
                      </a:r>
                      <a:br>
                        <a:rPr lang="en-US" sz="100">
                          <a:effectLst/>
                          <a:latin typeface="inherit" charset="0"/>
                        </a:rPr>
                      </a:br>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0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42068">
                <a:tc>
                  <a:txBody>
                    <a:bodyPr/>
                    <a:lstStyle/>
                    <a:p>
                      <a:pPr algn="l" fontAlgn="t"/>
                      <a:r>
                        <a:rPr lang="en-US" sz="100" b="1">
                          <a:effectLst/>
                          <a:latin typeface="inherit" charset="0"/>
                        </a:rPr>
                        <a:t>Vincent Celindro</a:t>
                      </a:r>
                      <a:r>
                        <a:rPr lang="en-US" sz="100">
                          <a:effectLst/>
                          <a:latin typeface="inherit" charset="0"/>
                        </a:rPr>
                        <a:t/>
                      </a:r>
                      <a:br>
                        <a:rPr lang="en-US" sz="100">
                          <a:effectLst/>
                          <a:latin typeface="inherit" charset="0"/>
                        </a:rPr>
                      </a:br>
                      <a:r>
                        <a:rPr lang="en-US" sz="100">
                          <a:effectLst/>
                          <a:latin typeface="inherit" charset="0"/>
                        </a:rPr>
                        <a:t>Vincent Celindro has nearly twenty years of experience architecting, managing, deploying, troubleshooting networks and challenging the norm. He spent ten years at Northwestern University, where he was one of the pioneers running a MPLS/VPN network in a university environment. He joined Juniper Networks back in 2011 as a Senior SE, moving into a TLM (Tech Lead Manager) role and currently as a Juniper Architect. Vincent having worked both sides (customer/manufacturer) uses his vast expertise in datacenter, campus environments, wan and global availability to help well-known organizations ranging from Mega/HyperScale datacenters, tier2/tier3 service providers, the largest Colo-facilities globally, Higher Ed, retailers and online gaming companies – architect, maintain and advance their networks to support their respective services today and for the future. Network \R\evolutionist (JNCIE #69/CCIE #8630)</a:t>
                      </a:r>
                    </a:p>
                  </a:txBody>
                  <a:tcPr marL="1067" marR="1067" marT="1067" marB="1067">
                    <a:lnL>
                      <a:noFill/>
                    </a:lnL>
                    <a:lnR>
                      <a:noFill/>
                    </a:lnR>
                    <a:lnT w="6350"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endParaRPr lang="en-US" sz="100" dirty="0">
                        <a:effectLst/>
                        <a:latin typeface="inherit" charset="0"/>
                      </a:endParaRPr>
                    </a:p>
                  </a:txBody>
                  <a:tcPr marL="1067" marR="1067" marT="1067" marB="1067">
                    <a:lnL>
                      <a:noFill/>
                    </a:lnL>
                    <a:lnR>
                      <a:noFill/>
                    </a:lnR>
                    <a:lnT w="6350" cap="flat" cmpd="sng" algn="ctr">
                      <a:solidFill>
                        <a:srgbClr val="DDDDDD"/>
                      </a:solidFill>
                      <a:prstDash val="solid"/>
                      <a:round/>
                      <a:headEnd type="none" w="med" len="med"/>
                      <a:tailEnd type="none" w="med" len="med"/>
                    </a:lnT>
                    <a:lnB>
                      <a:noFill/>
                    </a:lnB>
                    <a:solidFill>
                      <a:srgbClr val="F9F9F9"/>
                    </a:solidFill>
                  </a:tcPr>
                </a:tc>
              </a:tr>
            </a:tbl>
          </a:graphicData>
        </a:graphic>
      </p:graphicFrame>
      <p:sp>
        <p:nvSpPr>
          <p:cNvPr id="17" name="AutoShape 11" descr="/var/folders/2m/nxtmg3hj3q155s1pqfnbd7xh0000gn/T/com.microsoft.Powerpoint/WebArchiveCopyPasteTempFiles/Avi-Freedman-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2" descr="/var/folders/2m/nxtmg3hj3q155s1pqfnbd7xh0000gn/T/com.microsoft.Powerpoint/WebArchiveCopyPasteTempFiles/Dan-Smith-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3" descr="/var/folders/2m/nxtmg3hj3q155s1pqfnbd7xh0000gn/T/com.microsoft.Powerpoint/WebArchiveCopyPasteTempFiles/Jon-Langemak-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4" descr="on Dugan"/>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5" descr="/var/folders/2m/nxtmg3hj3q155s1pqfnbd7xh0000gn/T/com.microsoft.Powerpoint/WebArchiveCopyPasteTempFiles/Khalid-Samara-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6" descr="/var/folders/2m/nxtmg3hj3q155s1pqfnbd7xh0000gn/T/com.microsoft.Powerpoint/WebArchiveCopyPasteTempFiles/Luca-Sani-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7" descr="/var/folders/2m/nxtmg3hj3q155s1pqfnbd7xh0000gn/T/com.microsoft.Powerpoint/WebArchiveCopyPasteTempFiles/Petr-Lapukhov-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8" descr="/var/folders/2m/nxtmg3hj3q155s1pqfnbd7xh0000gn/T/com.microsoft.Powerpoint/WebArchiveCopyPasteTempFiles/Phil-Matte-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9" descr="/var/folders/2m/nxtmg3hj3q155s1pqfnbd7xh0000gn/T/com.microsoft.Powerpoint/WebArchiveCopyPasteTempFiles/Richard-Steenbergen-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0" descr="/var/folders/2m/nxtmg3hj3q155s1pqfnbd7xh0000gn/T/com.microsoft.Powerpoint/WebArchiveCopyPasteTempFiles/Vince-Celindro-2017.jpg?zoom=2&amp;resize=150%2C150"/>
          <p:cNvSpPr>
            <a:spLocks noChangeAspect="1" noChangeArrowheads="1"/>
          </p:cNvSpPr>
          <p:nvPr/>
        </p:nvSpPr>
        <p:spPr bwMode="auto">
          <a:xfrm>
            <a:off x="-70251269" y="-4818063"/>
            <a:ext cx="76212332"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04799" y="2647950"/>
            <a:ext cx="7162801" cy="1200329"/>
          </a:xfrm>
          <a:prstGeom prst="rect">
            <a:avLst/>
          </a:prstGeom>
          <a:noFill/>
        </p:spPr>
        <p:txBody>
          <a:bodyPr wrap="square" rtlCol="0">
            <a:spAutoFit/>
          </a:bodyPr>
          <a:lstStyle/>
          <a:p>
            <a:pPr marL="285750" indent="-285750">
              <a:buFont typeface="Arial" charset="0"/>
              <a:buChar char="•"/>
            </a:pPr>
            <a:r>
              <a:rPr lang="en-US" sz="2400" dirty="0" smtClean="0"/>
              <a:t>Tom </a:t>
            </a:r>
            <a:r>
              <a:rPr lang="en-US" sz="2400" dirty="0" err="1" smtClean="0"/>
              <a:t>Kacprzynski</a:t>
            </a:r>
            <a:endParaRPr lang="en-US" sz="2400" dirty="0" smtClean="0"/>
          </a:p>
          <a:p>
            <a:pPr marL="285750" indent="-285750">
              <a:buFont typeface="Arial" charset="0"/>
              <a:buChar char="•"/>
            </a:pPr>
            <a:r>
              <a:rPr lang="en-US" sz="2400" dirty="0" smtClean="0"/>
              <a:t>Brian </a:t>
            </a:r>
            <a:r>
              <a:rPr lang="en-US" sz="2400" dirty="0" err="1" smtClean="0"/>
              <a:t>McGahan</a:t>
            </a:r>
            <a:endParaRPr lang="en-US" sz="2400" dirty="0" smtClean="0"/>
          </a:p>
          <a:p>
            <a:pPr marL="285750" indent="-285750">
              <a:buFont typeface="Arial" charset="0"/>
              <a:buChar char="•"/>
            </a:pPr>
            <a:r>
              <a:rPr lang="en-US" sz="2400" dirty="0" smtClean="0"/>
              <a:t>Jason </a:t>
            </a:r>
            <a:r>
              <a:rPr lang="en-US" sz="2400" dirty="0" err="1" smtClean="0"/>
              <a:t>Gooley</a:t>
            </a:r>
            <a:r>
              <a:rPr lang="en-US" sz="2400" dirty="0" smtClean="0"/>
              <a:t> </a:t>
            </a:r>
          </a:p>
        </p:txBody>
      </p:sp>
    </p:spTree>
    <p:extLst>
      <p:ext uri="{BB962C8B-B14F-4D97-AF65-F5344CB8AC3E}">
        <p14:creationId xmlns:p14="http://schemas.microsoft.com/office/powerpoint/2010/main" val="111404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Future Speaker - you?!</a:t>
            </a:r>
            <a:endParaRPr lang="en-US" dirty="0"/>
          </a:p>
        </p:txBody>
      </p:sp>
      <p:sp>
        <p:nvSpPr>
          <p:cNvPr id="3" name="Content Placeholder 2"/>
          <p:cNvSpPr>
            <a:spLocks noGrp="1"/>
          </p:cNvSpPr>
          <p:nvPr>
            <p:ph idx="1"/>
          </p:nvPr>
        </p:nvSpPr>
        <p:spPr>
          <a:xfrm>
            <a:off x="457200" y="2190749"/>
            <a:ext cx="8229600" cy="2403873"/>
          </a:xfrm>
        </p:spPr>
        <p:txBody>
          <a:bodyPr>
            <a:normAutofit fontScale="92500" lnSpcReduction="10000"/>
          </a:bodyPr>
          <a:lstStyle/>
          <a:p>
            <a:r>
              <a:rPr lang="en-US" dirty="0" smtClean="0">
                <a:latin typeface="Arial" pitchFamily="34" charset="0"/>
                <a:cs typeface="Arial" pitchFamily="34" charset="0"/>
              </a:rPr>
              <a:t>Speak at the next CHI-NOG.</a:t>
            </a:r>
          </a:p>
          <a:p>
            <a:r>
              <a:rPr lang="en-US" dirty="0" smtClean="0">
                <a:latin typeface="Arial" pitchFamily="34" charset="0"/>
                <a:cs typeface="Arial" pitchFamily="34" charset="0"/>
              </a:rPr>
              <a:t>Tutorials, industry trends, something cool you’ve learned</a:t>
            </a:r>
            <a:r>
              <a:rPr lang="is-IS" dirty="0" smtClean="0">
                <a:latin typeface="Arial" pitchFamily="34" charset="0"/>
                <a:cs typeface="Arial" pitchFamily="34" charset="0"/>
              </a:rPr>
              <a:t>…</a:t>
            </a:r>
          </a:p>
          <a:p>
            <a:r>
              <a:rPr lang="is-IS" dirty="0" smtClean="0">
                <a:latin typeface="Arial" pitchFamily="34" charset="0"/>
                <a:cs typeface="Arial" pitchFamily="34" charset="0"/>
              </a:rPr>
              <a:t>Look out for the next year’s call for presentations. </a:t>
            </a:r>
            <a:endParaRPr lang="en-US" dirty="0">
              <a:latin typeface="Arial" pitchFamily="34" charset="0"/>
              <a:cs typeface="Arial" pitchFamily="34" charset="0"/>
            </a:endParaRPr>
          </a:p>
        </p:txBody>
      </p:sp>
    </p:spTree>
    <p:extLst>
      <p:ext uri="{BB962C8B-B14F-4D97-AF65-F5344CB8AC3E}">
        <p14:creationId xmlns:p14="http://schemas.microsoft.com/office/powerpoint/2010/main" val="55394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Official T-Shirt</a:t>
            </a:r>
            <a:endParaRPr lang="en-US" dirty="0"/>
          </a:p>
        </p:txBody>
      </p:sp>
      <p:sp>
        <p:nvSpPr>
          <p:cNvPr id="5" name="Content Placeholder 2"/>
          <p:cNvSpPr>
            <a:spLocks noGrp="1"/>
          </p:cNvSpPr>
          <p:nvPr>
            <p:ph idx="1"/>
          </p:nvPr>
        </p:nvSpPr>
        <p:spPr>
          <a:xfrm>
            <a:off x="457200" y="2114550"/>
            <a:ext cx="2286000" cy="26670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smtClean="0">
                <a:latin typeface="Arial" pitchFamily="34" charset="0"/>
                <a:cs typeface="Arial" pitchFamily="34" charset="0"/>
              </a:rPr>
              <a:t>Special thanks to </a:t>
            </a:r>
            <a:r>
              <a:rPr lang="en-US" sz="1800" b="1" dirty="0" smtClean="0">
                <a:latin typeface="Arial" pitchFamily="34" charset="0"/>
                <a:cs typeface="Arial" pitchFamily="34" charset="0"/>
              </a:rPr>
              <a:t>Jeff Mauricio </a:t>
            </a:r>
            <a:r>
              <a:rPr lang="en-US" sz="1800" dirty="0" smtClean="0">
                <a:latin typeface="Arial" pitchFamily="34" charset="0"/>
                <a:cs typeface="Arial" pitchFamily="34" charset="0"/>
              </a:rPr>
              <a:t>from </a:t>
            </a:r>
            <a:r>
              <a:rPr lang="en-US" sz="1800" dirty="0" err="1" smtClean="0">
                <a:latin typeface="Arial" pitchFamily="34" charset="0"/>
                <a:cs typeface="Arial" pitchFamily="34" charset="0"/>
              </a:rPr>
              <a:t>ServerCentral</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for designing the official t-shirt (3rd design). </a:t>
            </a:r>
          </a:p>
          <a:p>
            <a:endParaRPr lang="en-US" sz="1800" dirty="0">
              <a:latin typeface="Arial" pitchFamily="34" charset="0"/>
              <a:cs typeface="Arial"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266950"/>
            <a:ext cx="5252972" cy="2271749"/>
          </a:xfrm>
          <a:prstGeom prst="rect">
            <a:avLst/>
          </a:prstGeom>
        </p:spPr>
      </p:pic>
    </p:spTree>
    <p:extLst>
      <p:ext uri="{BB962C8B-B14F-4D97-AF65-F5344CB8AC3E}">
        <p14:creationId xmlns:p14="http://schemas.microsoft.com/office/powerpoint/2010/main" val="14897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048000"/>
          </a:xfrm>
          <a:prstGeom prst="rect">
            <a:avLst/>
          </a:prstGeom>
        </p:spPr>
      </p:pic>
      <p:sp>
        <p:nvSpPr>
          <p:cNvPr id="2" name="Title 1"/>
          <p:cNvSpPr>
            <a:spLocks noGrp="1"/>
          </p:cNvSpPr>
          <p:nvPr>
            <p:ph type="title"/>
          </p:nvPr>
        </p:nvSpPr>
        <p:spPr>
          <a:xfrm>
            <a:off x="2514600" y="205978"/>
            <a:ext cx="6172200" cy="857250"/>
          </a:xfrm>
          <a:solidFill>
            <a:schemeClr val="bg1"/>
          </a:solidFill>
          <a:ln>
            <a:solidFill>
              <a:schemeClr val="tx1"/>
            </a:solidFill>
          </a:ln>
        </p:spPr>
        <p:txBody>
          <a:bodyPr/>
          <a:lstStyle/>
          <a:p>
            <a:r>
              <a:rPr lang="en-US" dirty="0" smtClean="0"/>
              <a:t>Sponsors</a:t>
            </a:r>
            <a:endParaRPr lang="en-US" dirty="0"/>
          </a:p>
        </p:txBody>
      </p:sp>
      <p:pic>
        <p:nvPicPr>
          <p:cNvPr id="5" name="Picture 2" descr="SC-LOGO---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6762" y="3048000"/>
            <a:ext cx="6030476" cy="14252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95300" y="2800350"/>
            <a:ext cx="8153400" cy="3835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latin typeface="Arial" pitchFamily="34" charset="0"/>
                <a:cs typeface="Arial" pitchFamily="34" charset="0"/>
              </a:rPr>
              <a:t>Diamond</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18707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TotalTime>
  <Words>452</Words>
  <Application>Microsoft Macintosh PowerPoint</Application>
  <PresentationFormat>On-screen Show (16:9)</PresentationFormat>
  <Paragraphs>116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inherit</vt:lpstr>
      <vt:lpstr>Wingdings</vt:lpstr>
      <vt:lpstr>Arial</vt:lpstr>
      <vt:lpstr>Office Theme</vt:lpstr>
      <vt:lpstr>PowerPoint Presentation</vt:lpstr>
      <vt:lpstr>CHI-NOG Background</vt:lpstr>
      <vt:lpstr>Slack and Twitter</vt:lpstr>
      <vt:lpstr>Schedule</vt:lpstr>
      <vt:lpstr>Speakers</vt:lpstr>
      <vt:lpstr>Program Committee </vt:lpstr>
      <vt:lpstr>Future Speaker - you?!</vt:lpstr>
      <vt:lpstr>Official T-Shirt</vt:lpstr>
      <vt:lpstr>Sponsors</vt:lpstr>
      <vt:lpstr>Sponsors</vt:lpstr>
      <vt:lpstr>Sponsors</vt:lpstr>
      <vt:lpstr>Raffle and Survey </vt:lpstr>
      <vt:lpstr>Opening Remarks - ServerCentral</vt:lpstr>
      <vt:lpstr>PowerPoint Presentation</vt:lpstr>
    </vt:vector>
  </TitlesOfParts>
  <Company>Rackspace Hosting</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Kacprzynski</dc:creator>
  <cp:lastModifiedBy>Tomasz Kaprzynski</cp:lastModifiedBy>
  <cp:revision>56</cp:revision>
  <dcterms:created xsi:type="dcterms:W3CDTF">2016-04-30T02:00:11Z</dcterms:created>
  <dcterms:modified xsi:type="dcterms:W3CDTF">2017-05-24T01:54:00Z</dcterms:modified>
</cp:coreProperties>
</file>