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39" r:id="rId3"/>
    <p:sldId id="343" r:id="rId4"/>
    <p:sldId id="354" r:id="rId5"/>
    <p:sldId id="361" r:id="rId6"/>
    <p:sldId id="344" r:id="rId7"/>
    <p:sldId id="356" r:id="rId8"/>
    <p:sldId id="347" r:id="rId9"/>
    <p:sldId id="345" r:id="rId10"/>
    <p:sldId id="346" r:id="rId11"/>
    <p:sldId id="348" r:id="rId12"/>
    <p:sldId id="349" r:id="rId13"/>
    <p:sldId id="350" r:id="rId14"/>
    <p:sldId id="352" r:id="rId15"/>
    <p:sldId id="353" r:id="rId16"/>
    <p:sldId id="357" r:id="rId17"/>
    <p:sldId id="34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68024"/>
    <a:srgbClr val="009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8" autoAdjust="0"/>
    <p:restoredTop sz="73495" autoAdjust="0"/>
  </p:normalViewPr>
  <p:slideViewPr>
    <p:cSldViewPr snapToGrid="0" snapToObjects="1">
      <p:cViewPr>
        <p:scale>
          <a:sx n="140" d="100"/>
          <a:sy n="140" d="100"/>
        </p:scale>
        <p:origin x="944" y="-1064"/>
      </p:cViewPr>
      <p:guideLst>
        <p:guide orient="horz" pos="2160"/>
        <p:guide pos="3840"/>
      </p:guideLst>
    </p:cSldViewPr>
  </p:slideViewPr>
  <p:notesTextViewPr>
    <p:cViewPr>
      <p:scale>
        <a:sx n="65" d="100"/>
        <a:sy n="6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BA5AD-AD62-A540-BD2E-80C122B1FBA0}" type="datetimeFigureOut">
              <a:rPr lang="en-US" smtClean="0"/>
              <a:t>5/23/17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B553C-65AC-964D-ADD7-943A042A23B2}" type="slidenum">
              <a:rPr lang="en-US" smtClean="0"/>
              <a:t>‹#›</a:t>
            </a:fld>
            <a:endParaRPr lang="en-US"/>
          </a:p>
        </p:txBody>
      </p:sp>
    </p:spTree>
    <p:extLst>
      <p:ext uri="{BB962C8B-B14F-4D97-AF65-F5344CB8AC3E}">
        <p14:creationId xmlns:p14="http://schemas.microsoft.com/office/powerpoint/2010/main" val="49069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46585"/>
            <a:ext cx="9144000" cy="1668829"/>
          </a:xfrm>
          <a:prstGeom prst="rect">
            <a:avLst/>
          </a:prstGeom>
        </p:spPr>
        <p:txBody>
          <a:bodyPr anchor="ctr"/>
          <a:lstStyle>
            <a:lvl1pPr algn="ctr">
              <a:defRPr sz="5000" b="0" i="0">
                <a:solidFill>
                  <a:srgbClr val="F68024"/>
                </a:solidFill>
                <a:latin typeface="Chalet NewYorkNineteenSixty" charset="0"/>
                <a:ea typeface="Chalet NewYorkNineteenSixty" charset="0"/>
                <a:cs typeface="Chalet NewYorkNineteenSixty"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5115414"/>
            <a:ext cx="9144000" cy="861645"/>
          </a:xfrm>
          <a:prstGeom prst="rect">
            <a:avLst/>
          </a:prstGeom>
        </p:spPr>
        <p:txBody>
          <a:bodyPr anchor="ctr"/>
          <a:lstStyle>
            <a:lvl1pPr marL="0" indent="0" algn="ctr">
              <a:buNone/>
              <a:defRPr sz="2500">
                <a:latin typeface="Chalet LondonNineteenSixty" charset="0"/>
                <a:ea typeface="Chalet LondonNineteenSixty" charset="0"/>
                <a:cs typeface="Chalet LondonNineteenSixty"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a:xfrm>
            <a:off x="1524000" y="6356350"/>
            <a:ext cx="9144000" cy="365125"/>
          </a:xfrm>
          <a:prstGeom prst="rect">
            <a:avLst/>
          </a:prstGeom>
        </p:spPr>
        <p:txBody>
          <a:bodyPr/>
          <a:lstStyle>
            <a:lvl1pPr algn="ctr">
              <a:defRPr sz="1600" b="0" i="0">
                <a:latin typeface="Chalet ParisNineteenSixty" charset="0"/>
                <a:ea typeface="Chalet ParisNineteenSixty" charset="0"/>
                <a:cs typeface="Chalet ParisNineteenSixty" charset="0"/>
              </a:defRPr>
            </a:lvl1pPr>
          </a:lstStyle>
          <a:p>
            <a:endParaRPr lang="en-US"/>
          </a:p>
        </p:txBody>
      </p:sp>
    </p:spTree>
    <p:extLst>
      <p:ext uri="{BB962C8B-B14F-4D97-AF65-F5344CB8AC3E}">
        <p14:creationId xmlns:p14="http://schemas.microsoft.com/office/powerpoint/2010/main" val="51523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10515600" cy="4351338"/>
          </a:xfrm>
          <a:prstGeom prst="rect">
            <a:avLst/>
          </a:prstGeom>
        </p:spPr>
        <p:txBody>
          <a:bodyPr anchor="ctr"/>
          <a:lstStyle>
            <a:lvl1pPr>
              <a:spcBef>
                <a:spcPts val="2500"/>
              </a:spcBef>
              <a:defRPr sz="2500" b="0" i="0">
                <a:latin typeface="Chalet NewYorkNineteenSixty" charset="0"/>
                <a:ea typeface="Chalet NewYorkNineteenSixty" charset="0"/>
                <a:cs typeface="Chalet NewYorkNineteenSixty" charset="0"/>
              </a:defRPr>
            </a:lvl1pPr>
            <a:lvl2pPr>
              <a:defRPr sz="2400">
                <a:latin typeface="Chalet LondonNineteenSixty" charset="0"/>
                <a:ea typeface="Chalet LondonNineteenSixty" charset="0"/>
                <a:cs typeface="Chalet LondonNineteenSixty" charset="0"/>
              </a:defRPr>
            </a:lvl2pPr>
            <a:lvl3pPr>
              <a:defRPr sz="2400" b="0" i="0">
                <a:latin typeface="Chalet ParisNineteenSixty" charset="0"/>
                <a:ea typeface="Chalet ParisNineteenSixty" charset="0"/>
                <a:cs typeface="Chalet ParisNineteenSixty" charset="0"/>
              </a:defRPr>
            </a:lvl3pPr>
            <a:lvl4pPr>
              <a:defRPr sz="2500">
                <a:latin typeface="Chalet LondonNineteenSixty" charset="0"/>
                <a:ea typeface="Chalet LondonNineteenSixty" charset="0"/>
                <a:cs typeface="Chalet LondonNineteenSixty" charset="0"/>
              </a:defRPr>
            </a:lvl4pPr>
            <a:lvl5pPr>
              <a:defRPr sz="2500">
                <a:latin typeface="Chalet LondonNineteenSixty" charset="0"/>
                <a:ea typeface="Chalet LondonNineteenSixty" charset="0"/>
                <a:cs typeface="Chalet LondonNineteenSixty" charset="0"/>
              </a:defRPr>
            </a:lvl5pPr>
          </a:lstStyle>
          <a:p>
            <a:pPr lvl="0"/>
            <a:r>
              <a:rPr lang="en-US" smtClean="0"/>
              <a:t>Click to edit Master text styles</a:t>
            </a:r>
          </a:p>
          <a:p>
            <a:pPr lvl="1"/>
            <a:r>
              <a:rPr lang="en-US" smtClean="0"/>
              <a:t>Second level</a:t>
            </a:r>
          </a:p>
          <a:p>
            <a:pPr lvl="2"/>
            <a:r>
              <a:rPr lang="en-US" smtClean="0"/>
              <a:t>Third level</a:t>
            </a:r>
          </a:p>
        </p:txBody>
      </p:sp>
      <p:sp>
        <p:nvSpPr>
          <p:cNvPr id="9" name="Footer Placeholder 4"/>
          <p:cNvSpPr>
            <a:spLocks noGrp="1"/>
          </p:cNvSpPr>
          <p:nvPr>
            <p:ph type="ftr" sz="quarter" idx="11"/>
          </p:nvPr>
        </p:nvSpPr>
        <p:spPr>
          <a:xfrm>
            <a:off x="838200" y="6356350"/>
            <a:ext cx="7315200" cy="365125"/>
          </a:xfrm>
          <a:prstGeom prst="rect">
            <a:avLst/>
          </a:prstGeom>
        </p:spPr>
        <p:txBody>
          <a:bodyPr anchor="ctr"/>
          <a:lstStyle>
            <a:lvl1pPr algn="l">
              <a:defRPr sz="1600" b="0" i="0">
                <a:latin typeface="Chalet ParisNineteenSixty" charset="0"/>
                <a:ea typeface="Chalet ParisNineteenSixty" charset="0"/>
                <a:cs typeface="Chalet ParisNineteenSixty" charset="0"/>
              </a:defRPr>
            </a:lvl1pPr>
          </a:lstStyle>
          <a:p>
            <a:endParaRPr lang="en-US"/>
          </a:p>
        </p:txBody>
      </p:sp>
      <p:sp>
        <p:nvSpPr>
          <p:cNvPr id="10" name="Slide Number Placeholder 5"/>
          <p:cNvSpPr>
            <a:spLocks noGrp="1"/>
          </p:cNvSpPr>
          <p:nvPr>
            <p:ph type="sldNum" sz="quarter" idx="12"/>
          </p:nvPr>
        </p:nvSpPr>
        <p:spPr>
          <a:xfrm>
            <a:off x="8610600" y="6356350"/>
            <a:ext cx="2743200" cy="365125"/>
          </a:xfrm>
          <a:prstGeom prst="rect">
            <a:avLst/>
          </a:prstGeom>
        </p:spPr>
        <p:txBody>
          <a:bodyPr anchor="ctr"/>
          <a:lstStyle>
            <a:lvl1pPr algn="r">
              <a:defRPr b="0" i="0">
                <a:latin typeface="Chalet ParisNineteenSixty" charset="0"/>
                <a:ea typeface="Chalet ParisNineteenSixty" charset="0"/>
                <a:cs typeface="Chalet ParisNineteenSixty" charset="0"/>
              </a:defRPr>
            </a:lvl1pPr>
          </a:lstStyle>
          <a:p>
            <a:fld id="{5F99C850-C950-134D-B129-B397D8D8AE41}" type="slidenum">
              <a:rPr lang="en-US" smtClean="0"/>
              <a:pPr/>
              <a:t>‹#›</a:t>
            </a:fld>
            <a:endParaRPr lang="en-US"/>
          </a:p>
        </p:txBody>
      </p:sp>
      <p:sp>
        <p:nvSpPr>
          <p:cNvPr id="6" name="Title 1"/>
          <p:cNvSpPr>
            <a:spLocks noGrp="1"/>
          </p:cNvSpPr>
          <p:nvPr>
            <p:ph type="title"/>
          </p:nvPr>
        </p:nvSpPr>
        <p:spPr>
          <a:xfrm>
            <a:off x="838201" y="365125"/>
            <a:ext cx="7772400" cy="1325563"/>
          </a:xfrm>
          <a:prstGeom prst="rect">
            <a:avLst/>
          </a:prstGeom>
        </p:spPr>
        <p:txBody>
          <a:bodyPr anchor="ctr"/>
          <a:lstStyle>
            <a:lvl1pPr>
              <a:defRPr sz="4000" b="0" i="0">
                <a:solidFill>
                  <a:srgbClr val="F68024"/>
                </a:solidFill>
                <a:latin typeface="Chalet NewYorkNineteenSixty" charset="0"/>
                <a:ea typeface="Chalet NewYorkNineteenSixty" charset="0"/>
                <a:cs typeface="Chalet NewYorkNineteenSixty"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6001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838200" y="365125"/>
            <a:ext cx="10515599" cy="1325563"/>
          </a:xfrm>
          <a:prstGeom prst="rect">
            <a:avLst/>
          </a:prstGeom>
        </p:spPr>
        <p:txBody>
          <a:bodyPr anchor="ctr"/>
          <a:lstStyle>
            <a:lvl1pPr>
              <a:defRPr sz="4000" b="0" i="0">
                <a:solidFill>
                  <a:srgbClr val="F68024"/>
                </a:solidFill>
                <a:latin typeface="Chalet NewYorkNineteenSixty" charset="0"/>
                <a:ea typeface="Chalet NewYorkNineteenSixty" charset="0"/>
                <a:cs typeface="Chalet NewYorkNineteenSixty" charset="0"/>
              </a:defRPr>
            </a:lvl1pPr>
          </a:lstStyle>
          <a:p>
            <a:r>
              <a:rPr lang="en-US" smtClean="0"/>
              <a:t>Click to edit Master title style</a:t>
            </a:r>
            <a:endParaRPr lang="en-US"/>
          </a:p>
        </p:txBody>
      </p:sp>
      <p:sp>
        <p:nvSpPr>
          <p:cNvPr id="11" name="Content Placeholder 2"/>
          <p:cNvSpPr>
            <a:spLocks noGrp="1"/>
          </p:cNvSpPr>
          <p:nvPr>
            <p:ph idx="1"/>
          </p:nvPr>
        </p:nvSpPr>
        <p:spPr>
          <a:xfrm>
            <a:off x="838201" y="1825625"/>
            <a:ext cx="10515598" cy="4351338"/>
          </a:xfrm>
          <a:prstGeom prst="rect">
            <a:avLst/>
          </a:prstGeom>
        </p:spPr>
        <p:txBody>
          <a:bodyPr anchor="ctr"/>
          <a:lstStyle>
            <a:lvl1pPr>
              <a:spcBef>
                <a:spcPts val="2500"/>
              </a:spcBef>
              <a:defRPr sz="2500" b="0" i="0">
                <a:latin typeface="Chalet NewYorkNineteenSixty" charset="0"/>
                <a:ea typeface="Chalet NewYorkNineteenSixty" charset="0"/>
                <a:cs typeface="Chalet NewYorkNineteenSixty" charset="0"/>
              </a:defRPr>
            </a:lvl1pPr>
            <a:lvl2pPr>
              <a:defRPr sz="2400">
                <a:latin typeface="Chalet LondonNineteenSixty" charset="0"/>
                <a:ea typeface="Chalet LondonNineteenSixty" charset="0"/>
                <a:cs typeface="Chalet LondonNineteenSixty" charset="0"/>
              </a:defRPr>
            </a:lvl2pPr>
            <a:lvl3pPr>
              <a:defRPr sz="2400" b="0" i="0">
                <a:latin typeface="Chalet ParisNineteenSixty" charset="0"/>
                <a:ea typeface="Chalet ParisNineteenSixty" charset="0"/>
                <a:cs typeface="Chalet ParisNineteenSixty" charset="0"/>
              </a:defRPr>
            </a:lvl3pPr>
            <a:lvl4pPr>
              <a:defRPr sz="2500">
                <a:latin typeface="Chalet LondonNineteenSixty" charset="0"/>
                <a:ea typeface="Chalet LondonNineteenSixty" charset="0"/>
                <a:cs typeface="Chalet LondonNineteenSixty" charset="0"/>
              </a:defRPr>
            </a:lvl4pPr>
            <a:lvl5pPr>
              <a:defRPr sz="2500">
                <a:latin typeface="Chalet LondonNineteenSixty" charset="0"/>
                <a:ea typeface="Chalet LondonNineteenSixty" charset="0"/>
                <a:cs typeface="Chalet LondonNineteenSixty" charset="0"/>
              </a:defRPr>
            </a:lvl5pPr>
          </a:lstStyle>
          <a:p>
            <a:pPr lvl="0"/>
            <a:r>
              <a:rPr lang="en-US" smtClean="0"/>
              <a:t>Click to edit Master text styles</a:t>
            </a:r>
          </a:p>
          <a:p>
            <a:pPr lvl="1"/>
            <a:r>
              <a:rPr lang="en-US" smtClean="0"/>
              <a:t>Second level</a:t>
            </a:r>
          </a:p>
          <a:p>
            <a:pPr lvl="2"/>
            <a:r>
              <a:rPr lang="en-US" smtClean="0"/>
              <a:t>Third level</a:t>
            </a:r>
          </a:p>
        </p:txBody>
      </p:sp>
      <p:sp>
        <p:nvSpPr>
          <p:cNvPr id="12" name="Footer Placeholder 4"/>
          <p:cNvSpPr>
            <a:spLocks noGrp="1"/>
          </p:cNvSpPr>
          <p:nvPr>
            <p:ph type="ftr" sz="quarter" idx="11"/>
          </p:nvPr>
        </p:nvSpPr>
        <p:spPr>
          <a:xfrm>
            <a:off x="838200" y="6356350"/>
            <a:ext cx="7315200" cy="365125"/>
          </a:xfrm>
          <a:prstGeom prst="rect">
            <a:avLst/>
          </a:prstGeom>
        </p:spPr>
        <p:txBody>
          <a:bodyPr anchor="ctr"/>
          <a:lstStyle>
            <a:lvl1pPr algn="l">
              <a:defRPr sz="1600" b="0" i="0">
                <a:latin typeface="Chalet ParisNineteenSixty" charset="0"/>
                <a:ea typeface="Chalet ParisNineteenSixty" charset="0"/>
                <a:cs typeface="Chalet ParisNineteenSixty" charset="0"/>
              </a:defRPr>
            </a:lvl1pPr>
          </a:lstStyle>
          <a:p>
            <a:endParaRPr lang="en-US"/>
          </a:p>
        </p:txBody>
      </p:sp>
      <p:sp>
        <p:nvSpPr>
          <p:cNvPr id="13" name="Slide Number Placeholder 5"/>
          <p:cNvSpPr>
            <a:spLocks noGrp="1"/>
          </p:cNvSpPr>
          <p:nvPr>
            <p:ph type="sldNum" sz="quarter" idx="12"/>
          </p:nvPr>
        </p:nvSpPr>
        <p:spPr>
          <a:xfrm>
            <a:off x="8610600" y="6356350"/>
            <a:ext cx="2743200" cy="365125"/>
          </a:xfrm>
          <a:prstGeom prst="rect">
            <a:avLst/>
          </a:prstGeom>
        </p:spPr>
        <p:txBody>
          <a:bodyPr anchor="ctr"/>
          <a:lstStyle>
            <a:lvl1pPr algn="r">
              <a:defRPr b="0" i="0">
                <a:latin typeface="Chalet ParisNineteenSixty" charset="0"/>
                <a:ea typeface="Chalet ParisNineteenSixty" charset="0"/>
                <a:cs typeface="Chalet ParisNineteenSixty" charset="0"/>
              </a:defRPr>
            </a:lvl1pPr>
          </a:lstStyle>
          <a:p>
            <a:fld id="{5F99C850-C950-134D-B129-B397D8D8AE41}" type="slidenum">
              <a:rPr lang="en-US" smtClean="0"/>
              <a:pPr/>
              <a:t>‹#›</a:t>
            </a:fld>
            <a:endParaRPr lang="en-US"/>
          </a:p>
        </p:txBody>
      </p:sp>
    </p:spTree>
    <p:extLst>
      <p:ext uri="{BB962C8B-B14F-4D97-AF65-F5344CB8AC3E}">
        <p14:creationId xmlns:p14="http://schemas.microsoft.com/office/powerpoint/2010/main" val="143664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838200" y="365125"/>
            <a:ext cx="10515599" cy="1325563"/>
          </a:xfrm>
          <a:prstGeom prst="rect">
            <a:avLst/>
          </a:prstGeom>
        </p:spPr>
        <p:txBody>
          <a:bodyPr anchor="ctr"/>
          <a:lstStyle>
            <a:lvl1pPr>
              <a:defRPr sz="4000" b="0" i="0">
                <a:solidFill>
                  <a:srgbClr val="F68024"/>
                </a:solidFill>
                <a:latin typeface="Chalet NewYorkNineteenSixty" charset="0"/>
                <a:ea typeface="Chalet NewYorkNineteenSixty" charset="0"/>
                <a:cs typeface="Chalet NewYorkNineteenSixty" charset="0"/>
              </a:defRPr>
            </a:lvl1pPr>
          </a:lstStyle>
          <a:p>
            <a:r>
              <a:rPr lang="en-US" smtClean="0"/>
              <a:t>Click to edit Master title style</a:t>
            </a:r>
            <a:endParaRPr lang="en-US"/>
          </a:p>
        </p:txBody>
      </p:sp>
      <p:sp>
        <p:nvSpPr>
          <p:cNvPr id="11" name="Content Placeholder 2"/>
          <p:cNvSpPr>
            <a:spLocks noGrp="1"/>
          </p:cNvSpPr>
          <p:nvPr>
            <p:ph idx="1"/>
          </p:nvPr>
        </p:nvSpPr>
        <p:spPr>
          <a:xfrm>
            <a:off x="838201" y="1825625"/>
            <a:ext cx="5128846" cy="4351338"/>
          </a:xfrm>
          <a:prstGeom prst="rect">
            <a:avLst/>
          </a:prstGeom>
        </p:spPr>
        <p:txBody>
          <a:bodyPr anchor="ctr"/>
          <a:lstStyle>
            <a:lvl1pPr>
              <a:spcBef>
                <a:spcPts val="2500"/>
              </a:spcBef>
              <a:defRPr sz="2500" b="0" i="0">
                <a:latin typeface="Chalet NewYorkNineteenSixty" charset="0"/>
                <a:ea typeface="Chalet NewYorkNineteenSixty" charset="0"/>
                <a:cs typeface="Chalet NewYorkNineteenSixty" charset="0"/>
              </a:defRPr>
            </a:lvl1pPr>
            <a:lvl2pPr>
              <a:defRPr sz="2400">
                <a:latin typeface="Chalet LondonNineteenSixty" charset="0"/>
                <a:ea typeface="Chalet LondonNineteenSixty" charset="0"/>
                <a:cs typeface="Chalet LondonNineteenSixty" charset="0"/>
              </a:defRPr>
            </a:lvl2pPr>
            <a:lvl3pPr>
              <a:defRPr sz="2400" b="0" i="0">
                <a:latin typeface="Chalet ParisNineteenSixty" charset="0"/>
                <a:ea typeface="Chalet ParisNineteenSixty" charset="0"/>
                <a:cs typeface="Chalet ParisNineteenSixty" charset="0"/>
              </a:defRPr>
            </a:lvl3pPr>
            <a:lvl4pPr>
              <a:defRPr sz="2500">
                <a:latin typeface="Chalet LondonNineteenSixty" charset="0"/>
                <a:ea typeface="Chalet LondonNineteenSixty" charset="0"/>
                <a:cs typeface="Chalet LondonNineteenSixty" charset="0"/>
              </a:defRPr>
            </a:lvl4pPr>
            <a:lvl5pPr>
              <a:defRPr sz="2500">
                <a:latin typeface="Chalet LondonNineteenSixty" charset="0"/>
                <a:ea typeface="Chalet LondonNineteenSixty" charset="0"/>
                <a:cs typeface="Chalet LondonNineteenSixty" charset="0"/>
              </a:defRPr>
            </a:lvl5pPr>
          </a:lstStyle>
          <a:p>
            <a:pPr lvl="0"/>
            <a:r>
              <a:rPr lang="en-US" smtClean="0"/>
              <a:t>Click to edit Master text styles</a:t>
            </a:r>
          </a:p>
          <a:p>
            <a:pPr lvl="1"/>
            <a:r>
              <a:rPr lang="en-US" smtClean="0"/>
              <a:t>Second level</a:t>
            </a:r>
          </a:p>
          <a:p>
            <a:pPr lvl="2"/>
            <a:r>
              <a:rPr lang="en-US" smtClean="0"/>
              <a:t>Third level</a:t>
            </a:r>
          </a:p>
        </p:txBody>
      </p:sp>
      <p:sp>
        <p:nvSpPr>
          <p:cNvPr id="12" name="Footer Placeholder 4"/>
          <p:cNvSpPr>
            <a:spLocks noGrp="1"/>
          </p:cNvSpPr>
          <p:nvPr>
            <p:ph type="ftr" sz="quarter" idx="11"/>
          </p:nvPr>
        </p:nvSpPr>
        <p:spPr>
          <a:xfrm>
            <a:off x="838200" y="6356350"/>
            <a:ext cx="7315200" cy="365125"/>
          </a:xfrm>
          <a:prstGeom prst="rect">
            <a:avLst/>
          </a:prstGeom>
        </p:spPr>
        <p:txBody>
          <a:bodyPr anchor="ctr"/>
          <a:lstStyle>
            <a:lvl1pPr algn="l">
              <a:defRPr sz="1600" b="0" i="0">
                <a:latin typeface="Chalet ParisNineteenSixty" charset="0"/>
                <a:ea typeface="Chalet ParisNineteenSixty" charset="0"/>
                <a:cs typeface="Chalet ParisNineteenSixty" charset="0"/>
              </a:defRPr>
            </a:lvl1pPr>
          </a:lstStyle>
          <a:p>
            <a:endParaRPr lang="en-US"/>
          </a:p>
        </p:txBody>
      </p:sp>
      <p:sp>
        <p:nvSpPr>
          <p:cNvPr id="13" name="Slide Number Placeholder 5"/>
          <p:cNvSpPr>
            <a:spLocks noGrp="1"/>
          </p:cNvSpPr>
          <p:nvPr>
            <p:ph type="sldNum" sz="quarter" idx="12"/>
          </p:nvPr>
        </p:nvSpPr>
        <p:spPr>
          <a:xfrm>
            <a:off x="8610600" y="6356350"/>
            <a:ext cx="2743200" cy="365125"/>
          </a:xfrm>
          <a:prstGeom prst="rect">
            <a:avLst/>
          </a:prstGeom>
        </p:spPr>
        <p:txBody>
          <a:bodyPr anchor="ctr"/>
          <a:lstStyle>
            <a:lvl1pPr algn="r">
              <a:defRPr b="0" i="0">
                <a:latin typeface="Chalet ParisNineteenSixty" charset="0"/>
                <a:ea typeface="Chalet ParisNineteenSixty" charset="0"/>
                <a:cs typeface="Chalet ParisNineteenSixty" charset="0"/>
              </a:defRPr>
            </a:lvl1pPr>
          </a:lstStyle>
          <a:p>
            <a:fld id="{5F99C850-C950-134D-B129-B397D8D8AE41}" type="slidenum">
              <a:rPr lang="en-US" smtClean="0"/>
              <a:pPr/>
              <a:t>‹#›</a:t>
            </a:fld>
            <a:endParaRPr lang="en-US"/>
          </a:p>
        </p:txBody>
      </p:sp>
      <p:sp>
        <p:nvSpPr>
          <p:cNvPr id="14" name="Content Placeholder 2"/>
          <p:cNvSpPr>
            <a:spLocks noGrp="1"/>
          </p:cNvSpPr>
          <p:nvPr>
            <p:ph idx="13"/>
          </p:nvPr>
        </p:nvSpPr>
        <p:spPr>
          <a:xfrm>
            <a:off x="6224954" y="1825625"/>
            <a:ext cx="5128846" cy="4351338"/>
          </a:xfrm>
          <a:prstGeom prst="rect">
            <a:avLst/>
          </a:prstGeom>
        </p:spPr>
        <p:txBody>
          <a:bodyPr anchor="ctr"/>
          <a:lstStyle>
            <a:lvl1pPr>
              <a:spcBef>
                <a:spcPts val="2500"/>
              </a:spcBef>
              <a:defRPr sz="2500" b="0" i="0">
                <a:latin typeface="Chalet NewYorkNineteenSixty" charset="0"/>
                <a:ea typeface="Chalet NewYorkNineteenSixty" charset="0"/>
                <a:cs typeface="Chalet NewYorkNineteenSixty" charset="0"/>
              </a:defRPr>
            </a:lvl1pPr>
            <a:lvl2pPr>
              <a:defRPr sz="2400">
                <a:latin typeface="Chalet LondonNineteenSixty" charset="0"/>
                <a:ea typeface="Chalet LondonNineteenSixty" charset="0"/>
                <a:cs typeface="Chalet LondonNineteenSixty" charset="0"/>
              </a:defRPr>
            </a:lvl2pPr>
            <a:lvl3pPr>
              <a:defRPr sz="2400" b="0" i="0">
                <a:latin typeface="Chalet ParisNineteenSixty" charset="0"/>
                <a:ea typeface="Chalet ParisNineteenSixty" charset="0"/>
                <a:cs typeface="Chalet ParisNineteenSixty" charset="0"/>
              </a:defRPr>
            </a:lvl3pPr>
            <a:lvl4pPr>
              <a:defRPr sz="2500">
                <a:latin typeface="Chalet LondonNineteenSixty" charset="0"/>
                <a:ea typeface="Chalet LondonNineteenSixty" charset="0"/>
                <a:cs typeface="Chalet LondonNineteenSixty" charset="0"/>
              </a:defRPr>
            </a:lvl4pPr>
            <a:lvl5pPr>
              <a:defRPr sz="2500">
                <a:latin typeface="Chalet LondonNineteenSixty" charset="0"/>
                <a:ea typeface="Chalet LondonNineteenSixty" charset="0"/>
                <a:cs typeface="Chalet LondonNineteenSixty" charset="0"/>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9351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0082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3.xml"/><Relationship Id="rId2"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image" Target="../media/image4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10" Type="http://schemas.openxmlformats.org/officeDocument/2006/relationships/image" Target="../media/image18.jpg"/><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jpeg"/><Relationship Id="rId16" Type="http://schemas.openxmlformats.org/officeDocument/2006/relationships/image" Target="../media/image24.jpeg"/><Relationship Id="rId17" Type="http://schemas.openxmlformats.org/officeDocument/2006/relationships/image" Target="../media/image25.jpeg"/><Relationship Id="rId18" Type="http://schemas.openxmlformats.org/officeDocument/2006/relationships/image" Target="../media/image26.jpeg"/><Relationship Id="rId19"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0.jpeg"/><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214" y="2866572"/>
            <a:ext cx="11420928" cy="2159000"/>
          </a:xfrm>
        </p:spPr>
        <p:txBody>
          <a:bodyPr/>
          <a:lstStyle/>
          <a:p>
            <a:r>
              <a:rPr lang="nl-NL" sz="2800" b="1" dirty="0" smtClean="0"/>
              <a:t>    </a:t>
            </a:r>
            <a:r>
              <a:rPr lang="nl-NL" sz="2800" b="1" dirty="0" smtClean="0">
                <a:solidFill>
                  <a:schemeClr val="tx1"/>
                </a:solidFill>
              </a:rPr>
              <a:t> </a:t>
            </a:r>
            <a:r>
              <a:rPr lang="nl-NL" sz="2800" b="1" dirty="0" err="1" smtClean="0">
                <a:solidFill>
                  <a:schemeClr val="tx1"/>
                </a:solidFill>
              </a:rPr>
              <a:t>Evolution</a:t>
            </a:r>
            <a:r>
              <a:rPr lang="nl-NL" sz="2800" b="1" dirty="0" smtClean="0">
                <a:solidFill>
                  <a:schemeClr val="tx1"/>
                </a:solidFill>
              </a:rPr>
              <a:t>  </a:t>
            </a:r>
            <a:r>
              <a:rPr lang="nl-NL" sz="2800" b="1" dirty="0">
                <a:solidFill>
                  <a:schemeClr val="tx1"/>
                </a:solidFill>
              </a:rPr>
              <a:t>of The Internet </a:t>
            </a:r>
            <a:r>
              <a:rPr lang="nl-NL" sz="2800" b="1" dirty="0" err="1">
                <a:solidFill>
                  <a:schemeClr val="tx1"/>
                </a:solidFill>
              </a:rPr>
              <a:t>Peering</a:t>
            </a:r>
            <a:r>
              <a:rPr lang="nl-NL" sz="2800" b="1" dirty="0">
                <a:solidFill>
                  <a:schemeClr val="tx1"/>
                </a:solidFill>
              </a:rPr>
              <a:t> Landscape 2001-</a:t>
            </a:r>
            <a:r>
              <a:rPr lang="nl-NL" sz="2800" b="1" dirty="0" smtClean="0">
                <a:solidFill>
                  <a:schemeClr val="tx1"/>
                </a:solidFill>
              </a:rPr>
              <a:t>2017</a:t>
            </a:r>
            <a:br>
              <a:rPr lang="nl-NL" sz="2800" b="1" dirty="0" smtClean="0">
                <a:solidFill>
                  <a:schemeClr val="tx1"/>
                </a:solidFill>
              </a:rPr>
            </a:br>
            <a:r>
              <a:rPr lang="nl-NL" sz="2800" b="1" dirty="0" smtClean="0">
                <a:solidFill>
                  <a:schemeClr val="tx1"/>
                </a:solidFill>
              </a:rPr>
              <a:t>@ CHI-NOG7</a:t>
            </a:r>
            <a:r>
              <a:rPr lang="nl-NL" sz="2800" b="1" dirty="0">
                <a:solidFill>
                  <a:schemeClr val="tx1"/>
                </a:solidFill>
              </a:rPr>
              <a:t/>
            </a:r>
            <a:br>
              <a:rPr lang="nl-NL" sz="2800" b="1" dirty="0">
                <a:solidFill>
                  <a:schemeClr val="tx1"/>
                </a:solidFill>
              </a:rPr>
            </a:br>
            <a:endParaRPr lang="en-US" sz="2800" b="1" i="1" dirty="0">
              <a:solidFill>
                <a:schemeClr val="tx1"/>
              </a:solidFill>
              <a:latin typeface="+mj-lt"/>
            </a:endParaRPr>
          </a:p>
        </p:txBody>
      </p:sp>
      <p:sp>
        <p:nvSpPr>
          <p:cNvPr id="5" name="Subtitle 2"/>
          <p:cNvSpPr>
            <a:spLocks noGrp="1"/>
          </p:cNvSpPr>
          <p:nvPr>
            <p:ph type="subTitle" idx="1"/>
          </p:nvPr>
        </p:nvSpPr>
        <p:spPr>
          <a:xfrm>
            <a:off x="2385786" y="4907644"/>
            <a:ext cx="7620000" cy="1220916"/>
          </a:xfrm>
        </p:spPr>
        <p:txBody>
          <a:bodyPr/>
          <a:lstStyle/>
          <a:p>
            <a:endParaRPr lang="nl-NL" sz="1600" b="1" dirty="0" smtClean="0">
              <a:solidFill>
                <a:srgbClr val="F68024"/>
              </a:solidFill>
            </a:endParaRPr>
          </a:p>
          <a:p>
            <a:endParaRPr lang="nl-NL" sz="1600" b="1" dirty="0">
              <a:solidFill>
                <a:srgbClr val="F68024"/>
              </a:solidFill>
            </a:endParaRPr>
          </a:p>
          <a:p>
            <a:endParaRPr lang="nl-NL" sz="1600" b="1" dirty="0" smtClean="0">
              <a:solidFill>
                <a:srgbClr val="F68024"/>
              </a:solidFill>
            </a:endParaRPr>
          </a:p>
          <a:p>
            <a:endParaRPr lang="nl-NL" sz="1600" b="1" dirty="0">
              <a:solidFill>
                <a:srgbClr val="F68024"/>
              </a:solidFill>
            </a:endParaRPr>
          </a:p>
          <a:p>
            <a:r>
              <a:rPr lang="nl-NL" sz="1600" b="1" dirty="0" smtClean="0">
                <a:solidFill>
                  <a:srgbClr val="000000"/>
                </a:solidFill>
              </a:rPr>
              <a:t>Phil </a:t>
            </a:r>
            <a:r>
              <a:rPr lang="nl-NL" sz="1600" b="1" dirty="0">
                <a:solidFill>
                  <a:srgbClr val="000000"/>
                </a:solidFill>
              </a:rPr>
              <a:t>Matte</a:t>
            </a:r>
          </a:p>
          <a:p>
            <a:r>
              <a:rPr lang="nl-NL" sz="1600" b="1" dirty="0" err="1">
                <a:solidFill>
                  <a:srgbClr val="000000"/>
                </a:solidFill>
              </a:rPr>
              <a:t>Peering</a:t>
            </a:r>
            <a:r>
              <a:rPr lang="nl-NL" sz="1600" b="1" dirty="0">
                <a:solidFill>
                  <a:srgbClr val="000000"/>
                </a:solidFill>
              </a:rPr>
              <a:t> </a:t>
            </a:r>
            <a:r>
              <a:rPr lang="nl-NL" sz="1600" b="1" dirty="0" err="1">
                <a:solidFill>
                  <a:srgbClr val="000000"/>
                </a:solidFill>
              </a:rPr>
              <a:t>Facilitator</a:t>
            </a:r>
            <a:endParaRPr lang="nl-NL" sz="1600" b="1" dirty="0">
              <a:solidFill>
                <a:srgbClr val="000000"/>
              </a:solidFill>
            </a:endParaRPr>
          </a:p>
          <a:p>
            <a:r>
              <a:rPr lang="nl-NL" sz="1600" b="1" dirty="0">
                <a:solidFill>
                  <a:srgbClr val="000000"/>
                </a:solidFill>
              </a:rPr>
              <a:t>AMS-IX, </a:t>
            </a:r>
            <a:r>
              <a:rPr lang="nl-NL" sz="1600" b="1" dirty="0" smtClean="0">
                <a:solidFill>
                  <a:srgbClr val="000000"/>
                </a:solidFill>
              </a:rPr>
              <a:t>USA</a:t>
            </a:r>
          </a:p>
          <a:p>
            <a:r>
              <a:rPr lang="nl-NL" sz="1600" b="1" dirty="0" smtClean="0">
                <a:solidFill>
                  <a:srgbClr val="000000"/>
                </a:solidFill>
              </a:rPr>
              <a:t>May 18, 2017</a:t>
            </a:r>
            <a:endParaRPr lang="nl-NL" sz="1600" b="1" dirty="0">
              <a:solidFill>
                <a:srgbClr val="000000"/>
              </a:solidFill>
            </a:endParaRPr>
          </a:p>
          <a:p>
            <a:pPr algn="l"/>
            <a:endParaRPr lang="en-US" sz="1600" i="1" dirty="0" smtClean="0">
              <a:solidFill>
                <a:schemeClr val="bg2">
                  <a:lumMod val="50000"/>
                </a:schemeClr>
              </a:solidFill>
              <a:latin typeface="+mj-lt"/>
            </a:endParaRPr>
          </a:p>
        </p:txBody>
      </p:sp>
      <p:pic>
        <p:nvPicPr>
          <p:cNvPr id="4" name="Picture 3"/>
          <p:cNvPicPr>
            <a:picLocks noChangeAspect="1"/>
          </p:cNvPicPr>
          <p:nvPr/>
        </p:nvPicPr>
        <p:blipFill>
          <a:blip r:embed="rId2"/>
          <a:stretch>
            <a:fillRect/>
          </a:stretch>
        </p:blipFill>
        <p:spPr>
          <a:xfrm>
            <a:off x="4336143" y="4145644"/>
            <a:ext cx="3810000" cy="1270000"/>
          </a:xfrm>
          <a:prstGeom prst="rect">
            <a:avLst/>
          </a:prstGeom>
        </p:spPr>
      </p:pic>
    </p:spTree>
    <p:extLst>
      <p:ext uri="{BB962C8B-B14F-4D97-AF65-F5344CB8AC3E}">
        <p14:creationId xmlns:p14="http://schemas.microsoft.com/office/powerpoint/2010/main" val="886664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57" y="1641927"/>
            <a:ext cx="10515599" cy="2830287"/>
          </a:xfrm>
        </p:spPr>
        <p:txBody>
          <a:bodyPr/>
          <a:lstStyle/>
          <a:p>
            <a:pPr algn="ctr"/>
            <a:r>
              <a:rPr lang="en-US" sz="1600" b="1" dirty="0"/>
              <a:t>???Peering Facilitator??</a:t>
            </a:r>
            <a:r>
              <a:rPr lang="en-US" sz="1600" b="1" dirty="0" smtClean="0"/>
              <a:t>?</a:t>
            </a:r>
            <a:br>
              <a:rPr lang="en-US" sz="1600" b="1" dirty="0" smtClean="0"/>
            </a:br>
            <a:r>
              <a:rPr lang="en-US" sz="1600" b="1" dirty="0"/>
              <a:t/>
            </a:r>
            <a:br>
              <a:rPr lang="en-US" sz="1600" b="1" dirty="0"/>
            </a:br>
            <a:r>
              <a:rPr lang="en-US" sz="1600" b="1" dirty="0" smtClean="0"/>
              <a:t>“Me”</a:t>
            </a:r>
            <a:br>
              <a:rPr lang="en-US" sz="1600" b="1" dirty="0" smtClean="0"/>
            </a:br>
            <a:r>
              <a:rPr lang="en-US" sz="1600" b="1" dirty="0"/>
              <a:t/>
            </a:r>
            <a:br>
              <a:rPr lang="en-US" sz="1600" b="1" dirty="0"/>
            </a:br>
            <a:r>
              <a:rPr lang="en-US" sz="1600" b="1" dirty="0"/>
              <a:t> “Host of a party”. </a:t>
            </a:r>
            <a:br>
              <a:rPr lang="en-US" sz="1600" b="1" dirty="0"/>
            </a:br>
            <a:r>
              <a:rPr lang="en-US" sz="1600" b="1" dirty="0">
                <a:solidFill>
                  <a:srgbClr val="000000"/>
                </a:solidFill>
              </a:rPr>
              <a:t/>
            </a:r>
            <a:br>
              <a:rPr lang="en-US" sz="1600" b="1" dirty="0">
                <a:solidFill>
                  <a:srgbClr val="000000"/>
                </a:solidFill>
              </a:rPr>
            </a:br>
            <a:r>
              <a:rPr lang="en-US" sz="1600" b="1" dirty="0">
                <a:solidFill>
                  <a:srgbClr val="000000"/>
                </a:solidFill>
              </a:rPr>
              <a:t>Making it “Facile” or “Easy” to peer at  ”The Party”. </a:t>
            </a:r>
            <a:r>
              <a:rPr lang="en-US" sz="1600" b="1" dirty="0" smtClean="0"/>
              <a:t/>
            </a:r>
            <a:br>
              <a:rPr lang="en-US" sz="1600" b="1" dirty="0" smtClean="0"/>
            </a:br>
            <a:r>
              <a:rPr lang="en-US" sz="1600" b="1" dirty="0"/>
              <a:t/>
            </a:r>
            <a:br>
              <a:rPr lang="en-US" sz="1600" b="1" dirty="0"/>
            </a:br>
            <a:r>
              <a:rPr lang="en-US" sz="1600" b="1" dirty="0" smtClean="0">
                <a:solidFill>
                  <a:schemeClr val="tx1"/>
                </a:solidFill>
              </a:rPr>
              <a:t>I am not in sales.</a:t>
            </a:r>
            <a:br>
              <a:rPr lang="en-US" sz="1600" b="1" dirty="0" smtClean="0">
                <a:solidFill>
                  <a:schemeClr val="tx1"/>
                </a:solidFill>
              </a:rPr>
            </a:br>
            <a:r>
              <a:rPr lang="en-US" sz="1600" b="1" dirty="0">
                <a:solidFill>
                  <a:schemeClr val="tx1"/>
                </a:solidFill>
              </a:rPr>
              <a:t/>
            </a:r>
            <a:br>
              <a:rPr lang="en-US" sz="1600" b="1" dirty="0">
                <a:solidFill>
                  <a:schemeClr val="tx1"/>
                </a:solidFill>
              </a:rPr>
            </a:br>
            <a:r>
              <a:rPr lang="en-US" sz="1600" b="1" dirty="0" smtClean="0">
                <a:solidFill>
                  <a:schemeClr val="tx1"/>
                </a:solidFill>
              </a:rPr>
              <a:t>Peering Coordinators know</a:t>
            </a:r>
            <a:r>
              <a:rPr lang="is-IS" sz="1600" b="1" dirty="0" smtClean="0">
                <a:solidFill>
                  <a:schemeClr val="tx1"/>
                </a:solidFill>
              </a:rPr>
              <a:t>…</a:t>
            </a:r>
            <a:br>
              <a:rPr lang="is-IS" sz="1600" b="1" dirty="0" smtClean="0">
                <a:solidFill>
                  <a:schemeClr val="tx1"/>
                </a:solidFill>
              </a:rPr>
            </a:br>
            <a:r>
              <a:rPr lang="is-IS" sz="1600" b="1" dirty="0">
                <a:solidFill>
                  <a:schemeClr val="tx1"/>
                </a:solidFill>
              </a:rPr>
              <a:t/>
            </a:r>
            <a:br>
              <a:rPr lang="is-IS" sz="1600" b="1" dirty="0">
                <a:solidFill>
                  <a:schemeClr val="tx1"/>
                </a:solidFill>
              </a:rPr>
            </a:br>
            <a:r>
              <a:rPr lang="is-IS" sz="1600" b="1" dirty="0" smtClean="0">
                <a:solidFill>
                  <a:schemeClr val="tx1"/>
                </a:solidFill>
              </a:rPr>
              <a:t>...</a:t>
            </a:r>
            <a:r>
              <a:rPr lang="en-US" sz="1600" b="1" dirty="0" smtClean="0">
                <a:solidFill>
                  <a:schemeClr val="tx1"/>
                </a:solidFill>
              </a:rPr>
              <a:t>where they want to peer</a:t>
            </a:r>
            <a:br>
              <a:rPr lang="en-US" sz="1600" b="1" dirty="0" smtClean="0">
                <a:solidFill>
                  <a:schemeClr val="tx1"/>
                </a:solidFill>
              </a:rPr>
            </a:br>
            <a:r>
              <a:rPr lang="is-IS" sz="1600" b="1" dirty="0" smtClean="0">
                <a:solidFill>
                  <a:schemeClr val="tx1"/>
                </a:solidFill>
              </a:rPr>
              <a:t>…when they want to peer at a particular location</a:t>
            </a:r>
            <a:br>
              <a:rPr lang="is-IS" sz="1600" b="1" dirty="0" smtClean="0">
                <a:solidFill>
                  <a:schemeClr val="tx1"/>
                </a:solidFill>
              </a:rPr>
            </a:br>
            <a:r>
              <a:rPr lang="is-IS" sz="1600" b="1" dirty="0" smtClean="0">
                <a:solidFill>
                  <a:schemeClr val="tx1"/>
                </a:solidFill>
              </a:rPr>
              <a:t>...who they want to peer with</a:t>
            </a:r>
            <a:br>
              <a:rPr lang="is-IS" sz="1600" b="1" dirty="0" smtClean="0">
                <a:solidFill>
                  <a:schemeClr val="tx1"/>
                </a:solidFill>
              </a:rPr>
            </a:br>
            <a:r>
              <a:rPr lang="is-IS" sz="1600" b="1" dirty="0" smtClean="0">
                <a:solidFill>
                  <a:schemeClr val="tx1"/>
                </a:solidFill>
              </a:rPr>
              <a:t>...whether they want to peer publicly or privately</a:t>
            </a:r>
            <a:br>
              <a:rPr lang="is-IS" sz="1600" b="1" dirty="0" smtClean="0">
                <a:solidFill>
                  <a:schemeClr val="tx1"/>
                </a:solidFill>
              </a:rPr>
            </a:br>
            <a:r>
              <a:rPr lang="is-IS" sz="1600" b="1" dirty="0" smtClean="0">
                <a:solidFill>
                  <a:schemeClr val="tx1"/>
                </a:solidFill>
              </a:rPr>
              <a:t>...and they know they don’t want to pay for it!</a:t>
            </a:r>
            <a:br>
              <a:rPr lang="is-IS" sz="1600" b="1" dirty="0" smtClean="0">
                <a:solidFill>
                  <a:schemeClr val="tx1"/>
                </a:solidFill>
              </a:rPr>
            </a:br>
            <a:r>
              <a:rPr lang="en-US" sz="1600" b="1" dirty="0"/>
              <a:t/>
            </a:r>
            <a:br>
              <a:rPr lang="en-US" sz="1600" b="1" dirty="0"/>
            </a:br>
            <a:r>
              <a:rPr lang="en-US" sz="1600" b="1" dirty="0" smtClean="0"/>
              <a:t/>
            </a:r>
            <a:br>
              <a:rPr lang="en-US" sz="1600" b="1" dirty="0" smtClean="0"/>
            </a:br>
            <a:r>
              <a:rPr lang="en-US" sz="1600" b="1" dirty="0" smtClean="0">
                <a:solidFill>
                  <a:srgbClr val="000000"/>
                </a:solidFill>
              </a:rPr>
              <a:t> </a:t>
            </a:r>
            <a:r>
              <a:rPr lang="en-US" sz="1600" b="1" dirty="0"/>
              <a:t/>
            </a:r>
            <a:br>
              <a:rPr lang="en-US" sz="1600" b="1" dirty="0"/>
            </a:br>
            <a:endParaRPr lang="en-US" sz="1600" b="1" dirty="0">
              <a:latin typeface="+mj-lt"/>
            </a:endParaRPr>
          </a:p>
        </p:txBody>
      </p:sp>
      <p:pic>
        <p:nvPicPr>
          <p:cNvPr id="3" name="Picture 2" descr="IMG_784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804181" y="2491470"/>
            <a:ext cx="2301423" cy="2784927"/>
          </a:xfrm>
          <a:prstGeom prst="rect">
            <a:avLst/>
          </a:prstGeom>
        </p:spPr>
      </p:pic>
      <p:pic>
        <p:nvPicPr>
          <p:cNvPr id="5" name="Picture 4" descr="IMG_638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813796" y="2733223"/>
            <a:ext cx="2625273" cy="2301421"/>
          </a:xfrm>
          <a:prstGeom prst="rect">
            <a:avLst/>
          </a:prstGeom>
        </p:spPr>
      </p:pic>
      <p:pic>
        <p:nvPicPr>
          <p:cNvPr id="6" name="Picture 5" descr="IMG_759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35714" y="4611010"/>
            <a:ext cx="2812143" cy="2147205"/>
          </a:xfrm>
          <a:prstGeom prst="rect">
            <a:avLst/>
          </a:prstGeom>
        </p:spPr>
      </p:pic>
    </p:spTree>
    <p:extLst>
      <p:ext uri="{BB962C8B-B14F-4D97-AF65-F5344CB8AC3E}">
        <p14:creationId xmlns:p14="http://schemas.microsoft.com/office/powerpoint/2010/main" val="315488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071" y="1317627"/>
            <a:ext cx="10809513" cy="1325563"/>
          </a:xfrm>
        </p:spPr>
        <p:txBody>
          <a:bodyPr/>
          <a:lstStyle/>
          <a:p>
            <a:pPr algn="ctr"/>
            <a:r>
              <a:rPr lang="en-US" sz="1600" b="1" dirty="0" smtClean="0"/>
              <a:t>??Data Centers??</a:t>
            </a:r>
            <a:br>
              <a:rPr lang="en-US" sz="1600" b="1" dirty="0" smtClean="0"/>
            </a:br>
            <a:r>
              <a:rPr lang="en-US" sz="1600" b="1" dirty="0"/>
              <a:t/>
            </a:r>
            <a:br>
              <a:rPr lang="en-US" sz="1600" b="1" dirty="0"/>
            </a:br>
            <a:r>
              <a:rPr lang="en-US" sz="1600" b="1" dirty="0">
                <a:solidFill>
                  <a:srgbClr val="000000"/>
                </a:solidFill>
              </a:rPr>
              <a:t> “The Party Place</a:t>
            </a:r>
            <a:r>
              <a:rPr lang="en-US" sz="1600" b="1" dirty="0" smtClean="0">
                <a:solidFill>
                  <a:srgbClr val="000000"/>
                </a:solidFill>
              </a:rPr>
              <a:t>”</a:t>
            </a:r>
            <a:br>
              <a:rPr lang="en-US" sz="1600" b="1" dirty="0" smtClean="0">
                <a:solidFill>
                  <a:srgbClr val="000000"/>
                </a:solidFill>
              </a:rPr>
            </a:br>
            <a:r>
              <a:rPr lang="en-US" sz="1600" b="1" u="sng" dirty="0" smtClean="0">
                <a:solidFill>
                  <a:srgbClr val="000000"/>
                </a:solidFill>
              </a:rPr>
              <a:t>P</a:t>
            </a:r>
            <a:r>
              <a:rPr lang="en-US" sz="1600" b="1" dirty="0" smtClean="0">
                <a:solidFill>
                  <a:srgbClr val="000000"/>
                </a:solidFill>
              </a:rPr>
              <a:t>alo </a:t>
            </a:r>
            <a:r>
              <a:rPr lang="en-US" sz="1600" b="1" u="sng" dirty="0">
                <a:solidFill>
                  <a:srgbClr val="000000"/>
                </a:solidFill>
              </a:rPr>
              <a:t>A</a:t>
            </a:r>
            <a:r>
              <a:rPr lang="en-US" sz="1600" b="1" dirty="0">
                <a:solidFill>
                  <a:srgbClr val="000000"/>
                </a:solidFill>
              </a:rPr>
              <a:t>lto </a:t>
            </a:r>
            <a:r>
              <a:rPr lang="en-US" sz="1600" b="1" u="sng" dirty="0">
                <a:solidFill>
                  <a:srgbClr val="000000"/>
                </a:solidFill>
              </a:rPr>
              <a:t>I</a:t>
            </a:r>
            <a:r>
              <a:rPr lang="en-US" sz="1600" b="1" dirty="0">
                <a:solidFill>
                  <a:srgbClr val="000000"/>
                </a:solidFill>
              </a:rPr>
              <a:t>nternet E</a:t>
            </a:r>
            <a:r>
              <a:rPr lang="en-US" sz="1600" b="1" u="sng" dirty="0">
                <a:solidFill>
                  <a:srgbClr val="000000"/>
                </a:solidFill>
              </a:rPr>
              <a:t>x</a:t>
            </a:r>
            <a:r>
              <a:rPr lang="en-US" sz="1600" b="1" dirty="0">
                <a:solidFill>
                  <a:srgbClr val="000000"/>
                </a:solidFill>
              </a:rPr>
              <a:t>change</a:t>
            </a:r>
            <a:br>
              <a:rPr lang="en-US" sz="1600" b="1" dirty="0">
                <a:solidFill>
                  <a:srgbClr val="000000"/>
                </a:solidFill>
              </a:rPr>
            </a:br>
            <a:r>
              <a:rPr lang="en-US" sz="1600" b="1" dirty="0">
                <a:solidFill>
                  <a:srgbClr val="000000"/>
                </a:solidFill>
              </a:rPr>
              <a:t>529 Bryant Street, Palo </a:t>
            </a:r>
            <a:r>
              <a:rPr lang="en-US" sz="1600" b="1" dirty="0" smtClean="0">
                <a:solidFill>
                  <a:srgbClr val="000000"/>
                </a:solidFill>
              </a:rPr>
              <a:t>Alto</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If you ever get the chance to see this facility</a:t>
            </a:r>
            <a:r>
              <a:rPr lang="is-IS" sz="1600" b="1" dirty="0" smtClean="0">
                <a:solidFill>
                  <a:srgbClr val="000000"/>
                </a:solidFill>
              </a:rPr>
              <a:t>…do!</a:t>
            </a:r>
            <a:r>
              <a:rPr lang="en-US" sz="1600" b="1" dirty="0">
                <a:solidFill>
                  <a:srgbClr val="000000"/>
                </a:solidFill>
              </a:rPr>
              <a:t/>
            </a:r>
            <a:br>
              <a:rPr lang="en-US" sz="1600" b="1" dirty="0">
                <a:solidFill>
                  <a:srgbClr val="000000"/>
                </a:solidFill>
              </a:rPr>
            </a:br>
            <a:r>
              <a:rPr lang="en-US" sz="1600" b="1" dirty="0" smtClean="0">
                <a:solidFill>
                  <a:srgbClr val="000000"/>
                </a:solidFill>
              </a:rPr>
              <a:t/>
            </a:r>
            <a:br>
              <a:rPr lang="en-US" sz="1600" b="1" dirty="0" smtClean="0">
                <a:solidFill>
                  <a:srgbClr val="000000"/>
                </a:solidFill>
              </a:rPr>
            </a:br>
            <a:r>
              <a:rPr lang="en-US" sz="1600" b="1" dirty="0" smtClean="0">
                <a:solidFill>
                  <a:srgbClr val="000000"/>
                </a:solidFill>
              </a:rPr>
              <a:t>Initial </a:t>
            </a:r>
            <a:r>
              <a:rPr lang="en-US" sz="1600" b="1" dirty="0">
                <a:solidFill>
                  <a:srgbClr val="000000"/>
                </a:solidFill>
              </a:rPr>
              <a:t>days of IDCs, </a:t>
            </a:r>
            <a:r>
              <a:rPr lang="en-US" sz="1600" b="1" dirty="0" err="1" smtClean="0">
                <a:solidFill>
                  <a:srgbClr val="000000"/>
                </a:solidFill>
              </a:rPr>
              <a:t>Ixs</a:t>
            </a:r>
            <a:r>
              <a:rPr lang="en-US" sz="1600" b="1" dirty="0" smtClean="0">
                <a:solidFill>
                  <a:srgbClr val="000000"/>
                </a:solidFill>
              </a:rPr>
              <a:t>, </a:t>
            </a:r>
            <a:r>
              <a:rPr lang="en-US" sz="1600" b="1" dirty="0">
                <a:solidFill>
                  <a:srgbClr val="000000"/>
                </a:solidFill>
              </a:rPr>
              <a:t>all combined into </a:t>
            </a:r>
            <a:r>
              <a:rPr lang="en-US" sz="1600" b="1" dirty="0" smtClean="0">
                <a:solidFill>
                  <a:srgbClr val="000000"/>
                </a:solidFill>
              </a:rPr>
              <a:t>one that started the evolution </a:t>
            </a:r>
            <a:r>
              <a:rPr lang="en-US" sz="1600" b="1" dirty="0">
                <a:solidFill>
                  <a:srgbClr val="000000"/>
                </a:solidFill>
              </a:rPr>
              <a:t>of </a:t>
            </a:r>
            <a:r>
              <a:rPr lang="en-US" sz="1600" b="1" dirty="0" smtClean="0">
                <a:solidFill>
                  <a:srgbClr val="000000"/>
                </a:solidFill>
              </a:rPr>
              <a:t>the Domestic </a:t>
            </a:r>
            <a:r>
              <a:rPr lang="en-US" sz="1600" b="1" dirty="0">
                <a:solidFill>
                  <a:srgbClr val="000000"/>
                </a:solidFill>
              </a:rPr>
              <a:t>/ National / Regional / Global, Peering </a:t>
            </a:r>
            <a:r>
              <a:rPr lang="en-US" sz="1600" b="1" dirty="0" smtClean="0">
                <a:solidFill>
                  <a:srgbClr val="000000"/>
                </a:solidFill>
              </a:rPr>
              <a:t>Landscape</a:t>
            </a:r>
            <a:br>
              <a:rPr lang="en-US" sz="1600" b="1" dirty="0" smtClean="0">
                <a:solidFill>
                  <a:srgbClr val="000000"/>
                </a:solidFill>
              </a:rPr>
            </a:br>
            <a:r>
              <a:rPr lang="en-US" sz="1600" b="1" dirty="0" smtClean="0">
                <a:solidFill>
                  <a:srgbClr val="000000"/>
                </a:solidFill>
              </a:rPr>
              <a:t/>
            </a:r>
            <a:br>
              <a:rPr lang="en-US" sz="1600" b="1" dirty="0" smtClean="0">
                <a:solidFill>
                  <a:srgbClr val="000000"/>
                </a:solidFill>
              </a:rPr>
            </a:br>
            <a:r>
              <a:rPr lang="is-IS" sz="1600" b="1" dirty="0" smtClean="0">
                <a:solidFill>
                  <a:srgbClr val="000000"/>
                </a:solidFill>
              </a:rPr>
              <a:t>EQIX </a:t>
            </a:r>
            <a:r>
              <a:rPr lang="is-IS" sz="1600" b="1" dirty="0">
                <a:solidFill>
                  <a:srgbClr val="000000"/>
                </a:solidFill>
              </a:rPr>
              <a:t>Triple reverse split...PAIX wins!!! NOT!!!</a:t>
            </a:r>
            <a:br>
              <a:rPr lang="is-IS" sz="1600" b="1" dirty="0">
                <a:solidFill>
                  <a:srgbClr val="000000"/>
                </a:solidFill>
              </a:rPr>
            </a:br>
            <a:r>
              <a:rPr lang="en-US" sz="1600" b="1" dirty="0" smtClean="0">
                <a:solidFill>
                  <a:srgbClr val="000000"/>
                </a:solidFill>
              </a:rPr>
              <a:t> </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is-IS" sz="1600" b="1" dirty="0" smtClean="0">
                <a:solidFill>
                  <a:srgbClr val="000000"/>
                </a:solidFill>
              </a:rPr>
              <a:t>And </a:t>
            </a:r>
            <a:r>
              <a:rPr lang="is-IS" sz="1600" b="1" dirty="0">
                <a:solidFill>
                  <a:srgbClr val="000000"/>
                </a:solidFill>
              </a:rPr>
              <a:t>then, the subsequent demise of PAIX during the “build it and they will come” mentality that lead to the nuclear winter of 2003. The failure of MFN which lead to the </a:t>
            </a:r>
            <a:r>
              <a:rPr lang="en-US" sz="1600" b="1" dirty="0">
                <a:solidFill>
                  <a:srgbClr val="000000"/>
                </a:solidFill>
              </a:rPr>
              <a:t>s</a:t>
            </a:r>
            <a:r>
              <a:rPr lang="is-IS" sz="1600" b="1" dirty="0">
                <a:solidFill>
                  <a:srgbClr val="000000"/>
                </a:solidFill>
              </a:rPr>
              <a:t>ale of PAIX and opened the door for Equinix to cash in on PAIX loss of traction in the market. </a:t>
            </a:r>
            <a:endParaRPr lang="en-US" sz="1600" b="1" dirty="0">
              <a:solidFill>
                <a:srgbClr val="000000"/>
              </a:solidFill>
              <a:latin typeface="+mj-lt"/>
            </a:endParaRPr>
          </a:p>
        </p:txBody>
      </p:sp>
      <p:sp>
        <p:nvSpPr>
          <p:cNvPr id="3" name="TextBox 2"/>
          <p:cNvSpPr txBox="1"/>
          <p:nvPr/>
        </p:nvSpPr>
        <p:spPr>
          <a:xfrm>
            <a:off x="6114143" y="4263571"/>
            <a:ext cx="184666" cy="369332"/>
          </a:xfrm>
          <a:prstGeom prst="rect">
            <a:avLst/>
          </a:prstGeom>
          <a:noFill/>
        </p:spPr>
        <p:txBody>
          <a:bodyPr wrap="none" rtlCol="0">
            <a:spAutoFit/>
          </a:bodyPr>
          <a:lstStyle/>
          <a:p>
            <a:endParaRPr lang="en-US" dirty="0"/>
          </a:p>
        </p:txBody>
      </p:sp>
      <p:pic>
        <p:nvPicPr>
          <p:cNvPr id="4" name="Content Placeholder 3" descr="th-1.jpe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209141" y="4367893"/>
            <a:ext cx="3311073" cy="2433081"/>
          </a:xfrm>
        </p:spPr>
      </p:pic>
      <p:pic>
        <p:nvPicPr>
          <p:cNvPr id="5" name="Picture 4"/>
          <p:cNvPicPr>
            <a:picLocks noChangeAspect="1"/>
          </p:cNvPicPr>
          <p:nvPr/>
        </p:nvPicPr>
        <p:blipFill>
          <a:blip r:embed="rId3"/>
          <a:stretch>
            <a:fillRect/>
          </a:stretch>
        </p:blipFill>
        <p:spPr>
          <a:xfrm>
            <a:off x="698499" y="4181928"/>
            <a:ext cx="2530929" cy="1759857"/>
          </a:xfrm>
          <a:prstGeom prst="rect">
            <a:avLst/>
          </a:prstGeom>
        </p:spPr>
      </p:pic>
      <p:pic>
        <p:nvPicPr>
          <p:cNvPr id="7" name="Picture 6"/>
          <p:cNvPicPr>
            <a:picLocks noChangeAspect="1"/>
          </p:cNvPicPr>
          <p:nvPr/>
        </p:nvPicPr>
        <p:blipFill>
          <a:blip r:embed="rId4"/>
          <a:stretch>
            <a:fillRect/>
          </a:stretch>
        </p:blipFill>
        <p:spPr>
          <a:xfrm>
            <a:off x="8200570" y="4181928"/>
            <a:ext cx="2480129" cy="1895929"/>
          </a:xfrm>
          <a:prstGeom prst="rect">
            <a:avLst/>
          </a:prstGeom>
        </p:spPr>
      </p:pic>
    </p:spTree>
    <p:extLst>
      <p:ext uri="{BB962C8B-B14F-4D97-AF65-F5344CB8AC3E}">
        <p14:creationId xmlns:p14="http://schemas.microsoft.com/office/powerpoint/2010/main" val="3154882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1362414"/>
            <a:ext cx="10515599" cy="1325563"/>
          </a:xfrm>
        </p:spPr>
        <p:txBody>
          <a:bodyPr/>
          <a:lstStyle/>
          <a:p>
            <a:pPr algn="ctr"/>
            <a:r>
              <a:rPr lang="en-US" sz="1600" b="1" dirty="0"/>
              <a:t>???PAIX???</a:t>
            </a:r>
            <a:r>
              <a:rPr lang="en-US" sz="1600" b="1" dirty="0">
                <a:solidFill>
                  <a:srgbClr val="000000"/>
                </a:solidFill>
              </a:rPr>
              <a:t/>
            </a:r>
            <a:br>
              <a:rPr lang="en-US" sz="1600" b="1" dirty="0">
                <a:solidFill>
                  <a:srgbClr val="000000"/>
                </a:solidFill>
              </a:rPr>
            </a:br>
            <a:r>
              <a:rPr lang="en-US" sz="1600" b="1" dirty="0">
                <a:solidFill>
                  <a:srgbClr val="000000"/>
                </a:solidFill>
              </a:rPr>
              <a:t>W</a:t>
            </a:r>
            <a:r>
              <a:rPr lang="en-US" sz="1600" b="1" dirty="0" smtClean="0">
                <a:solidFill>
                  <a:srgbClr val="000000"/>
                </a:solidFill>
              </a:rPr>
              <a:t>hat did the acronym PAIX stand for </a:t>
            </a:r>
            <a:r>
              <a:rPr lang="en-US" sz="1600" b="1" dirty="0">
                <a:solidFill>
                  <a:srgbClr val="000000"/>
                </a:solidFill>
              </a:rPr>
              <a:t>after being sold to Switch and </a:t>
            </a:r>
            <a:r>
              <a:rPr lang="en-US" sz="1600" b="1" dirty="0" smtClean="0">
                <a:solidFill>
                  <a:srgbClr val="000000"/>
                </a:solidFill>
              </a:rPr>
              <a:t>Data</a:t>
            </a:r>
            <a:r>
              <a:rPr lang="en-US" sz="1600" b="1" dirty="0">
                <a:solidFill>
                  <a:srgbClr val="000000"/>
                </a:solidFill>
              </a:rPr>
              <a:t>?</a:t>
            </a:r>
            <a:r>
              <a:rPr lang="en-US" sz="1600" b="1" dirty="0" smtClean="0">
                <a:solidFill>
                  <a:srgbClr val="000000"/>
                </a:solidFill>
              </a:rPr>
              <a:t> </a:t>
            </a:r>
            <a:r>
              <a:rPr lang="en-US" sz="1600" b="1" dirty="0">
                <a:solidFill>
                  <a:srgbClr val="000000"/>
                </a:solidFill>
              </a:rPr>
              <a:t>I</a:t>
            </a:r>
            <a:r>
              <a:rPr lang="en-US" sz="1600" b="1" dirty="0" smtClean="0">
                <a:solidFill>
                  <a:srgbClr val="000000"/>
                </a:solidFill>
              </a:rPr>
              <a:t>mportance </a:t>
            </a:r>
            <a:r>
              <a:rPr lang="en-US" sz="1600" b="1" dirty="0">
                <a:solidFill>
                  <a:srgbClr val="000000"/>
                </a:solidFill>
              </a:rPr>
              <a:t>to the early days of Internet Peering </a:t>
            </a:r>
            <a:r>
              <a:rPr lang="en-US" sz="1600" b="1" dirty="0" smtClean="0">
                <a:solidFill>
                  <a:srgbClr val="000000"/>
                </a:solidFill>
              </a:rPr>
              <a:t>/ Exchange Landscape</a:t>
            </a:r>
            <a:endParaRPr lang="en-US" sz="1600" b="1" dirty="0">
              <a:solidFill>
                <a:srgbClr val="000000"/>
              </a:solidFill>
              <a:latin typeface="+mj-lt"/>
            </a:endParaRPr>
          </a:p>
        </p:txBody>
      </p:sp>
      <p:sp>
        <p:nvSpPr>
          <p:cNvPr id="3" name="TextBox 2"/>
          <p:cNvSpPr txBox="1"/>
          <p:nvPr/>
        </p:nvSpPr>
        <p:spPr>
          <a:xfrm>
            <a:off x="5424714" y="5025571"/>
            <a:ext cx="184666" cy="369332"/>
          </a:xfrm>
          <a:prstGeom prst="rect">
            <a:avLst/>
          </a:prstGeom>
          <a:noFill/>
        </p:spPr>
        <p:txBody>
          <a:bodyPr wrap="none" rtlCol="0">
            <a:spAutoFit/>
          </a:bodyPr>
          <a:lstStyle/>
          <a:p>
            <a:endParaRPr lang="en-US" dirty="0"/>
          </a:p>
        </p:txBody>
      </p:sp>
      <p:pic>
        <p:nvPicPr>
          <p:cNvPr id="4" name="Content Placeholder 3" descr="paix.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23857"/>
          <a:stretch/>
        </p:blipFill>
        <p:spPr>
          <a:xfrm>
            <a:off x="3219234" y="1914071"/>
            <a:ext cx="5379006" cy="4046939"/>
          </a:xfrm>
        </p:spPr>
      </p:pic>
    </p:spTree>
    <p:extLst>
      <p:ext uri="{BB962C8B-B14F-4D97-AF65-F5344CB8AC3E}">
        <p14:creationId xmlns:p14="http://schemas.microsoft.com/office/powerpoint/2010/main" val="3154882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30" y="1741714"/>
            <a:ext cx="10515599" cy="1654401"/>
          </a:xfrm>
        </p:spPr>
        <p:txBody>
          <a:bodyPr/>
          <a:lstStyle/>
          <a:p>
            <a:pPr algn="ctr"/>
            <a:r>
              <a:rPr lang="en-US" sz="1600" b="1" dirty="0"/>
              <a:t>Switch and Data, 2003-</a:t>
            </a:r>
            <a:r>
              <a:rPr lang="en-US" sz="1600" b="1" dirty="0" smtClean="0"/>
              <a:t>2009</a:t>
            </a:r>
            <a:br>
              <a:rPr lang="en-US" sz="1600" b="1" dirty="0" smtClean="0"/>
            </a:br>
            <a:r>
              <a:rPr lang="en-US" sz="1600" b="1" u="sng" dirty="0" smtClean="0">
                <a:solidFill>
                  <a:srgbClr val="000000"/>
                </a:solidFill>
              </a:rPr>
              <a:t>P</a:t>
            </a:r>
            <a:r>
              <a:rPr lang="en-US" sz="1600" b="1" dirty="0" smtClean="0">
                <a:solidFill>
                  <a:srgbClr val="000000"/>
                </a:solidFill>
              </a:rPr>
              <a:t>eering </a:t>
            </a:r>
            <a:r>
              <a:rPr lang="en-US" sz="1600" b="1" u="sng" dirty="0">
                <a:solidFill>
                  <a:srgbClr val="000000"/>
                </a:solidFill>
              </a:rPr>
              <a:t>A</a:t>
            </a:r>
            <a:r>
              <a:rPr lang="en-US" sz="1600" b="1" dirty="0">
                <a:solidFill>
                  <a:srgbClr val="000000"/>
                </a:solidFill>
              </a:rPr>
              <a:t>nd </a:t>
            </a:r>
            <a:r>
              <a:rPr lang="en-US" sz="1600" b="1" u="sng" dirty="0">
                <a:solidFill>
                  <a:srgbClr val="000000"/>
                </a:solidFill>
              </a:rPr>
              <a:t>I</a:t>
            </a:r>
            <a:r>
              <a:rPr lang="en-US" sz="1600" b="1" dirty="0">
                <a:solidFill>
                  <a:srgbClr val="000000"/>
                </a:solidFill>
              </a:rPr>
              <a:t>nternet </a:t>
            </a:r>
            <a:r>
              <a:rPr lang="en-US" sz="1600" b="1" dirty="0" smtClean="0">
                <a:solidFill>
                  <a:srgbClr val="000000"/>
                </a:solidFill>
              </a:rPr>
              <a:t>E</a:t>
            </a:r>
            <a:r>
              <a:rPr lang="en-US" sz="1600" b="1" u="sng" dirty="0" smtClean="0">
                <a:solidFill>
                  <a:srgbClr val="000000"/>
                </a:solidFill>
              </a:rPr>
              <a:t>x</a:t>
            </a:r>
            <a:r>
              <a:rPr lang="en-US" sz="1600" b="1" dirty="0" smtClean="0">
                <a:solidFill>
                  <a:srgbClr val="000000"/>
                </a:solidFill>
              </a:rPr>
              <a:t>change</a:t>
            </a:r>
            <a:r>
              <a:rPr lang="en-US" sz="6600" dirty="0">
                <a:solidFill>
                  <a:srgbClr val="000000"/>
                </a:solidFill>
              </a:rPr>
              <a:t/>
            </a:r>
            <a:br>
              <a:rPr lang="en-US" sz="6600" dirty="0">
                <a:solidFill>
                  <a:srgbClr val="000000"/>
                </a:solidFill>
              </a:rPr>
            </a:br>
            <a:r>
              <a:rPr lang="en-US" sz="1600" b="1" dirty="0">
                <a:solidFill>
                  <a:srgbClr val="000000"/>
                </a:solidFill>
              </a:rPr>
              <a:t>PAIX acquired by SDFC in 2003. </a:t>
            </a:r>
            <a:br>
              <a:rPr lang="en-US" sz="1600" b="1" dirty="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PAIX</a:t>
            </a:r>
            <a:r>
              <a:rPr lang="is-IS" sz="1600" b="1" dirty="0" smtClean="0">
                <a:solidFill>
                  <a:srgbClr val="000000"/>
                </a:solidFill>
              </a:rPr>
              <a:t>…</a:t>
            </a:r>
            <a:r>
              <a:rPr lang="en-US" sz="1600" b="1" dirty="0" smtClean="0">
                <a:solidFill>
                  <a:srgbClr val="000000"/>
                </a:solidFill>
              </a:rPr>
              <a:t>from </a:t>
            </a:r>
            <a:r>
              <a:rPr lang="en-US" sz="1600" b="1" dirty="0">
                <a:solidFill>
                  <a:srgbClr val="000000"/>
                </a:solidFill>
              </a:rPr>
              <a:t>Peering organization to being owned by legacy colocation organization and it’s affects on the Internet Peering landscape</a:t>
            </a:r>
            <a:endParaRPr lang="en-US" sz="1600" b="1" dirty="0">
              <a:solidFill>
                <a:srgbClr val="000000"/>
              </a:solidFill>
              <a:latin typeface="+mj-lt"/>
            </a:endParaRPr>
          </a:p>
        </p:txBody>
      </p:sp>
    </p:spTree>
    <p:extLst>
      <p:ext uri="{BB962C8B-B14F-4D97-AF65-F5344CB8AC3E}">
        <p14:creationId xmlns:p14="http://schemas.microsoft.com/office/powerpoint/2010/main" val="1960974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57" y="607786"/>
            <a:ext cx="10515599" cy="1986642"/>
          </a:xfrm>
        </p:spPr>
        <p:txBody>
          <a:bodyPr/>
          <a:lstStyle/>
          <a:p>
            <a:pPr algn="ctr"/>
            <a:r>
              <a:rPr lang="en-US" sz="1600" b="1" dirty="0">
                <a:solidFill>
                  <a:srgbClr val="000000"/>
                </a:solidFill>
              </a:rPr>
              <a:t/>
            </a:r>
            <a:br>
              <a:rPr lang="en-US" sz="1600" b="1" dirty="0">
                <a:solidFill>
                  <a:srgbClr val="000000"/>
                </a:solidFill>
              </a:rPr>
            </a:br>
            <a:r>
              <a:rPr lang="en-US" sz="1600" b="1" dirty="0" smtClean="0">
                <a:solidFill>
                  <a:srgbClr val="000000"/>
                </a:solidFill>
              </a:rPr>
              <a:t>Switch and Data acquired by </a:t>
            </a:r>
            <a:r>
              <a:rPr lang="en-US" sz="1600" b="1" dirty="0" err="1" smtClean="0"/>
              <a:t>Equinix</a:t>
            </a:r>
            <a:r>
              <a:rPr lang="en-US" sz="1600" b="1" dirty="0" smtClean="0"/>
              <a:t> </a:t>
            </a:r>
            <a:r>
              <a:rPr lang="en-US" sz="1600" b="1" dirty="0" smtClean="0">
                <a:solidFill>
                  <a:srgbClr val="000000"/>
                </a:solidFill>
              </a:rPr>
              <a:t>in 2009. </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One of the great business success stories of the Internet Infrastructure Era</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Partner, customer, reseller and competitor of my current employer, AMS-IX!</a:t>
            </a:r>
            <a:br>
              <a:rPr lang="en-US" sz="1600" b="1" dirty="0" smtClean="0">
                <a:solidFill>
                  <a:srgbClr val="000000"/>
                </a:solidFill>
              </a:rPr>
            </a:br>
            <a:r>
              <a:rPr lang="en-US" sz="1600" b="1" dirty="0" smtClean="0">
                <a:solidFill>
                  <a:srgbClr val="000000"/>
                </a:solidFill>
              </a:rPr>
              <a:t>Now that’s </a:t>
            </a:r>
            <a:r>
              <a:rPr lang="en-US" sz="1600" b="1" dirty="0" err="1" smtClean="0">
                <a:solidFill>
                  <a:srgbClr val="000000"/>
                </a:solidFill>
              </a:rPr>
              <a:t>cumbaya</a:t>
            </a:r>
            <a:r>
              <a:rPr lang="en-US" sz="1600" b="1" dirty="0" smtClean="0">
                <a:solidFill>
                  <a:srgbClr val="000000"/>
                </a:solidFill>
              </a:rPr>
              <a:t>!</a:t>
            </a:r>
            <a:r>
              <a:rPr lang="en-US" sz="1600" b="1" dirty="0">
                <a:solidFill>
                  <a:srgbClr val="000000"/>
                </a:solidFill>
              </a:rPr>
              <a:t/>
            </a:r>
            <a:br>
              <a:rPr lang="en-US" sz="1600" b="1" dirty="0">
                <a:solidFill>
                  <a:srgbClr val="000000"/>
                </a:solidFill>
              </a:rPr>
            </a:br>
            <a:r>
              <a:rPr lang="en-US" sz="1600" b="1" dirty="0" smtClean="0">
                <a:solidFill>
                  <a:srgbClr val="000000"/>
                </a:solidFill>
              </a:rPr>
              <a:t/>
            </a:r>
            <a:br>
              <a:rPr lang="en-US" sz="1600" b="1" dirty="0" smtClean="0">
                <a:solidFill>
                  <a:srgbClr val="000000"/>
                </a:solidFill>
              </a:rPr>
            </a:br>
            <a:r>
              <a:rPr lang="en-US" sz="1600" b="1" dirty="0" smtClean="0">
                <a:solidFill>
                  <a:srgbClr val="000000"/>
                </a:solidFill>
              </a:rPr>
              <a:t>Co-Founders of </a:t>
            </a:r>
            <a:r>
              <a:rPr lang="en-US" sz="1600" b="1" dirty="0" err="1" smtClean="0">
                <a:solidFill>
                  <a:srgbClr val="000000"/>
                </a:solidFill>
              </a:rPr>
              <a:t>Equinix</a:t>
            </a:r>
            <a:r>
              <a:rPr lang="en-US" sz="1600" b="1" dirty="0" smtClean="0">
                <a:solidFill>
                  <a:srgbClr val="000000"/>
                </a:solidFill>
              </a:rPr>
              <a:t> were Jay </a:t>
            </a:r>
            <a:r>
              <a:rPr lang="en-US" sz="1600" b="1" dirty="0" err="1" smtClean="0">
                <a:solidFill>
                  <a:srgbClr val="000000"/>
                </a:solidFill>
              </a:rPr>
              <a:t>Adelson</a:t>
            </a:r>
            <a:r>
              <a:rPr lang="en-US" sz="1600" b="1" dirty="0" smtClean="0">
                <a:solidFill>
                  <a:srgbClr val="000000"/>
                </a:solidFill>
              </a:rPr>
              <a:t> and Al Avery</a:t>
            </a:r>
            <a:endParaRPr lang="en-US" sz="1600" b="1" dirty="0">
              <a:solidFill>
                <a:srgbClr val="000000"/>
              </a:solidFill>
              <a:latin typeface="+mj-lt"/>
            </a:endParaRPr>
          </a:p>
        </p:txBody>
      </p:sp>
      <p:pic>
        <p:nvPicPr>
          <p:cNvPr id="3" name="Picture 2"/>
          <p:cNvPicPr>
            <a:picLocks noChangeAspect="1"/>
          </p:cNvPicPr>
          <p:nvPr/>
        </p:nvPicPr>
        <p:blipFill>
          <a:blip r:embed="rId2"/>
          <a:stretch>
            <a:fillRect/>
          </a:stretch>
        </p:blipFill>
        <p:spPr>
          <a:xfrm>
            <a:off x="3347357" y="2901042"/>
            <a:ext cx="4744358" cy="2823029"/>
          </a:xfrm>
          <a:prstGeom prst="rect">
            <a:avLst/>
          </a:prstGeom>
        </p:spPr>
      </p:pic>
    </p:spTree>
    <p:extLst>
      <p:ext uri="{BB962C8B-B14F-4D97-AF65-F5344CB8AC3E}">
        <p14:creationId xmlns:p14="http://schemas.microsoft.com/office/powerpoint/2010/main" val="1960974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85" y="2715759"/>
            <a:ext cx="10515599" cy="1325563"/>
          </a:xfrm>
        </p:spPr>
        <p:txBody>
          <a:bodyPr/>
          <a:lstStyle/>
          <a:p>
            <a:pPr algn="ctr"/>
            <a:r>
              <a:rPr lang="en-US" sz="1600" b="1" dirty="0"/>
              <a:t>What does the future of peering look </a:t>
            </a:r>
            <a:r>
              <a:rPr lang="en-US" sz="1600" b="1" dirty="0" smtClean="0"/>
              <a:t>like?</a:t>
            </a:r>
            <a:br>
              <a:rPr lang="en-US" sz="1600" b="1" dirty="0" smtClean="0"/>
            </a:br>
            <a:r>
              <a:rPr lang="en-US" sz="1600" b="1" dirty="0"/>
              <a:t/>
            </a:r>
            <a:br>
              <a:rPr lang="en-US" sz="1600" b="1" dirty="0"/>
            </a:br>
            <a:r>
              <a:rPr lang="is-IS" sz="1600" b="1" dirty="0" smtClean="0"/>
              <a:t>Virtual </a:t>
            </a:r>
            <a:r>
              <a:rPr lang="is-IS" sz="1600" b="1" dirty="0"/>
              <a:t>Cross Connect affects</a:t>
            </a:r>
            <a:r>
              <a:rPr lang="is-IS" sz="1600" b="1" dirty="0" smtClean="0"/>
              <a:t>?</a:t>
            </a:r>
            <a:br>
              <a:rPr lang="is-IS" sz="1600" b="1" dirty="0" smtClean="0"/>
            </a:br>
            <a:r>
              <a:rPr lang="is-IS" sz="1600" b="1" dirty="0" smtClean="0"/>
              <a:t>Virtual Internet Exchange Affects?</a:t>
            </a:r>
            <a:br>
              <a:rPr lang="is-IS" sz="1600" b="1" dirty="0" smtClean="0"/>
            </a:br>
            <a:r>
              <a:rPr lang="en-US" sz="1600" b="1" dirty="0" smtClean="0"/>
              <a:t/>
            </a:r>
            <a:br>
              <a:rPr lang="en-US" sz="1600" b="1" dirty="0" smtClean="0"/>
            </a:br>
            <a:r>
              <a:rPr lang="en-US" sz="1600" b="1" dirty="0"/>
              <a:t/>
            </a:r>
            <a:br>
              <a:rPr lang="en-US" sz="1600" b="1" dirty="0"/>
            </a:br>
            <a:r>
              <a:rPr lang="en-US" sz="1600" b="1" dirty="0" smtClean="0"/>
              <a:t/>
            </a:r>
            <a:br>
              <a:rPr lang="en-US" sz="1600" b="1" dirty="0" smtClean="0"/>
            </a:br>
            <a:r>
              <a:rPr lang="en-US" sz="1600" b="1" dirty="0"/>
              <a:t/>
            </a:r>
            <a:br>
              <a:rPr lang="en-US" sz="1600" b="1" dirty="0"/>
            </a:br>
            <a:r>
              <a:rPr lang="en-US" sz="1600" b="1" dirty="0"/>
              <a:t/>
            </a:r>
            <a:br>
              <a:rPr lang="en-US" sz="1600" b="1" dirty="0"/>
            </a:br>
            <a:r>
              <a:rPr lang="en-US" sz="1600" b="1" dirty="0" smtClean="0"/>
              <a:t/>
            </a:r>
            <a:br>
              <a:rPr lang="en-US" sz="1600" b="1" dirty="0" smtClean="0"/>
            </a:br>
            <a:r>
              <a:rPr lang="en-US" sz="1600" b="1" dirty="0"/>
              <a:t/>
            </a:r>
            <a:br>
              <a:rPr lang="en-US" sz="1600" b="1" dirty="0"/>
            </a:br>
            <a:r>
              <a:rPr lang="en-US" sz="1600" b="1" dirty="0" smtClean="0"/>
              <a:t/>
            </a:r>
            <a:br>
              <a:rPr lang="en-US" sz="1600" b="1" dirty="0" smtClean="0"/>
            </a:br>
            <a:r>
              <a:rPr lang="en-US" sz="1600" b="1" dirty="0" smtClean="0">
                <a:solidFill>
                  <a:srgbClr val="000000"/>
                </a:solidFill>
              </a:rPr>
              <a:t>Need to continue with</a:t>
            </a:r>
            <a:r>
              <a:rPr lang="is-IS" sz="1600" b="1" dirty="0" smtClean="0">
                <a:solidFill>
                  <a:srgbClr val="000000"/>
                </a:solidFill>
              </a:rPr>
              <a:t>…</a:t>
            </a:r>
            <a:br>
              <a:rPr lang="is-IS" sz="1600" b="1" dirty="0" smtClean="0">
                <a:solidFill>
                  <a:srgbClr val="000000"/>
                </a:solidFill>
              </a:rPr>
            </a:br>
            <a:r>
              <a:rPr lang="is-IS" sz="1600" b="1" dirty="0" smtClean="0">
                <a:solidFill>
                  <a:srgbClr val="000000"/>
                </a:solidFill>
              </a:rPr>
              <a:t>...SIXs, SF Mixes, United I</a:t>
            </a:r>
            <a:r>
              <a:rPr lang="en-US" sz="1600" b="1" dirty="0" smtClean="0">
                <a:solidFill>
                  <a:srgbClr val="000000"/>
                </a:solidFill>
              </a:rPr>
              <a:t>x</a:t>
            </a:r>
            <a:r>
              <a:rPr lang="is-IS" sz="1600" b="1" dirty="0" smtClean="0">
                <a:solidFill>
                  <a:srgbClr val="000000"/>
                </a:solidFill>
              </a:rPr>
              <a:t>s...</a:t>
            </a:r>
            <a:r>
              <a:rPr lang="en-US" sz="1600" b="1" dirty="0" smtClean="0">
                <a:solidFill>
                  <a:srgbClr val="000000"/>
                </a:solidFill>
              </a:rPr>
              <a:t> </a:t>
            </a:r>
            <a:br>
              <a:rPr lang="en-US" sz="1600" b="1" dirty="0" smtClean="0">
                <a:solidFill>
                  <a:srgbClr val="000000"/>
                </a:solidFill>
              </a:rPr>
            </a:br>
            <a:r>
              <a:rPr lang="is-IS" sz="1600" b="1" dirty="0" smtClean="0">
                <a:solidFill>
                  <a:srgbClr val="000000"/>
                </a:solidFill>
              </a:rPr>
              <a:t>…Regional, Domestic 2nd Tier expansions in underserved metros.</a:t>
            </a:r>
            <a:br>
              <a:rPr lang="is-IS" sz="1600" b="1" dirty="0" smtClean="0">
                <a:solidFill>
                  <a:srgbClr val="000000"/>
                </a:solidFill>
              </a:rPr>
            </a:br>
            <a:r>
              <a:rPr lang="is-IS" sz="1600" b="1" dirty="0" smtClean="0">
                <a:solidFill>
                  <a:srgbClr val="000000"/>
                </a:solidFill>
              </a:rPr>
              <a:t>...Global Expansions...India, South America, Africa and other underserved markets.</a:t>
            </a:r>
            <a:r>
              <a:rPr lang="en-US" sz="1600" b="1" dirty="0" smtClean="0"/>
              <a:t/>
            </a:r>
            <a:br>
              <a:rPr lang="en-US" sz="1600" b="1" dirty="0" smtClean="0"/>
            </a:br>
            <a:r>
              <a:rPr lang="en-US" sz="1600" b="1" dirty="0" smtClean="0"/>
              <a:t/>
            </a:r>
            <a:br>
              <a:rPr lang="en-US" sz="1600" b="1" dirty="0" smtClean="0"/>
            </a:br>
            <a:r>
              <a:rPr lang="en-US" sz="1600" b="1" dirty="0" smtClean="0">
                <a:solidFill>
                  <a:schemeClr val="tx1"/>
                </a:solidFill>
              </a:rPr>
              <a:t>Your thoughts?</a:t>
            </a:r>
            <a:r>
              <a:rPr lang="en-US" sz="1600" b="1" dirty="0">
                <a:solidFill>
                  <a:schemeClr val="tx1"/>
                </a:solidFill>
              </a:rPr>
              <a:t/>
            </a:r>
            <a:br>
              <a:rPr lang="en-US" sz="1600" b="1" dirty="0">
                <a:solidFill>
                  <a:schemeClr val="tx1"/>
                </a:solidFill>
              </a:rPr>
            </a:br>
            <a:r>
              <a:rPr lang="en-US" sz="1600" b="1" dirty="0" smtClean="0"/>
              <a:t/>
            </a:r>
            <a:br>
              <a:rPr lang="en-US" sz="1600" b="1" dirty="0" smtClean="0"/>
            </a:br>
            <a:r>
              <a:rPr lang="en-US" sz="1600" b="1" dirty="0" smtClean="0">
                <a:solidFill>
                  <a:srgbClr val="000000"/>
                </a:solidFill>
              </a:rPr>
              <a:t> </a:t>
            </a:r>
            <a:r>
              <a:rPr lang="en-US" sz="1600" b="1" dirty="0">
                <a:solidFill>
                  <a:srgbClr val="000000"/>
                </a:solidFill>
              </a:rPr>
              <a:t/>
            </a:r>
            <a:br>
              <a:rPr lang="en-US" sz="1600" b="1" dirty="0">
                <a:solidFill>
                  <a:srgbClr val="000000"/>
                </a:solidFill>
              </a:rPr>
            </a:br>
            <a:r>
              <a:rPr lang="en-US" sz="1600" b="1" dirty="0" smtClean="0">
                <a:solidFill>
                  <a:srgbClr val="000000"/>
                </a:solidFill>
              </a:rPr>
              <a:t> </a:t>
            </a:r>
            <a:r>
              <a:rPr lang="en-US" sz="1600" b="1" dirty="0">
                <a:solidFill>
                  <a:srgbClr val="000000"/>
                </a:solidFill>
              </a:rPr>
              <a:t/>
            </a:r>
            <a:br>
              <a:rPr lang="en-US" sz="1600" b="1" dirty="0">
                <a:solidFill>
                  <a:srgbClr val="000000"/>
                </a:solidFill>
              </a:rPr>
            </a:br>
            <a:endParaRPr lang="en-US" sz="1600" b="1" dirty="0">
              <a:solidFill>
                <a:srgbClr val="000000"/>
              </a:solidFill>
              <a:latin typeface="+mj-lt"/>
            </a:endParaRPr>
          </a:p>
        </p:txBody>
      </p:sp>
      <p:pic>
        <p:nvPicPr>
          <p:cNvPr id="8" name="Picture 7"/>
          <p:cNvPicPr>
            <a:picLocks noChangeAspect="1"/>
          </p:cNvPicPr>
          <p:nvPr/>
        </p:nvPicPr>
        <p:blipFill>
          <a:blip r:embed="rId2"/>
          <a:stretch>
            <a:fillRect/>
          </a:stretch>
        </p:blipFill>
        <p:spPr>
          <a:xfrm>
            <a:off x="498929" y="1714499"/>
            <a:ext cx="1850571" cy="1126671"/>
          </a:xfrm>
          <a:prstGeom prst="rect">
            <a:avLst/>
          </a:prstGeom>
        </p:spPr>
      </p:pic>
      <p:pic>
        <p:nvPicPr>
          <p:cNvPr id="9" name="Picture 8"/>
          <p:cNvPicPr>
            <a:picLocks noChangeAspect="1"/>
          </p:cNvPicPr>
          <p:nvPr/>
        </p:nvPicPr>
        <p:blipFill>
          <a:blip r:embed="rId3"/>
          <a:stretch>
            <a:fillRect/>
          </a:stretch>
        </p:blipFill>
        <p:spPr>
          <a:xfrm>
            <a:off x="9107714" y="1796141"/>
            <a:ext cx="2041072" cy="1651002"/>
          </a:xfrm>
          <a:prstGeom prst="rect">
            <a:avLst/>
          </a:prstGeom>
        </p:spPr>
      </p:pic>
      <p:pic>
        <p:nvPicPr>
          <p:cNvPr id="3" name="Picture 2" descr="IMG_883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9499" y="2026330"/>
            <a:ext cx="3782786" cy="1378857"/>
          </a:xfrm>
          <a:prstGeom prst="rect">
            <a:avLst/>
          </a:prstGeom>
        </p:spPr>
      </p:pic>
      <p:pic>
        <p:nvPicPr>
          <p:cNvPr id="5" name="Picture 4"/>
          <p:cNvPicPr>
            <a:picLocks noChangeAspect="1"/>
          </p:cNvPicPr>
          <p:nvPr/>
        </p:nvPicPr>
        <p:blipFill>
          <a:blip r:embed="rId5"/>
          <a:stretch>
            <a:fillRect/>
          </a:stretch>
        </p:blipFill>
        <p:spPr>
          <a:xfrm>
            <a:off x="4853214" y="5116287"/>
            <a:ext cx="1551214" cy="1061358"/>
          </a:xfrm>
          <a:prstGeom prst="rect">
            <a:avLst/>
          </a:prstGeom>
        </p:spPr>
      </p:pic>
    </p:spTree>
    <p:extLst>
      <p:ext uri="{BB962C8B-B14F-4D97-AF65-F5344CB8AC3E}">
        <p14:creationId xmlns:p14="http://schemas.microsoft.com/office/powerpoint/2010/main" val="1960974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smtClean="0"/>
              <a:t>Phil </a:t>
            </a:r>
            <a:r>
              <a:rPr lang="en-US" sz="2000" b="1" dirty="0"/>
              <a:t>“peering” from 13k feet. </a:t>
            </a:r>
            <a:br>
              <a:rPr lang="en-US" sz="2000" b="1" dirty="0"/>
            </a:br>
            <a:endParaRPr lang="en-US" sz="2000" dirty="0">
              <a:latin typeface="+mj-lt"/>
            </a:endParaRPr>
          </a:p>
        </p:txBody>
      </p:sp>
      <p:pic>
        <p:nvPicPr>
          <p:cNvPr id="3" name="Content Placeholder 3" descr="IMG_7839.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238498" y="2775857"/>
            <a:ext cx="5688939" cy="2895206"/>
          </a:xfrm>
        </p:spPr>
      </p:pic>
    </p:spTree>
    <p:extLst>
      <p:ext uri="{BB962C8B-B14F-4D97-AF65-F5344CB8AC3E}">
        <p14:creationId xmlns:p14="http://schemas.microsoft.com/office/powerpoint/2010/main" val="1960974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solidFill>
                  <a:srgbClr val="000000"/>
                </a:solidFill>
                <a:latin typeface="+mj-lt"/>
              </a:rPr>
              <a:t>Thank you very much!</a:t>
            </a:r>
            <a:endParaRPr lang="en-US" sz="4000" b="1" dirty="0">
              <a:solidFill>
                <a:srgbClr val="000000"/>
              </a:solidFill>
              <a:latin typeface="+mj-lt"/>
            </a:endParaRPr>
          </a:p>
        </p:txBody>
      </p:sp>
      <p:pic>
        <p:nvPicPr>
          <p:cNvPr id="3" name="Picture 2"/>
          <p:cNvPicPr>
            <a:picLocks noChangeAspect="1"/>
          </p:cNvPicPr>
          <p:nvPr/>
        </p:nvPicPr>
        <p:blipFill>
          <a:blip r:embed="rId2"/>
          <a:stretch>
            <a:fillRect/>
          </a:stretch>
        </p:blipFill>
        <p:spPr>
          <a:xfrm>
            <a:off x="4245428" y="4631914"/>
            <a:ext cx="3810000" cy="1270000"/>
          </a:xfrm>
          <a:prstGeom prst="rect">
            <a:avLst/>
          </a:prstGeom>
        </p:spPr>
      </p:pic>
    </p:spTree>
    <p:extLst>
      <p:ext uri="{BB962C8B-B14F-4D97-AF65-F5344CB8AC3E}">
        <p14:creationId xmlns:p14="http://schemas.microsoft.com/office/powerpoint/2010/main" val="344070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9285" y="2403930"/>
            <a:ext cx="8227785" cy="3889046"/>
          </a:xfrm>
          <a:prstGeom prst="rect">
            <a:avLst/>
          </a:prstGeom>
          <a:noFill/>
        </p:spPr>
        <p:txBody>
          <a:bodyPr wrap="square" rtlCol="0">
            <a:spAutoFit/>
          </a:bodyPr>
          <a:lstStyle/>
          <a:p>
            <a:endParaRPr lang="en-US" dirty="0"/>
          </a:p>
        </p:txBody>
      </p:sp>
      <p:sp>
        <p:nvSpPr>
          <p:cNvPr id="4" name="TextBox 3"/>
          <p:cNvSpPr txBox="1"/>
          <p:nvPr/>
        </p:nvSpPr>
        <p:spPr>
          <a:xfrm>
            <a:off x="1469571" y="870857"/>
            <a:ext cx="8935358" cy="5016759"/>
          </a:xfrm>
          <a:prstGeom prst="rect">
            <a:avLst/>
          </a:prstGeom>
          <a:noFill/>
        </p:spPr>
        <p:txBody>
          <a:bodyPr wrap="square" rtlCol="0">
            <a:spAutoFit/>
          </a:bodyPr>
          <a:lstStyle/>
          <a:p>
            <a:pPr algn="ctr"/>
            <a:r>
              <a:rPr lang="en-US" sz="1600" b="1" dirty="0">
                <a:solidFill>
                  <a:srgbClr val="000000"/>
                </a:solidFill>
              </a:rPr>
              <a:t>I’ve been heavily involved in the Internet Peering landscape (what I call</a:t>
            </a:r>
            <a:r>
              <a:rPr lang="is-IS" sz="1600" b="1" dirty="0">
                <a:solidFill>
                  <a:srgbClr val="000000"/>
                </a:solidFill>
              </a:rPr>
              <a:t>…</a:t>
            </a:r>
            <a:r>
              <a:rPr lang="en-US" sz="1600" b="1" dirty="0">
                <a:solidFill>
                  <a:srgbClr val="000000"/>
                </a:solidFill>
              </a:rPr>
              <a:t>“The Party”), since 2001 when after 14 years, I left the world of selling PBXs. I started with PAIX and began an immediate immersion into drinking from the proverbial fire hose. I loved it then and I have a passion for it now. I learn new things every single day from my colleagues, but even more from the “</a:t>
            </a:r>
            <a:r>
              <a:rPr lang="en-US" sz="1600" b="1" dirty="0" err="1">
                <a:solidFill>
                  <a:srgbClr val="000000"/>
                </a:solidFill>
              </a:rPr>
              <a:t>NOG”gers</a:t>
            </a:r>
            <a:r>
              <a:rPr lang="en-US" sz="1600" b="1" dirty="0">
                <a:solidFill>
                  <a:srgbClr val="000000"/>
                </a:solidFill>
              </a:rPr>
              <a:t> of the Internet</a:t>
            </a:r>
            <a:r>
              <a:rPr lang="is-IS" sz="1600" b="1" dirty="0">
                <a:solidFill>
                  <a:srgbClr val="000000"/>
                </a:solidFill>
              </a:rPr>
              <a:t>…t</a:t>
            </a:r>
            <a:r>
              <a:rPr lang="en-US" sz="1600" b="1" dirty="0">
                <a:solidFill>
                  <a:srgbClr val="000000"/>
                </a:solidFill>
              </a:rPr>
              <a:t>he self proclaimed “geeks and nerds” that invented The Net! I find them and “it” all absolutely fascinating.</a:t>
            </a:r>
            <a:br>
              <a:rPr lang="en-US" sz="1600" b="1" dirty="0">
                <a:solidFill>
                  <a:srgbClr val="000000"/>
                </a:solidFill>
              </a:rPr>
            </a:br>
            <a:r>
              <a:rPr lang="en-US" sz="1600" b="1" dirty="0">
                <a:solidFill>
                  <a:srgbClr val="000000"/>
                </a:solidFill>
              </a:rPr>
              <a:t/>
            </a:r>
            <a:br>
              <a:rPr lang="en-US" sz="1600" b="1" dirty="0">
                <a:solidFill>
                  <a:srgbClr val="000000"/>
                </a:solidFill>
              </a:rPr>
            </a:br>
            <a:r>
              <a:rPr lang="en-US" sz="1600" b="1" dirty="0">
                <a:solidFill>
                  <a:srgbClr val="000000"/>
                </a:solidFill>
              </a:rPr>
              <a:t>Sorely lacking, albeit improving, is the subsequent evolution of the education of new “</a:t>
            </a:r>
            <a:r>
              <a:rPr lang="en-US" sz="1600" b="1" dirty="0" err="1">
                <a:solidFill>
                  <a:srgbClr val="000000"/>
                </a:solidFill>
              </a:rPr>
              <a:t>NOG”gers</a:t>
            </a:r>
            <a:r>
              <a:rPr lang="en-US" sz="1600" b="1" dirty="0">
                <a:solidFill>
                  <a:srgbClr val="000000"/>
                </a:solidFill>
              </a:rPr>
              <a:t>. In this brief presentation I’d like to share some of my views and experiences of the ever evolving global peering landscape based on my travels and the incredible organizations I have been a part of. </a:t>
            </a:r>
            <a:br>
              <a:rPr lang="en-US" sz="1600" b="1" dirty="0">
                <a:solidFill>
                  <a:srgbClr val="000000"/>
                </a:solidFill>
              </a:rPr>
            </a:br>
            <a:r>
              <a:rPr lang="en-US" sz="1600" b="1" dirty="0">
                <a:solidFill>
                  <a:srgbClr val="000000"/>
                </a:solidFill>
              </a:rPr>
              <a:t/>
            </a:r>
            <a:br>
              <a:rPr lang="en-US" sz="1600" b="1" dirty="0">
                <a:solidFill>
                  <a:srgbClr val="000000"/>
                </a:solidFill>
              </a:rPr>
            </a:br>
            <a:r>
              <a:rPr lang="en-US" sz="1600" b="1" dirty="0">
                <a:solidFill>
                  <a:srgbClr val="000000"/>
                </a:solidFill>
              </a:rPr>
              <a:t>“Peering Product Specific Expert”? I think not, because the landscape changes perpetually and there is no such thing</a:t>
            </a:r>
            <a:r>
              <a:rPr lang="is-IS" sz="1600" b="1" dirty="0">
                <a:solidFill>
                  <a:srgbClr val="000000"/>
                </a:solidFill>
              </a:rPr>
              <a:t>…</a:t>
            </a:r>
            <a:r>
              <a:rPr lang="en-US" sz="1600" b="1" dirty="0">
                <a:solidFill>
                  <a:srgbClr val="000000"/>
                </a:solidFill>
              </a:rPr>
              <a:t>there is always more to learn. However, I do believe I have a good handle on it  based on my familiarity of the history of peering and it’s characters.</a:t>
            </a:r>
            <a:br>
              <a:rPr lang="en-US" sz="1600" b="1" dirty="0">
                <a:solidFill>
                  <a:srgbClr val="000000"/>
                </a:solidFill>
              </a:rPr>
            </a:br>
            <a:r>
              <a:rPr lang="en-US" sz="1600" b="1" dirty="0">
                <a:solidFill>
                  <a:srgbClr val="000000"/>
                </a:solidFill>
              </a:rPr>
              <a:t/>
            </a:r>
            <a:br>
              <a:rPr lang="en-US" sz="1600" b="1" dirty="0">
                <a:solidFill>
                  <a:srgbClr val="000000"/>
                </a:solidFill>
              </a:rPr>
            </a:br>
            <a:r>
              <a:rPr lang="en-US" sz="1600" b="1" dirty="0">
                <a:solidFill>
                  <a:srgbClr val="000000"/>
                </a:solidFill>
              </a:rPr>
              <a:t>It </a:t>
            </a:r>
            <a:r>
              <a:rPr lang="en-US" sz="1600" b="1" dirty="0" smtClean="0">
                <a:solidFill>
                  <a:srgbClr val="000000"/>
                </a:solidFill>
              </a:rPr>
              <a:t>is my </a:t>
            </a:r>
            <a:r>
              <a:rPr lang="en-US" sz="1600" b="1" dirty="0">
                <a:solidFill>
                  <a:srgbClr val="000000"/>
                </a:solidFill>
              </a:rPr>
              <a:t>humble pleasure to present this to CHINOG on my home turf.</a:t>
            </a:r>
            <a:br>
              <a:rPr lang="en-US" sz="1600" b="1" dirty="0">
                <a:solidFill>
                  <a:srgbClr val="000000"/>
                </a:solidFill>
              </a:rPr>
            </a:br>
            <a:r>
              <a:rPr lang="en-US" sz="1600" b="1" dirty="0">
                <a:solidFill>
                  <a:srgbClr val="000000"/>
                </a:solidFill>
              </a:rPr>
              <a:t/>
            </a:r>
            <a:br>
              <a:rPr lang="en-US" sz="1600" b="1" dirty="0">
                <a:solidFill>
                  <a:srgbClr val="000000"/>
                </a:solidFill>
              </a:rPr>
            </a:br>
            <a:endParaRPr lang="en-US" sz="1600" b="1" dirty="0">
              <a:solidFill>
                <a:srgbClr val="000000"/>
              </a:solidFill>
            </a:endParaRPr>
          </a:p>
        </p:txBody>
      </p:sp>
    </p:spTree>
    <p:extLst>
      <p:ext uri="{BB962C8B-B14F-4D97-AF65-F5344CB8AC3E}">
        <p14:creationId xmlns:p14="http://schemas.microsoft.com/office/powerpoint/2010/main" val="802824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772" y="818697"/>
            <a:ext cx="10515599" cy="1059089"/>
          </a:xfrm>
        </p:spPr>
        <p:txBody>
          <a:bodyPr/>
          <a:lstStyle/>
          <a:p>
            <a:pPr algn="ctr"/>
            <a:r>
              <a:rPr lang="en-US" sz="1600" b="1" u="sng" dirty="0"/>
              <a:t>Presentation </a:t>
            </a:r>
            <a:r>
              <a:rPr lang="en-US" sz="1600" b="1" u="sng" dirty="0" smtClean="0"/>
              <a:t>overview</a:t>
            </a:r>
            <a:endParaRPr lang="en-US" sz="1600" b="1" u="sng" dirty="0">
              <a:latin typeface="+mj-lt"/>
            </a:endParaRPr>
          </a:p>
        </p:txBody>
      </p:sp>
      <p:sp>
        <p:nvSpPr>
          <p:cNvPr id="3" name="TextBox 2"/>
          <p:cNvSpPr txBox="1"/>
          <p:nvPr/>
        </p:nvSpPr>
        <p:spPr>
          <a:xfrm>
            <a:off x="1600200" y="2140857"/>
            <a:ext cx="10219871" cy="2800766"/>
          </a:xfrm>
          <a:prstGeom prst="rect">
            <a:avLst/>
          </a:prstGeom>
          <a:noFill/>
        </p:spPr>
        <p:txBody>
          <a:bodyPr wrap="square" rtlCol="0">
            <a:spAutoFit/>
          </a:bodyPr>
          <a:lstStyle/>
          <a:p>
            <a:pPr marL="285750" indent="-285750">
              <a:buFont typeface="Arial"/>
              <a:buChar char="•"/>
            </a:pPr>
            <a:r>
              <a:rPr lang="en-US" sz="1600" b="1" dirty="0">
                <a:solidFill>
                  <a:srgbClr val="000000"/>
                </a:solidFill>
              </a:rPr>
              <a:t>What is this</a:t>
            </a:r>
            <a:r>
              <a:rPr lang="is-IS" sz="1600" b="1" dirty="0">
                <a:solidFill>
                  <a:srgbClr val="000000"/>
                </a:solidFill>
              </a:rPr>
              <a:t>…</a:t>
            </a:r>
            <a:r>
              <a:rPr lang="en-US" sz="1600" b="1" dirty="0">
                <a:solidFill>
                  <a:srgbClr val="000000"/>
                </a:solidFill>
              </a:rPr>
              <a:t>“Peering”</a:t>
            </a:r>
            <a:r>
              <a:rPr lang="en-US" sz="1600" b="1" dirty="0" smtClean="0">
                <a:solidFill>
                  <a:srgbClr val="000000"/>
                </a:solidFill>
              </a:rPr>
              <a:t>? “The Party!”</a:t>
            </a:r>
            <a:endParaRPr lang="en-US" sz="1600" b="1" dirty="0">
              <a:solidFill>
                <a:srgbClr val="000000"/>
              </a:solidFill>
            </a:endParaRPr>
          </a:p>
          <a:p>
            <a:pPr marL="285750" indent="-285750">
              <a:buFont typeface="Arial"/>
              <a:buChar char="•"/>
            </a:pPr>
            <a:r>
              <a:rPr lang="en-US" sz="1600" b="1" dirty="0">
                <a:solidFill>
                  <a:srgbClr val="000000"/>
                </a:solidFill>
              </a:rPr>
              <a:t>What </a:t>
            </a:r>
            <a:r>
              <a:rPr lang="en-US" sz="1600" b="1" dirty="0" smtClean="0">
                <a:solidFill>
                  <a:srgbClr val="000000"/>
                </a:solidFill>
              </a:rPr>
              <a:t>are these</a:t>
            </a:r>
            <a:r>
              <a:rPr lang="is-IS" sz="1600" b="1" dirty="0" smtClean="0">
                <a:solidFill>
                  <a:srgbClr val="000000"/>
                </a:solidFill>
              </a:rPr>
              <a:t>…</a:t>
            </a:r>
            <a:r>
              <a:rPr lang="en-US" sz="1600" b="1" dirty="0">
                <a:solidFill>
                  <a:srgbClr val="000000"/>
                </a:solidFill>
              </a:rPr>
              <a:t>“Internet </a:t>
            </a:r>
            <a:r>
              <a:rPr lang="en-US" sz="1600" b="1" dirty="0" smtClean="0">
                <a:solidFill>
                  <a:srgbClr val="000000"/>
                </a:solidFill>
              </a:rPr>
              <a:t>Exchange Points”? “The Party Venue!”</a:t>
            </a:r>
            <a:endParaRPr lang="en-US" sz="1600" b="1" dirty="0">
              <a:solidFill>
                <a:srgbClr val="000000"/>
              </a:solidFill>
            </a:endParaRPr>
          </a:p>
          <a:p>
            <a:pPr marL="285750" indent="-285750">
              <a:buFont typeface="Arial"/>
              <a:buChar char="•"/>
            </a:pPr>
            <a:r>
              <a:rPr lang="en-US" sz="1600" b="1" dirty="0">
                <a:solidFill>
                  <a:srgbClr val="000000"/>
                </a:solidFill>
              </a:rPr>
              <a:t>Who are these</a:t>
            </a:r>
            <a:r>
              <a:rPr lang="is-IS" sz="1600" b="1" dirty="0">
                <a:solidFill>
                  <a:srgbClr val="000000"/>
                </a:solidFill>
              </a:rPr>
              <a:t>…</a:t>
            </a:r>
            <a:r>
              <a:rPr lang="en-US" sz="1600" b="1" dirty="0">
                <a:solidFill>
                  <a:srgbClr val="000000"/>
                </a:solidFill>
              </a:rPr>
              <a:t>“Peering Coordinators”</a:t>
            </a:r>
            <a:r>
              <a:rPr lang="en-US" sz="1600" b="1" dirty="0" smtClean="0">
                <a:solidFill>
                  <a:srgbClr val="000000"/>
                </a:solidFill>
              </a:rPr>
              <a:t>? “The Guests at The Party”!</a:t>
            </a:r>
          </a:p>
          <a:p>
            <a:pPr marL="285750" indent="-285750">
              <a:buFont typeface="Arial"/>
              <a:buChar char="•"/>
            </a:pPr>
            <a:r>
              <a:rPr lang="en-US" sz="1600" b="1" dirty="0">
                <a:solidFill>
                  <a:srgbClr val="000000"/>
                </a:solidFill>
              </a:rPr>
              <a:t>What are these</a:t>
            </a:r>
            <a:r>
              <a:rPr lang="is-IS" sz="1600" b="1" dirty="0">
                <a:solidFill>
                  <a:srgbClr val="000000"/>
                </a:solidFill>
              </a:rPr>
              <a:t>…</a:t>
            </a:r>
            <a:r>
              <a:rPr lang="en-US" sz="1600" b="1" dirty="0">
                <a:solidFill>
                  <a:srgbClr val="000000"/>
                </a:solidFill>
              </a:rPr>
              <a:t>“NOGS and </a:t>
            </a:r>
            <a:r>
              <a:rPr lang="en-US" sz="1600" b="1" dirty="0" err="1">
                <a:solidFill>
                  <a:srgbClr val="000000"/>
                </a:solidFill>
              </a:rPr>
              <a:t>NOGgers</a:t>
            </a:r>
            <a:r>
              <a:rPr lang="en-US" sz="1600" b="1" dirty="0">
                <a:solidFill>
                  <a:srgbClr val="000000"/>
                </a:solidFill>
              </a:rPr>
              <a:t>”</a:t>
            </a:r>
            <a:r>
              <a:rPr lang="en-US" sz="1600" b="1" dirty="0" smtClean="0">
                <a:solidFill>
                  <a:srgbClr val="000000"/>
                </a:solidFill>
              </a:rPr>
              <a:t>?</a:t>
            </a:r>
          </a:p>
          <a:p>
            <a:pPr marL="285750" indent="-285750">
              <a:buFont typeface="Arial"/>
              <a:buChar char="•"/>
            </a:pPr>
            <a:r>
              <a:rPr lang="en-US" sz="1600" b="1" dirty="0" smtClean="0">
                <a:solidFill>
                  <a:srgbClr val="000000"/>
                </a:solidFill>
              </a:rPr>
              <a:t>Who is this</a:t>
            </a:r>
            <a:r>
              <a:rPr lang="is-IS" sz="1600" b="1" dirty="0" smtClean="0">
                <a:solidFill>
                  <a:srgbClr val="000000"/>
                </a:solidFill>
              </a:rPr>
              <a:t>…”Peering Facilitator”? “The Host of The Party”!</a:t>
            </a:r>
            <a:endParaRPr lang="en-US" sz="1600" b="1" dirty="0">
              <a:solidFill>
                <a:srgbClr val="000000"/>
              </a:solidFill>
            </a:endParaRPr>
          </a:p>
          <a:p>
            <a:pPr marL="285750" indent="-285750">
              <a:buFont typeface="Arial"/>
              <a:buChar char="•"/>
            </a:pPr>
            <a:r>
              <a:rPr lang="en-US" sz="1600" b="1" dirty="0" smtClean="0">
                <a:solidFill>
                  <a:srgbClr val="000000"/>
                </a:solidFill>
              </a:rPr>
              <a:t>What are these</a:t>
            </a:r>
            <a:r>
              <a:rPr lang="is-IS" sz="1600" b="1" dirty="0" smtClean="0">
                <a:solidFill>
                  <a:srgbClr val="000000"/>
                </a:solidFill>
              </a:rPr>
              <a:t>…</a:t>
            </a:r>
            <a:r>
              <a:rPr lang="en-US" sz="1600" b="1" dirty="0">
                <a:solidFill>
                  <a:srgbClr val="000000"/>
                </a:solidFill>
              </a:rPr>
              <a:t>“Data </a:t>
            </a:r>
            <a:r>
              <a:rPr lang="en-US" sz="1600" b="1" dirty="0" smtClean="0">
                <a:solidFill>
                  <a:srgbClr val="000000"/>
                </a:solidFill>
              </a:rPr>
              <a:t>Centers”</a:t>
            </a:r>
            <a:r>
              <a:rPr lang="en-US" sz="1600" b="1" dirty="0">
                <a:solidFill>
                  <a:srgbClr val="000000"/>
                </a:solidFill>
              </a:rPr>
              <a:t>? </a:t>
            </a:r>
          </a:p>
          <a:p>
            <a:pPr marL="285750" indent="-285750">
              <a:buFont typeface="Arial"/>
              <a:buChar char="•"/>
            </a:pPr>
            <a:r>
              <a:rPr lang="en-US" sz="1600" b="1" dirty="0" smtClean="0">
                <a:solidFill>
                  <a:srgbClr val="000000"/>
                </a:solidFill>
              </a:rPr>
              <a:t>A couple of Fellows </a:t>
            </a:r>
            <a:r>
              <a:rPr lang="en-US" sz="1600" b="1" dirty="0">
                <a:solidFill>
                  <a:srgbClr val="000000"/>
                </a:solidFill>
              </a:rPr>
              <a:t>of the Peering / IXs niche and their impacts. Jay </a:t>
            </a:r>
            <a:r>
              <a:rPr lang="en-US" sz="1600" b="1" dirty="0" err="1">
                <a:solidFill>
                  <a:srgbClr val="000000"/>
                </a:solidFill>
              </a:rPr>
              <a:t>Adelson</a:t>
            </a:r>
            <a:r>
              <a:rPr lang="en-US" sz="1600" b="1" dirty="0" smtClean="0">
                <a:solidFill>
                  <a:srgbClr val="000000"/>
                </a:solidFill>
              </a:rPr>
              <a:t>, </a:t>
            </a:r>
            <a:r>
              <a:rPr lang="en-US" sz="1600" b="1" dirty="0">
                <a:solidFill>
                  <a:srgbClr val="000000"/>
                </a:solidFill>
              </a:rPr>
              <a:t>Paul </a:t>
            </a:r>
            <a:r>
              <a:rPr lang="en-US" sz="1600" b="1" dirty="0" err="1" smtClean="0">
                <a:solidFill>
                  <a:srgbClr val="000000"/>
                </a:solidFill>
              </a:rPr>
              <a:t>Vixie</a:t>
            </a:r>
            <a:r>
              <a:rPr lang="en-US" sz="1600" b="1" dirty="0" smtClean="0">
                <a:solidFill>
                  <a:srgbClr val="000000"/>
                </a:solidFill>
              </a:rPr>
              <a:t>, Al Avery.</a:t>
            </a:r>
            <a:endParaRPr lang="en-US" sz="1600" b="1" dirty="0">
              <a:solidFill>
                <a:srgbClr val="000000"/>
              </a:solidFill>
            </a:endParaRPr>
          </a:p>
          <a:p>
            <a:pPr marL="285750" indent="-285750">
              <a:buFont typeface="Arial"/>
              <a:buChar char="•"/>
            </a:pPr>
            <a:r>
              <a:rPr lang="en-US" sz="1600" b="1" dirty="0" smtClean="0">
                <a:solidFill>
                  <a:srgbClr val="000000"/>
                </a:solidFill>
              </a:rPr>
              <a:t>What </a:t>
            </a:r>
            <a:r>
              <a:rPr lang="en-US" sz="1600" b="1" dirty="0">
                <a:solidFill>
                  <a:srgbClr val="000000"/>
                </a:solidFill>
              </a:rPr>
              <a:t>does the future of Peering hold or look like?</a:t>
            </a:r>
            <a:r>
              <a:rPr lang="en-US" sz="1600" b="1" dirty="0" smtClean="0">
                <a:solidFill>
                  <a:srgbClr val="000000"/>
                </a:solidFill>
              </a:rPr>
              <a:t>?</a:t>
            </a:r>
          </a:p>
          <a:p>
            <a:pPr marL="285750" indent="-285750">
              <a:buFont typeface="Arial"/>
              <a:buChar char="•"/>
            </a:pPr>
            <a:r>
              <a:rPr lang="en-US" sz="1600" b="1" dirty="0">
                <a:solidFill>
                  <a:srgbClr val="000000"/>
                </a:solidFill>
              </a:rPr>
              <a:t>Regional IXs – “The SIX” – Ahead of their time (and a terrific exchange) vs. Today and the many metro IXs globally.</a:t>
            </a:r>
          </a:p>
          <a:p>
            <a:pPr marL="285750" indent="-285750">
              <a:buFont typeface="Arial"/>
              <a:buChar char="•"/>
            </a:pPr>
            <a:r>
              <a:rPr lang="is-IS" sz="1600" b="1" dirty="0" smtClean="0">
                <a:solidFill>
                  <a:srgbClr val="000000"/>
                </a:solidFill>
              </a:rPr>
              <a:t>Virtuality and it’s place in the peering world.</a:t>
            </a:r>
            <a:endParaRPr lang="is-IS" sz="1600" b="1" dirty="0">
              <a:solidFill>
                <a:srgbClr val="000000"/>
              </a:solidFill>
            </a:endParaRPr>
          </a:p>
        </p:txBody>
      </p:sp>
      <p:pic>
        <p:nvPicPr>
          <p:cNvPr id="4" name="Picture 3"/>
          <p:cNvPicPr>
            <a:picLocks noChangeAspect="1"/>
          </p:cNvPicPr>
          <p:nvPr/>
        </p:nvPicPr>
        <p:blipFill>
          <a:blip r:embed="rId2"/>
          <a:stretch>
            <a:fillRect/>
          </a:stretch>
        </p:blipFill>
        <p:spPr>
          <a:xfrm>
            <a:off x="887186" y="816428"/>
            <a:ext cx="1652814" cy="106135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9715" y="707570"/>
            <a:ext cx="1787071" cy="1270001"/>
          </a:xfrm>
          <a:prstGeom prst="rect">
            <a:avLst/>
          </a:prstGeom>
        </p:spPr>
      </p:pic>
      <p:pic>
        <p:nvPicPr>
          <p:cNvPr id="6" name="Picture 5"/>
          <p:cNvPicPr>
            <a:picLocks noChangeAspect="1"/>
          </p:cNvPicPr>
          <p:nvPr/>
        </p:nvPicPr>
        <p:blipFill>
          <a:blip r:embed="rId4"/>
          <a:stretch>
            <a:fillRect/>
          </a:stretch>
        </p:blipFill>
        <p:spPr>
          <a:xfrm>
            <a:off x="887186" y="5041409"/>
            <a:ext cx="1569356" cy="1381163"/>
          </a:xfrm>
          <a:prstGeom prst="rect">
            <a:avLst/>
          </a:prstGeom>
        </p:spPr>
      </p:pic>
      <p:pic>
        <p:nvPicPr>
          <p:cNvPr id="7" name="Picture 6"/>
          <p:cNvPicPr>
            <a:picLocks noChangeAspect="1"/>
          </p:cNvPicPr>
          <p:nvPr/>
        </p:nvPicPr>
        <p:blipFill>
          <a:blip r:embed="rId5"/>
          <a:stretch>
            <a:fillRect/>
          </a:stretch>
        </p:blipFill>
        <p:spPr>
          <a:xfrm>
            <a:off x="8690429" y="5041409"/>
            <a:ext cx="1841499" cy="1451429"/>
          </a:xfrm>
          <a:prstGeom prst="rect">
            <a:avLst/>
          </a:prstGeom>
        </p:spPr>
      </p:pic>
    </p:spTree>
    <p:extLst>
      <p:ext uri="{BB962C8B-B14F-4D97-AF65-F5344CB8AC3E}">
        <p14:creationId xmlns:p14="http://schemas.microsoft.com/office/powerpoint/2010/main" val="315488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758" y="2041072"/>
            <a:ext cx="10515599" cy="1399240"/>
          </a:xfrm>
        </p:spPr>
        <p:txBody>
          <a:bodyPr/>
          <a:lstStyle/>
          <a:p>
            <a:pPr algn="ctr"/>
            <a:r>
              <a:rPr lang="en-US" sz="1600" b="1" dirty="0" smtClean="0"/>
              <a:t>Where do </a:t>
            </a:r>
            <a:r>
              <a:rPr lang="en-US" sz="1600" b="1" dirty="0"/>
              <a:t>you fit </a:t>
            </a:r>
            <a:r>
              <a:rPr lang="en-US" sz="1600" b="1" dirty="0" smtClean="0"/>
              <a:t>in?</a:t>
            </a:r>
            <a:br>
              <a:rPr lang="en-US" sz="1600" b="1" dirty="0" smtClean="0"/>
            </a:br>
            <a:r>
              <a:rPr lang="en-US" sz="1600" b="1" dirty="0">
                <a:solidFill>
                  <a:srgbClr val="000000"/>
                </a:solidFill>
              </a:rPr>
              <a:t/>
            </a:r>
            <a:br>
              <a:rPr lang="en-US" sz="1600" b="1" dirty="0">
                <a:solidFill>
                  <a:srgbClr val="000000"/>
                </a:solidFill>
              </a:rPr>
            </a:br>
            <a:r>
              <a:rPr lang="en-US" sz="1600" b="1" dirty="0">
                <a:solidFill>
                  <a:srgbClr val="000000"/>
                </a:solidFill>
              </a:rPr>
              <a:t>Drums, smoke signals, pony express, </a:t>
            </a:r>
            <a:r>
              <a:rPr lang="en-US" sz="1600" b="1" dirty="0" err="1">
                <a:solidFill>
                  <a:srgbClr val="000000"/>
                </a:solidFill>
              </a:rPr>
              <a:t>usps</a:t>
            </a:r>
            <a:r>
              <a:rPr lang="en-US" sz="1600" b="1" dirty="0">
                <a:solidFill>
                  <a:srgbClr val="000000"/>
                </a:solidFill>
              </a:rPr>
              <a:t>, word of mouth, carrier pigeons, telegraph, telephone, facsimile, television, </a:t>
            </a:r>
            <a:r>
              <a:rPr lang="en-US" sz="1600" b="1" dirty="0" err="1">
                <a:solidFill>
                  <a:srgbClr val="000000"/>
                </a:solidFill>
              </a:rPr>
              <a:t>fedex</a:t>
            </a:r>
            <a:r>
              <a:rPr lang="en-US" sz="1600" b="1" dirty="0">
                <a:solidFill>
                  <a:srgbClr val="000000"/>
                </a:solidFill>
              </a:rPr>
              <a:t>, super computers, car phones, bricks, cell phones, Internet, desktop computers, laptops, flip phones, smartphones, email, </a:t>
            </a:r>
            <a:r>
              <a:rPr lang="en-US" sz="1600" b="1" dirty="0" err="1">
                <a:solidFill>
                  <a:srgbClr val="000000"/>
                </a:solidFill>
              </a:rPr>
              <a:t>aol</a:t>
            </a:r>
            <a:r>
              <a:rPr lang="en-US" sz="1600" b="1" dirty="0">
                <a:solidFill>
                  <a:srgbClr val="000000"/>
                </a:solidFill>
              </a:rPr>
              <a:t>, tweets, video conferencing, </a:t>
            </a:r>
            <a:r>
              <a:rPr lang="en-US" sz="1600" b="1" dirty="0" err="1">
                <a:solidFill>
                  <a:srgbClr val="000000"/>
                </a:solidFill>
              </a:rPr>
              <a:t>facetime</a:t>
            </a:r>
            <a:r>
              <a:rPr lang="en-US" sz="1600" b="1" dirty="0">
                <a:solidFill>
                  <a:srgbClr val="000000"/>
                </a:solidFill>
              </a:rPr>
              <a:t>, texts, </a:t>
            </a:r>
            <a:r>
              <a:rPr lang="en-US" sz="1600" b="1" dirty="0" err="1">
                <a:solidFill>
                  <a:srgbClr val="000000"/>
                </a:solidFill>
              </a:rPr>
              <a:t>snapchat</a:t>
            </a:r>
            <a:r>
              <a:rPr lang="en-US" sz="1600" b="1" dirty="0">
                <a:solidFill>
                  <a:srgbClr val="000000"/>
                </a:solidFill>
              </a:rPr>
              <a:t>, </a:t>
            </a:r>
            <a:r>
              <a:rPr lang="en-US" sz="1600" b="1" dirty="0" err="1">
                <a:solidFill>
                  <a:srgbClr val="000000"/>
                </a:solidFill>
              </a:rPr>
              <a:t>instagram</a:t>
            </a:r>
            <a:r>
              <a:rPr lang="en-US" sz="1600" b="1" dirty="0">
                <a:solidFill>
                  <a:srgbClr val="000000"/>
                </a:solidFill>
              </a:rPr>
              <a:t>, </a:t>
            </a:r>
            <a:r>
              <a:rPr lang="en-US" sz="1600" b="1" dirty="0" err="1">
                <a:solidFill>
                  <a:srgbClr val="000000"/>
                </a:solidFill>
              </a:rPr>
              <a:t>fb</a:t>
            </a:r>
            <a:r>
              <a:rPr lang="en-US" sz="1600" b="1" dirty="0">
                <a:solidFill>
                  <a:srgbClr val="000000"/>
                </a:solidFill>
              </a:rPr>
              <a:t>, </a:t>
            </a:r>
            <a:r>
              <a:rPr lang="en-US" sz="1600" b="1" dirty="0" err="1" smtClean="0">
                <a:solidFill>
                  <a:srgbClr val="000000"/>
                </a:solidFill>
              </a:rPr>
              <a:t>linkedIn</a:t>
            </a:r>
            <a:r>
              <a:rPr lang="en-US" sz="1600" b="1" dirty="0">
                <a:solidFill>
                  <a:srgbClr val="000000"/>
                </a:solidFill>
              </a:rPr>
              <a:t>, </a:t>
            </a:r>
            <a:r>
              <a:rPr lang="en-US" sz="1600" b="1" dirty="0" err="1">
                <a:solidFill>
                  <a:srgbClr val="000000"/>
                </a:solidFill>
              </a:rPr>
              <a:t>google</a:t>
            </a:r>
            <a:r>
              <a:rPr lang="en-US" sz="1600" b="1" dirty="0">
                <a:solidFill>
                  <a:srgbClr val="000000"/>
                </a:solidFill>
              </a:rPr>
              <a:t>, searches, maps, satellites, drones, Edison, Star Trek, </a:t>
            </a:r>
            <a:r>
              <a:rPr lang="en-US" sz="1600" b="1" dirty="0" err="1">
                <a:solidFill>
                  <a:srgbClr val="000000"/>
                </a:solidFill>
              </a:rPr>
              <a:t>DickTracey</a:t>
            </a:r>
            <a:r>
              <a:rPr lang="en-US" sz="1600" b="1" dirty="0">
                <a:solidFill>
                  <a:srgbClr val="000000"/>
                </a:solidFill>
              </a:rPr>
              <a:t>, Snowden, Putin, </a:t>
            </a:r>
            <a:r>
              <a:rPr lang="en-US" sz="1600" b="1" dirty="0" smtClean="0">
                <a:solidFill>
                  <a:srgbClr val="000000"/>
                </a:solidFill>
              </a:rPr>
              <a:t>Trump, Hillary.</a:t>
            </a:r>
            <a:r>
              <a:rPr lang="en-US" sz="1600" b="1" dirty="0">
                <a:solidFill>
                  <a:srgbClr val="000000"/>
                </a:solidFill>
              </a:rPr>
              <a:t>..</a:t>
            </a:r>
            <a:br>
              <a:rPr lang="en-US" sz="1600" b="1" dirty="0">
                <a:solidFill>
                  <a:srgbClr val="000000"/>
                </a:solidFill>
              </a:rPr>
            </a:br>
            <a:r>
              <a:rPr lang="en-US" sz="1600" b="1" dirty="0">
                <a:solidFill>
                  <a:srgbClr val="000000"/>
                </a:solidFill>
              </a:rPr>
              <a:t/>
            </a:r>
            <a:br>
              <a:rPr lang="en-US" sz="1600" b="1" dirty="0">
                <a:solidFill>
                  <a:srgbClr val="000000"/>
                </a:solidFill>
              </a:rPr>
            </a:br>
            <a:r>
              <a:rPr lang="en-US" sz="1600" b="1" dirty="0">
                <a:solidFill>
                  <a:srgbClr val="000000"/>
                </a:solidFill>
              </a:rPr>
              <a:t>Each of these congers up a different </a:t>
            </a:r>
            <a:r>
              <a:rPr lang="en-US" sz="1600" b="1" dirty="0" smtClean="0">
                <a:solidFill>
                  <a:srgbClr val="000000"/>
                </a:solidFill>
              </a:rPr>
              <a:t>thoughts!</a:t>
            </a:r>
            <a:r>
              <a:rPr lang="en-US" sz="1600" b="1" dirty="0">
                <a:solidFill>
                  <a:srgbClr val="000000"/>
                </a:solidFill>
              </a:rPr>
              <a:t/>
            </a:r>
            <a:br>
              <a:rPr lang="en-US" sz="1600" b="1" dirty="0">
                <a:solidFill>
                  <a:srgbClr val="000000"/>
                </a:solidFill>
              </a:rPr>
            </a:br>
            <a:r>
              <a:rPr lang="en-US" sz="1600" b="1" dirty="0">
                <a:solidFill>
                  <a:srgbClr val="000000"/>
                </a:solidFill>
              </a:rPr>
              <a:t/>
            </a:r>
            <a:br>
              <a:rPr lang="en-US" sz="1600" b="1" dirty="0">
                <a:solidFill>
                  <a:srgbClr val="000000"/>
                </a:solidFill>
              </a:rPr>
            </a:br>
            <a:endParaRPr lang="en-US" sz="1600" b="1" dirty="0">
              <a:solidFill>
                <a:srgbClr val="000000"/>
              </a:solidFill>
              <a:latin typeface="+mj-lt"/>
            </a:endParaRPr>
          </a:p>
        </p:txBody>
      </p:sp>
      <p:pic>
        <p:nvPicPr>
          <p:cNvPr id="4" name="Picture 3" descr="th.jpe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714" y="199572"/>
            <a:ext cx="1097644" cy="1251858"/>
          </a:xfrm>
          <a:prstGeom prst="rect">
            <a:avLst/>
          </a:prstGeom>
        </p:spPr>
      </p:pic>
      <p:pic>
        <p:nvPicPr>
          <p:cNvPr id="5" name="Picture 4" descr="th.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714" y="3048000"/>
            <a:ext cx="1342571" cy="1655989"/>
          </a:xfrm>
          <a:prstGeom prst="rect">
            <a:avLst/>
          </a:prstGeom>
        </p:spPr>
      </p:pic>
      <p:pic>
        <p:nvPicPr>
          <p:cNvPr id="6" name="Picture 5" descr="th.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05427" y="584655"/>
            <a:ext cx="1560286" cy="1247774"/>
          </a:xfrm>
          <a:prstGeom prst="rect">
            <a:avLst/>
          </a:prstGeom>
        </p:spPr>
      </p:pic>
      <p:pic>
        <p:nvPicPr>
          <p:cNvPr id="7" name="Picture 6" descr="th.jpe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87908" y="5601606"/>
            <a:ext cx="1324430" cy="1181100"/>
          </a:xfrm>
          <a:prstGeom prst="rect">
            <a:avLst/>
          </a:prstGeom>
        </p:spPr>
      </p:pic>
      <p:pic>
        <p:nvPicPr>
          <p:cNvPr id="8" name="Picture 7" descr="th-1.jpe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65713" y="144465"/>
            <a:ext cx="1530578" cy="979714"/>
          </a:xfrm>
          <a:prstGeom prst="rect">
            <a:avLst/>
          </a:prstGeom>
        </p:spPr>
      </p:pic>
      <p:pic>
        <p:nvPicPr>
          <p:cNvPr id="9" name="Picture 8" descr="th-2.jpe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45290" y="5306048"/>
            <a:ext cx="1085848" cy="1360714"/>
          </a:xfrm>
          <a:prstGeom prst="rect">
            <a:avLst/>
          </a:prstGeom>
        </p:spPr>
      </p:pic>
      <p:pic>
        <p:nvPicPr>
          <p:cNvPr id="10" name="Picture 9" descr="th.jpe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12135" y="251280"/>
            <a:ext cx="1430792" cy="1111705"/>
          </a:xfrm>
          <a:prstGeom prst="rect">
            <a:avLst/>
          </a:prstGeom>
        </p:spPr>
      </p:pic>
      <p:pic>
        <p:nvPicPr>
          <p:cNvPr id="11" name="Picture 10" descr="aol-youve-got-mail-alert.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57849" y="3759199"/>
            <a:ext cx="1521506" cy="1043214"/>
          </a:xfrm>
          <a:prstGeom prst="rect">
            <a:avLst/>
          </a:prstGeom>
        </p:spPr>
      </p:pic>
      <p:pic>
        <p:nvPicPr>
          <p:cNvPr id="12" name="Picture 11" descr="bureau_cg3p742778c_th.jp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0501" y="1582424"/>
            <a:ext cx="1324429" cy="1322106"/>
          </a:xfrm>
          <a:prstGeom prst="rect">
            <a:avLst/>
          </a:prstGeom>
        </p:spPr>
      </p:pic>
      <p:pic>
        <p:nvPicPr>
          <p:cNvPr id="13" name="Picture 12" descr="th.jpe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463166" y="199572"/>
            <a:ext cx="1490436" cy="1163413"/>
          </a:xfrm>
          <a:prstGeom prst="rect">
            <a:avLst/>
          </a:prstGeom>
        </p:spPr>
      </p:pic>
      <p:pic>
        <p:nvPicPr>
          <p:cNvPr id="14" name="Picture 13" descr="th-2.jpe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509406" y="3773715"/>
            <a:ext cx="1677309" cy="1167039"/>
          </a:xfrm>
          <a:prstGeom prst="rect">
            <a:avLst/>
          </a:prstGeom>
        </p:spPr>
      </p:pic>
      <p:pic>
        <p:nvPicPr>
          <p:cNvPr id="15" name="Picture 14" descr="th.jpe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391071" y="2935372"/>
            <a:ext cx="1421267" cy="1069521"/>
          </a:xfrm>
          <a:prstGeom prst="rect">
            <a:avLst/>
          </a:prstGeom>
        </p:spPr>
      </p:pic>
      <p:pic>
        <p:nvPicPr>
          <p:cNvPr id="16" name="Picture 15" descr="th-1.jpe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44929" y="5306048"/>
            <a:ext cx="1324429" cy="984931"/>
          </a:xfrm>
          <a:prstGeom prst="rect">
            <a:avLst/>
          </a:prstGeom>
        </p:spPr>
      </p:pic>
      <p:pic>
        <p:nvPicPr>
          <p:cNvPr id="17" name="Picture 16" descr="th.jpe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0042071" y="634322"/>
            <a:ext cx="1589542" cy="1198107"/>
          </a:xfrm>
          <a:prstGeom prst="rect">
            <a:avLst/>
          </a:prstGeom>
        </p:spPr>
      </p:pic>
      <p:pic>
        <p:nvPicPr>
          <p:cNvPr id="18" name="Picture 17" descr="th-1.jpe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01355" y="4428218"/>
            <a:ext cx="1303794" cy="1025071"/>
          </a:xfrm>
          <a:prstGeom prst="rect">
            <a:avLst/>
          </a:prstGeom>
        </p:spPr>
      </p:pic>
      <p:pic>
        <p:nvPicPr>
          <p:cNvPr id="19" name="Picture 18" descr="th.jpe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0002155" y="3095597"/>
            <a:ext cx="1242786" cy="926090"/>
          </a:xfrm>
          <a:prstGeom prst="rect">
            <a:avLst/>
          </a:prstGeom>
        </p:spPr>
      </p:pic>
      <p:pic>
        <p:nvPicPr>
          <p:cNvPr id="20" name="Picture 19" descr="th.jpe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0002155" y="4284888"/>
            <a:ext cx="1259341" cy="1163411"/>
          </a:xfrm>
          <a:prstGeom prst="rect">
            <a:avLst/>
          </a:prstGeom>
        </p:spPr>
      </p:pic>
      <p:pic>
        <p:nvPicPr>
          <p:cNvPr id="21" name="Picture 20"/>
          <p:cNvPicPr>
            <a:picLocks noChangeAspect="1"/>
          </p:cNvPicPr>
          <p:nvPr/>
        </p:nvPicPr>
        <p:blipFill>
          <a:blip r:embed="rId19"/>
          <a:stretch>
            <a:fillRect/>
          </a:stretch>
        </p:blipFill>
        <p:spPr>
          <a:xfrm>
            <a:off x="1941285" y="5137659"/>
            <a:ext cx="1324428" cy="1324429"/>
          </a:xfrm>
          <a:prstGeom prst="rect">
            <a:avLst/>
          </a:prstGeom>
        </p:spPr>
      </p:pic>
      <p:pic>
        <p:nvPicPr>
          <p:cNvPr id="23" name="Picture 22"/>
          <p:cNvPicPr>
            <a:picLocks noChangeAspect="1"/>
          </p:cNvPicPr>
          <p:nvPr/>
        </p:nvPicPr>
        <p:blipFill>
          <a:blip r:embed="rId20"/>
          <a:stretch>
            <a:fillRect/>
          </a:stretch>
        </p:blipFill>
        <p:spPr>
          <a:xfrm>
            <a:off x="6463166" y="5306048"/>
            <a:ext cx="1710871" cy="1156040"/>
          </a:xfrm>
          <a:prstGeom prst="rect">
            <a:avLst/>
          </a:prstGeom>
        </p:spPr>
      </p:pic>
      <p:pic>
        <p:nvPicPr>
          <p:cNvPr id="24" name="Picture 23"/>
          <p:cNvPicPr>
            <a:picLocks noChangeAspect="1"/>
          </p:cNvPicPr>
          <p:nvPr/>
        </p:nvPicPr>
        <p:blipFill>
          <a:blip r:embed="rId21"/>
          <a:stretch>
            <a:fillRect/>
          </a:stretch>
        </p:blipFill>
        <p:spPr>
          <a:xfrm>
            <a:off x="3733800" y="5499100"/>
            <a:ext cx="901700" cy="1358900"/>
          </a:xfrm>
          <a:prstGeom prst="rect">
            <a:avLst/>
          </a:prstGeom>
        </p:spPr>
      </p:pic>
      <p:pic>
        <p:nvPicPr>
          <p:cNvPr id="25" name="Picture 24"/>
          <p:cNvPicPr>
            <a:picLocks noChangeAspect="1"/>
          </p:cNvPicPr>
          <p:nvPr/>
        </p:nvPicPr>
        <p:blipFill>
          <a:blip r:embed="rId22"/>
          <a:stretch>
            <a:fillRect/>
          </a:stretch>
        </p:blipFill>
        <p:spPr>
          <a:xfrm>
            <a:off x="2013855" y="3278516"/>
            <a:ext cx="1587500" cy="1194140"/>
          </a:xfrm>
          <a:prstGeom prst="rect">
            <a:avLst/>
          </a:prstGeom>
        </p:spPr>
      </p:pic>
      <p:pic>
        <p:nvPicPr>
          <p:cNvPr id="26" name="Picture 25"/>
          <p:cNvPicPr>
            <a:picLocks noChangeAspect="1"/>
          </p:cNvPicPr>
          <p:nvPr/>
        </p:nvPicPr>
        <p:blipFill>
          <a:blip r:embed="rId23"/>
          <a:stretch>
            <a:fillRect/>
          </a:stretch>
        </p:blipFill>
        <p:spPr>
          <a:xfrm>
            <a:off x="4796291" y="229057"/>
            <a:ext cx="1385662" cy="1170214"/>
          </a:xfrm>
          <a:prstGeom prst="rect">
            <a:avLst/>
          </a:prstGeom>
        </p:spPr>
      </p:pic>
      <p:pic>
        <p:nvPicPr>
          <p:cNvPr id="27" name="Picture 26"/>
          <p:cNvPicPr>
            <a:picLocks noChangeAspect="1"/>
          </p:cNvPicPr>
          <p:nvPr/>
        </p:nvPicPr>
        <p:blipFill>
          <a:blip r:embed="rId24"/>
          <a:stretch>
            <a:fillRect/>
          </a:stretch>
        </p:blipFill>
        <p:spPr>
          <a:xfrm>
            <a:off x="8391070" y="4183062"/>
            <a:ext cx="1514929" cy="1316038"/>
          </a:xfrm>
          <a:prstGeom prst="rect">
            <a:avLst/>
          </a:prstGeom>
        </p:spPr>
      </p:pic>
      <p:pic>
        <p:nvPicPr>
          <p:cNvPr id="28" name="Picture 27"/>
          <p:cNvPicPr>
            <a:picLocks noChangeAspect="1"/>
          </p:cNvPicPr>
          <p:nvPr/>
        </p:nvPicPr>
        <p:blipFill>
          <a:blip r:embed="rId25"/>
          <a:stretch>
            <a:fillRect/>
          </a:stretch>
        </p:blipFill>
        <p:spPr>
          <a:xfrm>
            <a:off x="10002155" y="5656673"/>
            <a:ext cx="1616529" cy="1268611"/>
          </a:xfrm>
          <a:prstGeom prst="rect">
            <a:avLst/>
          </a:prstGeom>
        </p:spPr>
      </p:pic>
    </p:spTree>
    <p:extLst>
      <p:ext uri="{BB962C8B-B14F-4D97-AF65-F5344CB8AC3E}">
        <p14:creationId xmlns:p14="http://schemas.microsoft.com/office/powerpoint/2010/main" val="196097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13" y="154217"/>
            <a:ext cx="10515599" cy="1986642"/>
          </a:xfrm>
        </p:spPr>
        <p:txBody>
          <a:bodyPr/>
          <a:lstStyle/>
          <a:p>
            <a:pPr algn="ctr"/>
            <a:r>
              <a:rPr lang="en-US" sz="1600" b="1" dirty="0" smtClean="0">
                <a:solidFill>
                  <a:srgbClr val="000000"/>
                </a:solidFill>
              </a:rPr>
              <a:t>At the core of it all today, there's interconnections and </a:t>
            </a:r>
            <a:r>
              <a:rPr lang="en-US" sz="1600" b="1" dirty="0">
                <a:solidFill>
                  <a:srgbClr val="000000"/>
                </a:solidFill>
              </a:rPr>
              <a:t>peering...</a:t>
            </a:r>
            <a:r>
              <a:rPr lang="en-US" sz="1600" b="1" dirty="0"/>
              <a:t>what is this thing called peering?? </a:t>
            </a:r>
            <a:r>
              <a:rPr lang="en-US" sz="1600" b="1" dirty="0" smtClean="0"/>
              <a:t/>
            </a:r>
            <a:br>
              <a:rPr lang="en-US" sz="1600" b="1" dirty="0" smtClean="0"/>
            </a:br>
            <a:r>
              <a:rPr lang="en-US" sz="1600" b="1" dirty="0" smtClean="0">
                <a:solidFill>
                  <a:srgbClr val="000000"/>
                </a:solidFill>
              </a:rPr>
              <a:t>Huh</a:t>
            </a:r>
            <a:r>
              <a:rPr lang="en-US" sz="1600" b="1" dirty="0">
                <a:solidFill>
                  <a:srgbClr val="000000"/>
                </a:solidFill>
              </a:rPr>
              <a:t>?</a:t>
            </a:r>
            <a:r>
              <a:rPr lang="en-US" sz="1600" b="1" dirty="0" smtClean="0">
                <a:solidFill>
                  <a:srgbClr val="000000"/>
                </a:solidFill>
              </a:rPr>
              <a:t>?</a:t>
            </a:r>
            <a:br>
              <a:rPr lang="en-US" sz="1600" b="1" dirty="0" smtClean="0">
                <a:solidFill>
                  <a:srgbClr val="000000"/>
                </a:solidFill>
              </a:rPr>
            </a:br>
            <a:r>
              <a:rPr lang="en-US" sz="1600" b="1" dirty="0" smtClean="0">
                <a:solidFill>
                  <a:srgbClr val="000000"/>
                </a:solidFill>
              </a:rPr>
              <a:t>What??</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
            </a:r>
            <a:br>
              <a:rPr lang="en-US" sz="1600" b="1" dirty="0" smtClean="0">
                <a:solidFill>
                  <a:srgbClr val="000000"/>
                </a:solidFill>
              </a:rPr>
            </a:br>
            <a:r>
              <a:rPr lang="en-US" sz="1600" b="1" dirty="0">
                <a:solidFill>
                  <a:srgbClr val="000000"/>
                </a:solidFill>
              </a:rPr>
              <a:t>My daughter, “peering” from 13k feet. </a:t>
            </a:r>
            <a:endParaRPr lang="en-US" sz="1600" dirty="0">
              <a:solidFill>
                <a:srgbClr val="000000"/>
              </a:solidFill>
              <a:latin typeface="+mj-lt"/>
            </a:endParaRPr>
          </a:p>
        </p:txBody>
      </p:sp>
      <p:pic>
        <p:nvPicPr>
          <p:cNvPr id="4" name="Content Placeholder 3" descr="IMG_7838.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888332" y="2430653"/>
            <a:ext cx="5603133" cy="3154881"/>
          </a:xfrm>
        </p:spPr>
      </p:pic>
    </p:spTree>
    <p:extLst>
      <p:ext uri="{BB962C8B-B14F-4D97-AF65-F5344CB8AC3E}">
        <p14:creationId xmlns:p14="http://schemas.microsoft.com/office/powerpoint/2010/main" val="316826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43" y="954768"/>
            <a:ext cx="10515599" cy="1325563"/>
          </a:xfrm>
        </p:spPr>
        <p:txBody>
          <a:bodyPr/>
          <a:lstStyle/>
          <a:p>
            <a:pPr algn="ctr"/>
            <a:r>
              <a:rPr lang="en-US" sz="1600" b="1" dirty="0"/>
              <a:t>???Peering??</a:t>
            </a:r>
            <a:r>
              <a:rPr lang="en-US" sz="1600" b="1" dirty="0" smtClean="0"/>
              <a:t>?</a:t>
            </a:r>
            <a:br>
              <a:rPr lang="en-US" sz="1600" b="1" dirty="0" smtClean="0"/>
            </a:br>
            <a:r>
              <a:rPr lang="en-US" sz="1600" b="1" dirty="0" smtClean="0">
                <a:solidFill>
                  <a:srgbClr val="000000"/>
                </a:solidFill>
              </a:rPr>
              <a:t>How do you explain it to your family, friends, others??</a:t>
            </a:r>
            <a:r>
              <a:rPr lang="en-US" sz="1600" b="1" dirty="0">
                <a:solidFill>
                  <a:srgbClr val="000000"/>
                </a:solidFill>
              </a:rPr>
              <a:t/>
            </a:r>
            <a:br>
              <a:rPr lang="en-US" sz="1600" b="1" dirty="0">
                <a:solidFill>
                  <a:srgbClr val="000000"/>
                </a:solidFill>
              </a:rPr>
            </a:br>
            <a:r>
              <a:rPr lang="en-US" sz="1600" b="1" dirty="0" smtClean="0">
                <a:solidFill>
                  <a:srgbClr val="000000"/>
                </a:solidFill>
              </a:rPr>
              <a:t/>
            </a:r>
            <a:br>
              <a:rPr lang="en-US" sz="1600" b="1" dirty="0" smtClean="0">
                <a:solidFill>
                  <a:srgbClr val="000000"/>
                </a:solidFill>
              </a:rPr>
            </a:br>
            <a:r>
              <a:rPr lang="en-US" sz="1600" b="1" dirty="0" smtClean="0">
                <a:solidFill>
                  <a:srgbClr val="000000"/>
                </a:solidFill>
              </a:rPr>
              <a:t>I present it as</a:t>
            </a:r>
            <a:r>
              <a:rPr lang="is-IS" sz="1600" b="1" dirty="0" smtClean="0">
                <a:solidFill>
                  <a:srgbClr val="000000"/>
                </a:solidFill>
              </a:rPr>
              <a:t>…</a:t>
            </a:r>
            <a:r>
              <a:rPr lang="en-US" sz="1600" b="1" dirty="0">
                <a:solidFill>
                  <a:srgbClr val="000000"/>
                </a:solidFill>
              </a:rPr>
              <a:t/>
            </a:r>
            <a:br>
              <a:rPr lang="en-US" sz="1600" b="1" dirty="0">
                <a:solidFill>
                  <a:srgbClr val="000000"/>
                </a:solidFill>
              </a:rPr>
            </a:br>
            <a:r>
              <a:rPr lang="is-IS" sz="1600" b="1" dirty="0" smtClean="0">
                <a:solidFill>
                  <a:srgbClr val="000000"/>
                </a:solidFill>
              </a:rPr>
              <a:t>…</a:t>
            </a:r>
            <a:r>
              <a:rPr lang="en-US" sz="1600" b="1" dirty="0" smtClean="0">
                <a:solidFill>
                  <a:srgbClr val="000000"/>
                </a:solidFill>
              </a:rPr>
              <a:t>“The Party”</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dirty="0"/>
              <a:t/>
            </a:r>
            <a:br>
              <a:rPr lang="en-US" dirty="0"/>
            </a:br>
            <a:endParaRPr lang="en-US" dirty="0">
              <a:latin typeface="+mj-lt"/>
            </a:endParaRPr>
          </a:p>
        </p:txBody>
      </p:sp>
      <p:sp>
        <p:nvSpPr>
          <p:cNvPr id="3" name="TextBox 2"/>
          <p:cNvSpPr txBox="1"/>
          <p:nvPr/>
        </p:nvSpPr>
        <p:spPr>
          <a:xfrm>
            <a:off x="5043714" y="3719286"/>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6322785" y="2569936"/>
            <a:ext cx="3920672" cy="2298700"/>
          </a:xfrm>
          <a:prstGeom prst="rect">
            <a:avLst/>
          </a:prstGeom>
        </p:spPr>
      </p:pic>
      <p:pic>
        <p:nvPicPr>
          <p:cNvPr id="7" name="Picture 6"/>
          <p:cNvPicPr>
            <a:picLocks noChangeAspect="1"/>
          </p:cNvPicPr>
          <p:nvPr/>
        </p:nvPicPr>
        <p:blipFill>
          <a:blip r:embed="rId3"/>
          <a:stretch>
            <a:fillRect/>
          </a:stretch>
        </p:blipFill>
        <p:spPr>
          <a:xfrm>
            <a:off x="1765300" y="2569936"/>
            <a:ext cx="4076700" cy="2298700"/>
          </a:xfrm>
          <a:prstGeom prst="rect">
            <a:avLst/>
          </a:prstGeom>
        </p:spPr>
      </p:pic>
    </p:spTree>
    <p:extLst>
      <p:ext uri="{BB962C8B-B14F-4D97-AF65-F5344CB8AC3E}">
        <p14:creationId xmlns:p14="http://schemas.microsoft.com/office/powerpoint/2010/main" val="3154882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1893661"/>
          </a:xfrm>
        </p:spPr>
        <p:txBody>
          <a:bodyPr/>
          <a:lstStyle/>
          <a:p>
            <a:pPr algn="ctr"/>
            <a:r>
              <a:rPr lang="en-US" sz="1600" b="1" dirty="0" smtClean="0">
                <a:latin typeface="+mj-lt"/>
              </a:rPr>
              <a:t>Peering </a:t>
            </a:r>
            <a:br>
              <a:rPr lang="en-US" sz="1600" b="1" dirty="0" smtClean="0">
                <a:latin typeface="+mj-lt"/>
              </a:rPr>
            </a:br>
            <a:r>
              <a:rPr lang="en-US" sz="1600" b="1" dirty="0" smtClean="0">
                <a:latin typeface="+mj-lt"/>
              </a:rPr>
              <a:t>(according to Wikipedia)</a:t>
            </a:r>
            <a:br>
              <a:rPr lang="en-US" sz="1600" b="1" dirty="0" smtClean="0">
                <a:latin typeface="+mj-lt"/>
              </a:rPr>
            </a:br>
            <a:r>
              <a:rPr lang="en-US" sz="1600" b="1" dirty="0">
                <a:solidFill>
                  <a:srgbClr val="FF6600"/>
                </a:solidFill>
                <a:latin typeface="+mj-lt"/>
              </a:rPr>
              <a:t/>
            </a:r>
            <a:br>
              <a:rPr lang="en-US" sz="1600" b="1" dirty="0">
                <a:solidFill>
                  <a:srgbClr val="FF6600"/>
                </a:solidFill>
                <a:latin typeface="+mj-lt"/>
              </a:rPr>
            </a:br>
            <a:r>
              <a:rPr lang="en-US" sz="2000" b="1" dirty="0" smtClean="0">
                <a:solidFill>
                  <a:srgbClr val="000000"/>
                </a:solidFill>
                <a:latin typeface="+mj-lt"/>
              </a:rPr>
              <a:t>“</a:t>
            </a:r>
            <a:r>
              <a:rPr lang="is-IS" sz="2000" b="1" dirty="0" smtClean="0">
                <a:solidFill>
                  <a:srgbClr val="000000"/>
                </a:solidFill>
                <a:latin typeface="+mj-lt"/>
              </a:rPr>
              <a:t>…</a:t>
            </a:r>
            <a:r>
              <a:rPr lang="en-US" sz="2000" b="1" dirty="0" smtClean="0">
                <a:solidFill>
                  <a:srgbClr val="000000"/>
                </a:solidFill>
              </a:rPr>
              <a:t>a </a:t>
            </a:r>
            <a:r>
              <a:rPr lang="en-US" sz="2000" b="1" dirty="0">
                <a:solidFill>
                  <a:srgbClr val="000000"/>
                </a:solidFill>
              </a:rPr>
              <a:t>voluntary interconnection of administratively separate </a:t>
            </a:r>
            <a:r>
              <a:rPr lang="en-US" sz="2000" b="1" dirty="0" smtClean="0">
                <a:solidFill>
                  <a:srgbClr val="000000"/>
                </a:solidFill>
              </a:rPr>
              <a:t/>
            </a:r>
            <a:br>
              <a:rPr lang="en-US" sz="2000" b="1" dirty="0" smtClean="0">
                <a:solidFill>
                  <a:srgbClr val="000000"/>
                </a:solidFill>
              </a:rPr>
            </a:br>
            <a:r>
              <a:rPr lang="en-US" sz="2000" b="1" dirty="0">
                <a:solidFill>
                  <a:srgbClr val="000000"/>
                </a:solidFill>
              </a:rPr>
              <a:t/>
            </a:r>
            <a:br>
              <a:rPr lang="en-US" sz="2000" b="1" dirty="0">
                <a:solidFill>
                  <a:srgbClr val="000000"/>
                </a:solidFill>
              </a:rPr>
            </a:br>
            <a:r>
              <a:rPr lang="en-US" sz="2000" b="1" dirty="0" smtClean="0">
                <a:solidFill>
                  <a:srgbClr val="000000"/>
                </a:solidFill>
              </a:rPr>
              <a:t>Internet networks for the purpose of exchanging traffic between the users of each network.”</a:t>
            </a:r>
            <a:br>
              <a:rPr lang="en-US" sz="2000" b="1" dirty="0" smtClean="0">
                <a:solidFill>
                  <a:srgbClr val="000000"/>
                </a:solidFill>
              </a:rPr>
            </a:br>
            <a:r>
              <a:rPr lang="en-US" sz="2000" b="1" dirty="0" smtClean="0">
                <a:solidFill>
                  <a:srgbClr val="000000"/>
                </a:solidFill>
              </a:rPr>
              <a:t>(</a:t>
            </a:r>
            <a:r>
              <a:rPr lang="en-US" sz="2000" b="1" dirty="0" err="1" smtClean="0">
                <a:solidFill>
                  <a:srgbClr val="000000"/>
                </a:solidFill>
              </a:rPr>
              <a:t>Hmmmm</a:t>
            </a:r>
            <a:r>
              <a:rPr lang="is-IS" sz="2000" b="1" dirty="0" smtClean="0">
                <a:solidFill>
                  <a:srgbClr val="000000"/>
                </a:solidFill>
              </a:rPr>
              <a:t>…yeah...boooring...we can do better)</a:t>
            </a:r>
            <a:endParaRPr lang="en-US" sz="2000" b="1" dirty="0">
              <a:solidFill>
                <a:srgbClr val="000000"/>
              </a:solidFill>
              <a:latin typeface="+mj-lt"/>
            </a:endParaRPr>
          </a:p>
        </p:txBody>
      </p:sp>
      <p:pic>
        <p:nvPicPr>
          <p:cNvPr id="4" name="Picture 3"/>
          <p:cNvPicPr>
            <a:picLocks noChangeAspect="1"/>
          </p:cNvPicPr>
          <p:nvPr/>
        </p:nvPicPr>
        <p:blipFill>
          <a:blip r:embed="rId2"/>
          <a:stretch>
            <a:fillRect/>
          </a:stretch>
        </p:blipFill>
        <p:spPr>
          <a:xfrm>
            <a:off x="3066143" y="3873498"/>
            <a:ext cx="6096000" cy="3280229"/>
          </a:xfrm>
          <a:prstGeom prst="rect">
            <a:avLst/>
          </a:prstGeom>
        </p:spPr>
      </p:pic>
      <p:pic>
        <p:nvPicPr>
          <p:cNvPr id="5" name="Picture 4"/>
          <p:cNvPicPr>
            <a:picLocks noChangeAspect="1"/>
          </p:cNvPicPr>
          <p:nvPr/>
        </p:nvPicPr>
        <p:blipFill>
          <a:blip r:embed="rId3"/>
          <a:stretch>
            <a:fillRect/>
          </a:stretch>
        </p:blipFill>
        <p:spPr>
          <a:xfrm>
            <a:off x="4889499" y="2539999"/>
            <a:ext cx="2385786" cy="1088572"/>
          </a:xfrm>
          <a:prstGeom prst="rect">
            <a:avLst/>
          </a:prstGeom>
        </p:spPr>
      </p:pic>
    </p:spTree>
    <p:extLst>
      <p:ext uri="{BB962C8B-B14F-4D97-AF65-F5344CB8AC3E}">
        <p14:creationId xmlns:p14="http://schemas.microsoft.com/office/powerpoint/2010/main" val="196097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8" y="2750910"/>
            <a:ext cx="10515599" cy="1325563"/>
          </a:xfrm>
        </p:spPr>
        <p:txBody>
          <a:bodyPr/>
          <a:lstStyle/>
          <a:p>
            <a:pPr algn="ctr"/>
            <a:r>
              <a:rPr lang="en-US" sz="1600" b="1" dirty="0"/>
              <a:t>???Peering Coordinators???</a:t>
            </a:r>
            <a:br>
              <a:rPr lang="en-US" sz="1600" b="1" dirty="0"/>
            </a:br>
            <a:r>
              <a:rPr lang="en-US" sz="1600" b="1" dirty="0" smtClean="0">
                <a:solidFill>
                  <a:srgbClr val="000000"/>
                </a:solidFill>
              </a:rPr>
              <a:t>“</a:t>
            </a:r>
            <a:r>
              <a:rPr lang="en-US" sz="1600" b="1" dirty="0">
                <a:solidFill>
                  <a:srgbClr val="000000"/>
                </a:solidFill>
              </a:rPr>
              <a:t>Guests at The Party”. </a:t>
            </a:r>
            <a:r>
              <a:rPr lang="en-US" sz="1600" b="1" dirty="0" smtClean="0">
                <a:solidFill>
                  <a:srgbClr val="000000"/>
                </a:solidFill>
              </a:rPr>
              <a:t/>
            </a:r>
            <a:br>
              <a:rPr lang="en-US" sz="1600" b="1" dirty="0" smtClean="0">
                <a:solidFill>
                  <a:srgbClr val="000000"/>
                </a:solidFill>
              </a:rPr>
            </a:br>
            <a:r>
              <a:rPr lang="en-US" sz="1600" b="1" dirty="0" smtClean="0">
                <a:solidFill>
                  <a:srgbClr val="000000"/>
                </a:solidFill>
              </a:rPr>
              <a:t/>
            </a:r>
            <a:br>
              <a:rPr lang="en-US" sz="1600" b="1" dirty="0" smtClean="0">
                <a:solidFill>
                  <a:srgbClr val="000000"/>
                </a:solidFill>
              </a:rPr>
            </a:br>
            <a:r>
              <a:rPr lang="en-US" sz="1600" b="1" dirty="0" err="1" smtClean="0">
                <a:solidFill>
                  <a:srgbClr val="000000"/>
                </a:solidFill>
              </a:rPr>
              <a:t>NANOGers</a:t>
            </a:r>
            <a:r>
              <a:rPr lang="en-US" sz="1600" b="1" dirty="0" smtClean="0">
                <a:solidFill>
                  <a:srgbClr val="000000"/>
                </a:solidFill>
              </a:rPr>
              <a:t> </a:t>
            </a:r>
            <a:r>
              <a:rPr lang="en-US" sz="1600" b="1" dirty="0">
                <a:solidFill>
                  <a:srgbClr val="000000"/>
                </a:solidFill>
              </a:rPr>
              <a:t/>
            </a:r>
            <a:br>
              <a:rPr lang="en-US" sz="1600" b="1" dirty="0">
                <a:solidFill>
                  <a:srgbClr val="000000"/>
                </a:solidFill>
              </a:rPr>
            </a:br>
            <a:r>
              <a:rPr lang="en-US" sz="1600" b="1" dirty="0" err="1" smtClean="0">
                <a:solidFill>
                  <a:srgbClr val="000000"/>
                </a:solidFill>
              </a:rPr>
              <a:t>ChiNOGers</a:t>
            </a:r>
            <a:r>
              <a:rPr lang="en-US" sz="1600" b="1" dirty="0">
                <a:solidFill>
                  <a:srgbClr val="000000"/>
                </a:solidFill>
              </a:rPr>
              <a:t/>
            </a:r>
            <a:br>
              <a:rPr lang="en-US" sz="1600" b="1" dirty="0">
                <a:solidFill>
                  <a:srgbClr val="000000"/>
                </a:solidFill>
              </a:rPr>
            </a:br>
            <a:r>
              <a:rPr lang="en-US" sz="1600" b="1" dirty="0" err="1" smtClean="0">
                <a:solidFill>
                  <a:srgbClr val="000000"/>
                </a:solidFill>
              </a:rPr>
              <a:t>NYNOGers</a:t>
            </a:r>
            <a:r>
              <a:rPr lang="en-US" sz="1600" b="1" dirty="0" smtClean="0">
                <a:solidFill>
                  <a:srgbClr val="000000"/>
                </a:solidFill>
              </a:rPr>
              <a:t> </a:t>
            </a:r>
            <a:r>
              <a:rPr lang="en-US" sz="1600" b="1" dirty="0">
                <a:solidFill>
                  <a:srgbClr val="000000"/>
                </a:solidFill>
              </a:rPr>
              <a:t/>
            </a:r>
            <a:br>
              <a:rPr lang="en-US" sz="1600" b="1" dirty="0">
                <a:solidFill>
                  <a:srgbClr val="000000"/>
                </a:solidFill>
              </a:rPr>
            </a:br>
            <a:r>
              <a:rPr lang="en-US" sz="1600" b="1" dirty="0">
                <a:solidFill>
                  <a:srgbClr val="000000"/>
                </a:solidFill>
              </a:rPr>
              <a:t>All “</a:t>
            </a:r>
            <a:r>
              <a:rPr lang="en-US" sz="1600" b="1" dirty="0" err="1">
                <a:solidFill>
                  <a:srgbClr val="000000"/>
                </a:solidFill>
              </a:rPr>
              <a:t>NOG”</a:t>
            </a:r>
            <a:r>
              <a:rPr lang="en-US" sz="1600" b="1" dirty="0" err="1" smtClean="0">
                <a:solidFill>
                  <a:srgbClr val="000000"/>
                </a:solidFill>
              </a:rPr>
              <a:t>ers</a:t>
            </a:r>
            <a:r>
              <a:rPr lang="en-US" sz="1600" b="1" dirty="0">
                <a:solidFill>
                  <a:srgbClr val="000000"/>
                </a:solidFill>
              </a:rPr>
              <a:t/>
            </a:r>
            <a:br>
              <a:rPr lang="en-US" sz="1600" b="1" dirty="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Global “</a:t>
            </a:r>
            <a:r>
              <a:rPr lang="en-US" sz="1600" b="1" dirty="0" err="1" smtClean="0">
                <a:solidFill>
                  <a:srgbClr val="000000"/>
                </a:solidFill>
              </a:rPr>
              <a:t>NOG</a:t>
            </a:r>
            <a:r>
              <a:rPr lang="en-US" sz="1600" b="1" dirty="0" err="1">
                <a:solidFill>
                  <a:srgbClr val="000000"/>
                </a:solidFill>
              </a:rPr>
              <a:t>”gers</a:t>
            </a:r>
            <a:r>
              <a:rPr lang="en-US" sz="1600" b="1" dirty="0">
                <a:solidFill>
                  <a:srgbClr val="000000"/>
                </a:solidFill>
              </a:rPr>
              <a:t> </a:t>
            </a:r>
            <a:r>
              <a:rPr lang="en-US" sz="1600" b="1" dirty="0" smtClean="0">
                <a:solidFill>
                  <a:srgbClr val="000000"/>
                </a:solidFill>
              </a:rPr>
              <a:t>created the Internet </a:t>
            </a:r>
            <a:r>
              <a:rPr lang="en-US" sz="1600" b="1" dirty="0">
                <a:solidFill>
                  <a:srgbClr val="000000"/>
                </a:solidFill>
              </a:rPr>
              <a:t>‘s global Landscape</a:t>
            </a:r>
            <a:r>
              <a:rPr lang="en-US" sz="1600" b="1" dirty="0" smtClean="0">
                <a:solidFill>
                  <a:srgbClr val="000000"/>
                </a:solidFill>
              </a:rPr>
              <a:t>.</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sz="1600" b="1" dirty="0">
                <a:solidFill>
                  <a:srgbClr val="000000"/>
                </a:solidFill>
              </a:rPr>
              <a:t>Evolution of NANOG organization and it’s players</a:t>
            </a:r>
            <a:r>
              <a:rPr lang="en-US" sz="1600" b="1" dirty="0" smtClean="0">
                <a:solidFill>
                  <a:srgbClr val="000000"/>
                </a:solidFill>
              </a:rPr>
              <a:t>.</a:t>
            </a:r>
            <a:br>
              <a:rPr lang="en-US" sz="1600" b="1" dirty="0" smtClean="0">
                <a:solidFill>
                  <a:srgbClr val="000000"/>
                </a:solidFill>
              </a:rPr>
            </a:br>
            <a:r>
              <a:rPr lang="en-US" sz="1600" b="1" dirty="0" smtClean="0">
                <a:solidFill>
                  <a:srgbClr val="000000"/>
                </a:solidFill>
              </a:rPr>
              <a:t/>
            </a:r>
            <a:br>
              <a:rPr lang="en-US" sz="1600" b="1" dirty="0" smtClean="0">
                <a:solidFill>
                  <a:srgbClr val="000000"/>
                </a:solidFill>
              </a:rPr>
            </a:br>
            <a:r>
              <a:rPr lang="en-US" sz="1600" b="1" dirty="0">
                <a:solidFill>
                  <a:srgbClr val="000000"/>
                </a:solidFill>
              </a:rPr>
              <a:t>NANOG 22, Scottsdale, AZ in ‘01 ~560 Attendees 99.999% Engineers / Peering Coordinators (I was there)  vs. NANOG 69, Washington, DC in ’17 ~1150 Attendees ~60% Engineers / Peering Coordinators and ~%40 Vendors (I was there)</a:t>
            </a:r>
            <a:br>
              <a:rPr lang="en-US" sz="1600" b="1" dirty="0">
                <a:solidFill>
                  <a:srgbClr val="000000"/>
                </a:solidFill>
              </a:rPr>
            </a:br>
            <a:r>
              <a:rPr lang="en-US" sz="1600" b="1" dirty="0" smtClean="0">
                <a:solidFill>
                  <a:srgbClr val="000000"/>
                </a:solidFill>
              </a:rPr>
              <a:t/>
            </a:r>
            <a:br>
              <a:rPr lang="en-US" sz="1600" b="1" dirty="0" smtClean="0">
                <a:solidFill>
                  <a:srgbClr val="000000"/>
                </a:solidFill>
              </a:rPr>
            </a:br>
            <a:r>
              <a:rPr lang="en-US" sz="1600" b="1" dirty="0" smtClean="0">
                <a:solidFill>
                  <a:srgbClr val="000000"/>
                </a:solidFill>
              </a:rPr>
              <a:t>Stay involved!!</a:t>
            </a:r>
            <a:r>
              <a:rPr lang="en-US" sz="1600" b="1" dirty="0">
                <a:solidFill>
                  <a:srgbClr val="000000"/>
                </a:solidFill>
              </a:rPr>
              <a:t/>
            </a:r>
            <a:br>
              <a:rPr lang="en-US" sz="1600" b="1" dirty="0">
                <a:solidFill>
                  <a:srgbClr val="000000"/>
                </a:solidFill>
              </a:rPr>
            </a:br>
            <a:endParaRPr lang="en-US" sz="1600" b="1" dirty="0">
              <a:solidFill>
                <a:srgbClr val="000000"/>
              </a:solidFill>
              <a:latin typeface="+mj-lt"/>
            </a:endParaRPr>
          </a:p>
        </p:txBody>
      </p:sp>
      <p:pic>
        <p:nvPicPr>
          <p:cNvPr id="3" name="Picture 2"/>
          <p:cNvPicPr>
            <a:picLocks noChangeAspect="1"/>
          </p:cNvPicPr>
          <p:nvPr/>
        </p:nvPicPr>
        <p:blipFill>
          <a:blip r:embed="rId2"/>
          <a:stretch>
            <a:fillRect/>
          </a:stretch>
        </p:blipFill>
        <p:spPr>
          <a:xfrm>
            <a:off x="4980214" y="0"/>
            <a:ext cx="1977571" cy="1351644"/>
          </a:xfrm>
          <a:prstGeom prst="rect">
            <a:avLst/>
          </a:prstGeom>
        </p:spPr>
      </p:pic>
      <p:pic>
        <p:nvPicPr>
          <p:cNvPr id="4" name="Picture 3"/>
          <p:cNvPicPr>
            <a:picLocks noChangeAspect="1"/>
          </p:cNvPicPr>
          <p:nvPr/>
        </p:nvPicPr>
        <p:blipFill>
          <a:blip r:embed="rId3"/>
          <a:stretch>
            <a:fillRect/>
          </a:stretch>
        </p:blipFill>
        <p:spPr>
          <a:xfrm>
            <a:off x="9039679" y="2138588"/>
            <a:ext cx="2771321" cy="1224643"/>
          </a:xfrm>
          <a:prstGeom prst="rect">
            <a:avLst/>
          </a:prstGeom>
        </p:spPr>
      </p:pic>
      <p:pic>
        <p:nvPicPr>
          <p:cNvPr id="5" name="Picture 4" descr="IMG_883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0785" y="1462767"/>
            <a:ext cx="1324429" cy="1351642"/>
          </a:xfrm>
          <a:prstGeom prst="rect">
            <a:avLst/>
          </a:prstGeom>
        </p:spPr>
      </p:pic>
    </p:spTree>
    <p:extLst>
      <p:ext uri="{BB962C8B-B14F-4D97-AF65-F5344CB8AC3E}">
        <p14:creationId xmlns:p14="http://schemas.microsoft.com/office/powerpoint/2010/main" val="315488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3" y="2542832"/>
            <a:ext cx="10515599" cy="1082903"/>
          </a:xfrm>
        </p:spPr>
        <p:txBody>
          <a:bodyPr/>
          <a:lstStyle/>
          <a:p>
            <a:pPr algn="ctr"/>
            <a:r>
              <a:rPr lang="en-US" sz="1600" b="1" dirty="0" smtClean="0">
                <a:solidFill>
                  <a:srgbClr val="000000"/>
                </a:solidFill>
              </a:rPr>
              <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
            </a:r>
            <a:br>
              <a:rPr lang="en-US" sz="1600" b="1" dirty="0" smtClean="0">
                <a:solidFill>
                  <a:srgbClr val="000000"/>
                </a:solidFill>
              </a:rPr>
            </a:br>
            <a:r>
              <a:rPr lang="en-US" sz="1600" b="1" dirty="0" smtClean="0"/>
              <a:t>???Internet Exchange Point???</a:t>
            </a:r>
            <a:br>
              <a:rPr lang="en-US" sz="1600" b="1" dirty="0" smtClean="0"/>
            </a:br>
            <a:r>
              <a:rPr lang="en-US" sz="1600" b="1" dirty="0" smtClean="0"/>
              <a:t>?</a:t>
            </a:r>
            <a:r>
              <a:rPr lang="en-US" sz="1600" b="1" dirty="0"/>
              <a:t>??Peering Internet Exchange??</a:t>
            </a:r>
            <a:r>
              <a:rPr lang="en-US" sz="1600" b="1" dirty="0" smtClean="0"/>
              <a:t>?</a:t>
            </a:r>
            <a:br>
              <a:rPr lang="en-US" sz="1600" b="1" dirty="0" smtClean="0"/>
            </a:br>
            <a:r>
              <a:rPr lang="en-US" sz="1600" b="1" dirty="0" smtClean="0"/>
              <a:t>(according </a:t>
            </a:r>
            <a:r>
              <a:rPr lang="en-US" sz="1600" b="1" dirty="0"/>
              <a:t>to </a:t>
            </a:r>
            <a:r>
              <a:rPr lang="en-US" sz="1600" b="1" dirty="0" smtClean="0"/>
              <a:t>Wikipedia)</a:t>
            </a:r>
            <a:r>
              <a:rPr lang="en-US" sz="1600" b="1" dirty="0"/>
              <a:t/>
            </a:r>
            <a:br>
              <a:rPr lang="en-US" sz="1600" b="1" dirty="0"/>
            </a:br>
            <a:r>
              <a:rPr lang="en-US" sz="1600" b="1" dirty="0" smtClean="0">
                <a:solidFill>
                  <a:srgbClr val="000000"/>
                </a:solidFill>
              </a:rPr>
              <a:t/>
            </a:r>
            <a:br>
              <a:rPr lang="en-US" sz="1600" b="1" dirty="0" smtClean="0">
                <a:solidFill>
                  <a:srgbClr val="000000"/>
                </a:solidFill>
              </a:rPr>
            </a:br>
            <a:r>
              <a:rPr lang="en-US" sz="1600" b="1" dirty="0" smtClean="0">
                <a:solidFill>
                  <a:schemeClr val="tx1"/>
                </a:solidFill>
              </a:rPr>
              <a:t>“</a:t>
            </a:r>
            <a:r>
              <a:rPr lang="is-IS" sz="1600" b="1" dirty="0" smtClean="0">
                <a:solidFill>
                  <a:schemeClr val="tx1"/>
                </a:solidFill>
              </a:rPr>
              <a:t>…</a:t>
            </a:r>
            <a:r>
              <a:rPr lang="en-US" sz="1600" b="1" dirty="0" smtClean="0">
                <a:solidFill>
                  <a:schemeClr val="tx1"/>
                </a:solidFill>
              </a:rPr>
              <a:t>a </a:t>
            </a:r>
            <a:r>
              <a:rPr lang="en-US" sz="1600" b="1" dirty="0">
                <a:solidFill>
                  <a:schemeClr val="tx1"/>
                </a:solidFill>
              </a:rPr>
              <a:t>physical infrastructure through </a:t>
            </a:r>
            <a:r>
              <a:rPr lang="en-US" sz="1600" b="1" dirty="0" smtClean="0">
                <a:solidFill>
                  <a:schemeClr val="tx1"/>
                </a:solidFill>
              </a:rPr>
              <a:t>which Internet service providers (ISPs) and Content Delivery Networks (CDNs) exchange Internet Traffic between their networks (autonomous systems)</a:t>
            </a:r>
            <a:r>
              <a:rPr lang="is-IS" sz="1600" b="1" dirty="0" smtClean="0">
                <a:solidFill>
                  <a:schemeClr val="tx1"/>
                </a:solidFill>
              </a:rPr>
              <a:t>…”</a:t>
            </a:r>
            <a:r>
              <a:rPr lang="en-US" sz="1600" b="1" dirty="0">
                <a:solidFill>
                  <a:srgbClr val="000000"/>
                </a:solidFill>
              </a:rPr>
              <a:t/>
            </a:r>
            <a:br>
              <a:rPr lang="en-US" sz="1600" b="1" dirty="0">
                <a:solidFill>
                  <a:srgbClr val="000000"/>
                </a:solidFill>
              </a:rPr>
            </a:br>
            <a:r>
              <a:rPr lang="en-US" sz="1600" b="1" dirty="0" smtClean="0">
                <a:solidFill>
                  <a:srgbClr val="000000"/>
                </a:solidFill>
              </a:rPr>
              <a:t/>
            </a:r>
            <a:br>
              <a:rPr lang="en-US" sz="1600" b="1" dirty="0" smtClean="0">
                <a:solidFill>
                  <a:srgbClr val="000000"/>
                </a:solidFill>
              </a:rPr>
            </a:br>
            <a:r>
              <a:rPr lang="en-US" sz="1600" b="1" dirty="0">
                <a:solidFill>
                  <a:srgbClr val="000000"/>
                </a:solidFill>
              </a:rPr>
              <a:t/>
            </a:r>
            <a:br>
              <a:rPr lang="en-US" sz="1600" b="1" dirty="0">
                <a:solidFill>
                  <a:srgbClr val="000000"/>
                </a:solidFill>
              </a:rPr>
            </a:br>
            <a:r>
              <a:rPr lang="en-US" sz="1600" b="1" dirty="0" smtClean="0">
                <a:solidFill>
                  <a:srgbClr val="000000"/>
                </a:solidFill>
              </a:rPr>
              <a:t>2001 </a:t>
            </a:r>
            <a:r>
              <a:rPr lang="en-US" sz="1600" b="1" dirty="0">
                <a:solidFill>
                  <a:srgbClr val="000000"/>
                </a:solidFill>
              </a:rPr>
              <a:t>– Public Exchange Points ~50 vs. t</a:t>
            </a:r>
            <a:r>
              <a:rPr lang="is-IS" sz="1600" b="1" dirty="0">
                <a:solidFill>
                  <a:srgbClr val="000000"/>
                </a:solidFill>
              </a:rPr>
              <a:t>oday - ~500 Public Exchange Points globally</a:t>
            </a:r>
            <a:br>
              <a:rPr lang="is-IS" sz="1600" b="1" dirty="0">
                <a:solidFill>
                  <a:srgbClr val="000000"/>
                </a:solidFill>
              </a:rPr>
            </a:br>
            <a:r>
              <a:rPr lang="is-IS" sz="1600" b="1" dirty="0" smtClean="0">
                <a:solidFill>
                  <a:srgbClr val="000000"/>
                </a:solidFill>
              </a:rPr>
              <a:t/>
            </a:r>
            <a:br>
              <a:rPr lang="is-IS" sz="1600" b="1" dirty="0" smtClean="0">
                <a:solidFill>
                  <a:srgbClr val="000000"/>
                </a:solidFill>
              </a:rPr>
            </a:br>
            <a:r>
              <a:rPr lang="is-IS" sz="1600" b="1" dirty="0">
                <a:solidFill>
                  <a:srgbClr val="000000"/>
                </a:solidFill>
              </a:rPr>
              <a:t>2001 - “Big Fat Gige” ports @ $14,000/mo  vs today - 100Gige ports @ ~$?000/</a:t>
            </a:r>
            <a:r>
              <a:rPr lang="is-IS" sz="1600" b="1" dirty="0" smtClean="0">
                <a:solidFill>
                  <a:srgbClr val="000000"/>
                </a:solidFill>
              </a:rPr>
              <a:t>mo</a:t>
            </a:r>
            <a:br>
              <a:rPr lang="is-IS" sz="1600" b="1" dirty="0" smtClean="0">
                <a:solidFill>
                  <a:srgbClr val="000000"/>
                </a:solidFill>
              </a:rPr>
            </a:br>
            <a:r>
              <a:rPr lang="is-IS" sz="1600" b="1" dirty="0">
                <a:solidFill>
                  <a:srgbClr val="000000"/>
                </a:solidFill>
              </a:rPr>
              <a:t/>
            </a:r>
            <a:br>
              <a:rPr lang="is-IS" sz="1600" b="1" dirty="0">
                <a:solidFill>
                  <a:srgbClr val="000000"/>
                </a:solidFill>
              </a:rPr>
            </a:br>
            <a:r>
              <a:rPr lang="is-IS" sz="1600" b="1" dirty="0" smtClean="0">
                <a:solidFill>
                  <a:srgbClr val="000000"/>
                </a:solidFill>
              </a:rPr>
              <a:t>Domestic </a:t>
            </a:r>
            <a:r>
              <a:rPr lang="is-IS" sz="1600" b="1" dirty="0">
                <a:solidFill>
                  <a:srgbClr val="000000"/>
                </a:solidFill>
              </a:rPr>
              <a:t>USA $$$ vs </a:t>
            </a:r>
            <a:r>
              <a:rPr lang="is-IS" sz="1600" b="1" dirty="0" smtClean="0">
                <a:solidFill>
                  <a:srgbClr val="000000"/>
                </a:solidFill>
              </a:rPr>
              <a:t>Global / European </a:t>
            </a:r>
            <a:r>
              <a:rPr lang="is-IS" sz="1600" b="1" dirty="0">
                <a:solidFill>
                  <a:srgbClr val="000000"/>
                </a:solidFill>
              </a:rPr>
              <a:t>Cumbaya strategies and motives</a:t>
            </a:r>
            <a:r>
              <a:rPr lang="en-US" sz="1600" b="1" dirty="0">
                <a:solidFill>
                  <a:srgbClr val="000000"/>
                </a:solidFill>
              </a:rPr>
              <a:t/>
            </a:r>
            <a:br>
              <a:rPr lang="en-US" sz="1600" b="1" dirty="0">
                <a:solidFill>
                  <a:srgbClr val="000000"/>
                </a:solidFill>
              </a:rPr>
            </a:br>
            <a:r>
              <a:rPr lang="is-IS" sz="1600" b="1" dirty="0">
                <a:solidFill>
                  <a:srgbClr val="000000"/>
                </a:solidFill>
              </a:rPr>
              <a:t/>
            </a:r>
            <a:br>
              <a:rPr lang="is-IS" sz="1600" b="1" dirty="0">
                <a:solidFill>
                  <a:srgbClr val="000000"/>
                </a:solidFill>
              </a:rPr>
            </a:br>
            <a:r>
              <a:rPr lang="is-IS" sz="1600" b="1" dirty="0">
                <a:solidFill>
                  <a:srgbClr val="000000"/>
                </a:solidFill>
              </a:rPr>
              <a:t/>
            </a:r>
            <a:br>
              <a:rPr lang="is-IS" sz="1600" b="1" dirty="0">
                <a:solidFill>
                  <a:srgbClr val="000000"/>
                </a:solidFill>
              </a:rPr>
            </a:br>
            <a:endParaRPr lang="en-US" sz="1600" b="1" dirty="0">
              <a:solidFill>
                <a:srgbClr val="000000"/>
              </a:solidFill>
              <a:latin typeface="+mj-lt"/>
            </a:endParaRPr>
          </a:p>
        </p:txBody>
      </p:sp>
    </p:spTree>
    <p:extLst>
      <p:ext uri="{BB962C8B-B14F-4D97-AF65-F5344CB8AC3E}">
        <p14:creationId xmlns:p14="http://schemas.microsoft.com/office/powerpoint/2010/main" val="3154882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ms-ix amsterdam">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58024"/>
      </a:hlink>
      <a:folHlink>
        <a:srgbClr val="F5802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s-ix-powerpoint-template-colour-white-background-16x9" id="{50BA7DF4-F6A3-3A47-8FED-3CC088AFA740}" vid="{135AC0A5-FF8C-E647-B7D3-8690B4ECC4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ams-ix-powerpoint-template-colour-white-background-16x9</Template>
  <TotalTime>27333</TotalTime>
  <Words>336</Words>
  <Application>Microsoft Macintosh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Chalet LondonNineteenSixty</vt:lpstr>
      <vt:lpstr>Chalet NewYorkNineteenSixty</vt:lpstr>
      <vt:lpstr>Chalet ParisNineteenSixty</vt:lpstr>
      <vt:lpstr>Arial</vt:lpstr>
      <vt:lpstr>Office Theme</vt:lpstr>
      <vt:lpstr>     Evolution  of The Internet Peering Landscape 2001-2017 @ CHI-NOG7 </vt:lpstr>
      <vt:lpstr>PowerPoint Presentation</vt:lpstr>
      <vt:lpstr>Presentation overview</vt:lpstr>
      <vt:lpstr>Where do you fit in?  Drums, smoke signals, pony express, usps, word of mouth, carrier pigeons, telegraph, telephone, facsimile, television, fedex, super computers, car phones, bricks, cell phones, Internet, desktop computers, laptops, flip phones, smartphones, email, aol, tweets, video conferencing, facetime, texts, snapchat, instagram, fb, linkedIn, google, searches, maps, satellites, drones, Edison, Star Trek, DickTracey, Snowden, Putin, Trump, Hillary...  Each of these congers up a different thoughts!  </vt:lpstr>
      <vt:lpstr>At the core of it all today, there's interconnections and peering...what is this thing called peering??  Huh?? What??   My daughter, “peering” from 13k feet. </vt:lpstr>
      <vt:lpstr>???Peering??? How do you explain it to your family, friends, others??  I present it as… …“The Party”   </vt:lpstr>
      <vt:lpstr>Peering  (according to Wikipedia)  “…a voluntary interconnection of administratively separate   Internet networks for the purpose of exchanging traffic between the users of each network.” (Hmmmm…yeah...boooring...we can do better)</vt:lpstr>
      <vt:lpstr>???Peering Coordinators??? “Guests at The Party”.   NANOGers  ChiNOGers NYNOGers  All “NOG”ers  Global “NOG”gers created the Internet ‘s global Landscape.  Evolution of NANOG organization and it’s players.  NANOG 22, Scottsdale, AZ in ‘01 ~560 Attendees 99.999% Engineers / Peering Coordinators (I was there)  vs. NANOG 69, Washington, DC in ’17 ~1150 Attendees ~60% Engineers / Peering Coordinators and ~%40 Vendors (I was there)  Stay involved!! </vt:lpstr>
      <vt:lpstr>   ???Internet Exchange Point??? ???Peering Internet Exchange??? (according to Wikipedia)  “…a physical infrastructure through which Internet service providers (ISPs) and Content Delivery Networks (CDNs) exchange Internet Traffic between their networks (autonomous systems)…”   2001 – Public Exchange Points ~50 vs. today - ~500 Public Exchange Points globally  2001 - “Big Fat Gige” ports @ $14,000/mo  vs today - 100Gige ports @ ~$?000/mo  Domestic USA $$$ vs Global / European Cumbaya strategies and motives   </vt:lpstr>
      <vt:lpstr>???Peering Facilitator???  “Me”   “Host of a party”.   Making it “Facile” or “Easy” to peer at  ”The Party”.   I am not in sales.  Peering Coordinators know…  ...where they want to peer …when they want to peer at a particular location ...who they want to peer with ...whether they want to peer publicly or privately ...and they know they don’t want to pay for it!     </vt:lpstr>
      <vt:lpstr>??Data Centers??   “The Party Place” Palo Alto Internet Exchange 529 Bryant Street, Palo Alto  If you ever get the chance to see this facility…do!  Initial days of IDCs, Ixs, all combined into one that started the evolution of the Domestic / National / Regional / Global, Peering Landscape  EQIX Triple reverse split...PAIX wins!!! NOT!!!    And then, the subsequent demise of PAIX during the “build it and they will come” mentality that lead to the nuclear winter of 2003. The failure of MFN which lead to the sale of PAIX and opened the door for Equinix to cash in on PAIX loss of traction in the market. </vt:lpstr>
      <vt:lpstr>???PAIX??? What did the acronym PAIX stand for after being sold to Switch and Data? Importance to the early days of Internet Peering / Exchange Landscape</vt:lpstr>
      <vt:lpstr>Switch and Data, 2003-2009 Peering And Internet Exchange PAIX acquired by SDFC in 2003.   PAIX…from Peering organization to being owned by legacy colocation organization and it’s affects on the Internet Peering landscape</vt:lpstr>
      <vt:lpstr> Switch and Data acquired by Equinix in 2009.   One of the great business success stories of the Internet Infrastructure Era  Partner, customer, reseller and competitor of my current employer, AMS-IX! Now that’s cumbaya!  Co-Founders of Equinix were Jay Adelson and Al Avery</vt:lpstr>
      <vt:lpstr>What does the future of peering look like?  Virtual Cross Connect affects? Virtual Internet Exchange Affects?         Need to continue with… ...SIXs, SF Mixes, United Ixs...  …Regional, Domestic 2nd Tier expansions in underserved metros. ...Global Expansions...India, South America, Africa and other underserved markets.  Your thoughts?      </vt:lpstr>
      <vt:lpstr>         Phil “peering” from 13k feet.  </vt:lpstr>
      <vt:lpstr>Thank you very much!</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Robbers</dc:creator>
  <cp:lastModifiedBy>Tomasz Kaprzynski</cp:lastModifiedBy>
  <cp:revision>357</cp:revision>
  <cp:lastPrinted>2017-05-01T02:10:34Z</cp:lastPrinted>
  <dcterms:created xsi:type="dcterms:W3CDTF">2016-12-14T09:44:58Z</dcterms:created>
  <dcterms:modified xsi:type="dcterms:W3CDTF">2017-05-24T01:55:57Z</dcterms:modified>
</cp:coreProperties>
</file>