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412" r:id="rId3"/>
    <p:sldId id="330" r:id="rId4"/>
    <p:sldId id="325" r:id="rId5"/>
    <p:sldId id="336" r:id="rId6"/>
    <p:sldId id="288" r:id="rId7"/>
    <p:sldId id="410" r:id="rId8"/>
    <p:sldId id="353" r:id="rId9"/>
    <p:sldId id="411" r:id="rId10"/>
    <p:sldId id="323" r:id="rId11"/>
    <p:sldId id="324" r:id="rId12"/>
    <p:sldId id="398" r:id="rId13"/>
    <p:sldId id="399" r:id="rId14"/>
    <p:sldId id="400" r:id="rId15"/>
    <p:sldId id="401" r:id="rId16"/>
    <p:sldId id="402" r:id="rId17"/>
    <p:sldId id="403" r:id="rId18"/>
    <p:sldId id="360" r:id="rId19"/>
    <p:sldId id="361" r:id="rId20"/>
    <p:sldId id="40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3489"/>
  </p:normalViewPr>
  <p:slideViewPr>
    <p:cSldViewPr snapToGrid="0" snapToObjects="1">
      <p:cViewPr>
        <p:scale>
          <a:sx n="114" d="100"/>
          <a:sy n="114" d="100"/>
        </p:scale>
        <p:origin x="101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5D1C58-F4BF-724F-A327-88968F6112C0}" type="datetimeFigureOut">
              <a:rPr lang="en-US" smtClean="0"/>
              <a:t>5/8/18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C70971-CC07-F844-B1F0-9238BA942C07}" type="slidenum">
              <a:rPr lang="en-US" smtClean="0"/>
              <a:t>‹#›</a:t>
            </a:fld>
            <a:endParaRPr lang="en-US"/>
          </a:p>
        </p:txBody>
      </p:sp>
    </p:spTree>
    <p:extLst>
      <p:ext uri="{BB962C8B-B14F-4D97-AF65-F5344CB8AC3E}">
        <p14:creationId xmlns:p14="http://schemas.microsoft.com/office/powerpoint/2010/main" val="3671344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Cisco Live 2017</a:t>
            </a:r>
            <a:endParaRPr lang="en-US" dirty="0"/>
          </a:p>
        </p:txBody>
      </p:sp>
      <p:sp>
        <p:nvSpPr>
          <p:cNvPr id="5" name="Date Placeholder 4"/>
          <p:cNvSpPr>
            <a:spLocks noGrp="1"/>
          </p:cNvSpPr>
          <p:nvPr>
            <p:ph type="dt" idx="11"/>
          </p:nvPr>
        </p:nvSpPr>
        <p:spPr/>
        <p:txBody>
          <a:bodyPr/>
          <a:lstStyle/>
          <a:p>
            <a:fld id="{BA678A70-1ADF-49A4-B9C3-3E7AAF35E53B}" type="datetime1">
              <a:rPr lang="en-US" smtClean="0"/>
              <a:t>5/9/18</a:t>
            </a:fld>
            <a:endParaRPr lang="en-US"/>
          </a:p>
        </p:txBody>
      </p:sp>
      <p:sp>
        <p:nvSpPr>
          <p:cNvPr id="6" name="Slide Number Placeholder 5"/>
          <p:cNvSpPr>
            <a:spLocks noGrp="1"/>
          </p:cNvSpPr>
          <p:nvPr>
            <p:ph type="sldNum" sz="quarter" idx="12"/>
          </p:nvPr>
        </p:nvSpPr>
        <p:spPr/>
        <p:txBody>
          <a:bodyPr/>
          <a:lstStyle/>
          <a:p>
            <a:fld id="{0ADFA4A4-C10A-49FC-AF1A-861163FEA0B7}" type="slidenum">
              <a:rPr lang="en-US" smtClean="0"/>
              <a:t>5</a:t>
            </a:fld>
            <a:endParaRPr lang="en-US"/>
          </a:p>
        </p:txBody>
      </p:sp>
    </p:spTree>
    <p:extLst>
      <p:ext uri="{BB962C8B-B14F-4D97-AF65-F5344CB8AC3E}">
        <p14:creationId xmlns:p14="http://schemas.microsoft.com/office/powerpoint/2010/main" val="3335167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US" dirty="0"/>
              <a:t>Core, Aggregation, and Access partitioned as independent IGP/LDP domains.</a:t>
            </a:r>
          </a:p>
          <a:p>
            <a:pPr lvl="1">
              <a:lnSpc>
                <a:spcPct val="90000"/>
              </a:lnSpc>
            </a:pPr>
            <a:r>
              <a:rPr lang="en-US" dirty="0"/>
              <a:t>Reduce size of routing &amp; forwarding tables on routers to enable better stability &amp; faster convergence. </a:t>
            </a:r>
          </a:p>
          <a:p>
            <a:pPr>
              <a:lnSpc>
                <a:spcPct val="90000"/>
              </a:lnSpc>
            </a:pPr>
            <a:r>
              <a:rPr lang="en-US" dirty="0"/>
              <a:t>LDP used to build intra-domain LSPs within domains</a:t>
            </a:r>
          </a:p>
          <a:p>
            <a:pPr>
              <a:lnSpc>
                <a:spcPct val="90000"/>
              </a:lnSpc>
            </a:pPr>
            <a:r>
              <a:rPr lang="en-US" dirty="0"/>
              <a:t>RFC 3107 BGP IPv4+labels used as inter-domain label distribution protocol to build hierarchical LSPs across domains</a:t>
            </a:r>
          </a:p>
          <a:p>
            <a:pPr>
              <a:lnSpc>
                <a:spcPct val="90000"/>
              </a:lnSpc>
            </a:pPr>
            <a:r>
              <a:rPr lang="en-US" dirty="0"/>
              <a:t>Inter-domain LSPs are extended to RAN Access with controlled redistribution based on IGP tags and BGP communities.</a:t>
            </a:r>
          </a:p>
          <a:p>
            <a:pPr lvl="1">
              <a:lnSpc>
                <a:spcPct val="90000"/>
              </a:lnSpc>
            </a:pPr>
            <a:r>
              <a:rPr lang="en-US" dirty="0"/>
              <a:t>Preserve low scale in RAN IGP: Only local RAN IGP prefixes + few Mobile Packet Core loopbacks	</a:t>
            </a:r>
          </a:p>
          <a:p>
            <a:pPr>
              <a:lnSpc>
                <a:spcPct val="90000"/>
              </a:lnSpc>
            </a:pPr>
            <a:r>
              <a:rPr lang="en-US" dirty="0"/>
              <a:t>Intra-domain link &amp; node failures protected by LFA FRR</a:t>
            </a:r>
            <a:r>
              <a:rPr lang="en-US" baseline="30000" dirty="0"/>
              <a:t>*</a:t>
            </a:r>
            <a:r>
              <a:rPr lang="en-US" dirty="0"/>
              <a:t>, and ABR failures protected by BGP PIC</a:t>
            </a:r>
            <a:r>
              <a:rPr lang="en-US" baseline="30000" dirty="0"/>
              <a:t>*</a:t>
            </a:r>
            <a:endParaRPr lang="en-US" dirty="0"/>
          </a:p>
        </p:txBody>
      </p:sp>
      <p:sp>
        <p:nvSpPr>
          <p:cNvPr id="4" name="Slide Number Placeholder 3"/>
          <p:cNvSpPr>
            <a:spLocks noGrp="1"/>
          </p:cNvSpPr>
          <p:nvPr>
            <p:ph type="sldNum" sz="quarter" idx="10"/>
          </p:nvPr>
        </p:nvSpPr>
        <p:spPr/>
        <p:txBody>
          <a:bodyPr/>
          <a:lstStyle/>
          <a:p>
            <a:fld id="{EF84F5A5-9E13-4673-8021-6D5F1F699E40}" type="slidenum">
              <a:rPr lang="en-US" smtClean="0"/>
              <a:pPr/>
              <a:t>19</a:t>
            </a:fld>
            <a:endParaRPr lang="en-US" dirty="0"/>
          </a:p>
        </p:txBody>
      </p:sp>
    </p:spTree>
    <p:extLst>
      <p:ext uri="{BB962C8B-B14F-4D97-AF65-F5344CB8AC3E}">
        <p14:creationId xmlns:p14="http://schemas.microsoft.com/office/powerpoint/2010/main" val="4153098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xfrm>
            <a:off x="3884027" y="1"/>
            <a:ext cx="2972421" cy="457987"/>
          </a:xfrm>
          <a:prstGeom prst="rect">
            <a:avLst/>
          </a:prstGeom>
          <a:noFill/>
        </p:spPr>
        <p:txBody>
          <a:bodyPr lIns="90132" tIns="45066" rIns="90132" bIns="45066"/>
          <a:lstStyle/>
          <a:p>
            <a:r>
              <a:rPr lang="de-DE">
                <a:latin typeface="Arial" pitchFamily="34" charset="0"/>
              </a:rPr>
              <a:t>16.04.2009</a:t>
            </a:r>
          </a:p>
        </p:txBody>
      </p:sp>
      <p:sp>
        <p:nvSpPr>
          <p:cNvPr id="40963" name="Rectangle 5"/>
          <p:cNvSpPr>
            <a:spLocks noGrp="1" noChangeArrowheads="1"/>
          </p:cNvSpPr>
          <p:nvPr>
            <p:ph type="sldNum" sz="quarter" idx="5"/>
          </p:nvPr>
        </p:nvSpPr>
        <p:spPr>
          <a:noFill/>
        </p:spPr>
        <p:txBody>
          <a:bodyPr/>
          <a:lstStyle/>
          <a:p>
            <a:fld id="{D621C72A-7510-4F9D-ABF5-E17A31D11277}" type="slidenum">
              <a:rPr lang="de-DE">
                <a:latin typeface="Arial" pitchFamily="34" charset="0"/>
              </a:rPr>
              <a:pPr/>
              <a:t>6</a:t>
            </a:fld>
            <a:endParaRPr lang="de-DE">
              <a:latin typeface="Arial" pitchFamily="34" charset="0"/>
            </a:endParaRPr>
          </a:p>
        </p:txBody>
      </p:sp>
      <p:sp>
        <p:nvSpPr>
          <p:cNvPr id="40964" name="Rectangle 10"/>
          <p:cNvSpPr>
            <a:spLocks noGrp="1" noChangeArrowheads="1"/>
          </p:cNvSpPr>
          <p:nvPr>
            <p:ph type="hdr" sz="quarter"/>
          </p:nvPr>
        </p:nvSpPr>
        <p:spPr>
          <a:xfrm>
            <a:off x="1" y="1"/>
            <a:ext cx="2972421" cy="457987"/>
          </a:xfrm>
          <a:prstGeom prst="rect">
            <a:avLst/>
          </a:prstGeom>
          <a:noFill/>
        </p:spPr>
        <p:txBody>
          <a:bodyPr lIns="90132" tIns="45066" rIns="90132" bIns="45066"/>
          <a:lstStyle/>
          <a:p>
            <a:r>
              <a:rPr lang="de-DE">
                <a:latin typeface="Arial" pitchFamily="34" charset="0"/>
              </a:rPr>
              <a:t>Autor / Thema der Präsentation</a:t>
            </a:r>
          </a:p>
        </p:txBody>
      </p:sp>
      <p:sp>
        <p:nvSpPr>
          <p:cNvPr id="40965" name="Rectangle 2"/>
          <p:cNvSpPr>
            <a:spLocks noGrp="1" noRot="1" noChangeAspect="1" noChangeArrowheads="1" noTextEdit="1"/>
          </p:cNvSpPr>
          <p:nvPr>
            <p:ph type="sldImg"/>
          </p:nvPr>
        </p:nvSpPr>
        <p:spPr>
          <a:xfrm>
            <a:off x="169863" y="757238"/>
            <a:ext cx="6523037" cy="3670300"/>
          </a:xfrm>
          <a:ln/>
        </p:spPr>
      </p:sp>
      <p:sp>
        <p:nvSpPr>
          <p:cNvPr id="40966" name="Rectangle 3"/>
          <p:cNvSpPr>
            <a:spLocks noGrp="1" noChangeArrowheads="1"/>
          </p:cNvSpPr>
          <p:nvPr>
            <p:ph type="body" idx="1"/>
          </p:nvPr>
        </p:nvSpPr>
        <p:spPr>
          <a:noFill/>
          <a:ln/>
        </p:spPr>
        <p:txBody>
          <a:bodyPr/>
          <a:lstStyle/>
          <a:p>
            <a:pPr eaLnBrk="1" hangingPunct="1"/>
            <a:endParaRPr lang="de-DE">
              <a:latin typeface="Arial" pitchFamily="34" charset="0"/>
            </a:endParaRPr>
          </a:p>
        </p:txBody>
      </p:sp>
    </p:spTree>
    <p:extLst>
      <p:ext uri="{BB962C8B-B14F-4D97-AF65-F5344CB8AC3E}">
        <p14:creationId xmlns:p14="http://schemas.microsoft.com/office/powerpoint/2010/main" val="916417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Clarify</a:t>
            </a:r>
            <a:r>
              <a:rPr lang="en-US" baseline="0" dirty="0"/>
              <a:t> = </a:t>
            </a:r>
            <a:r>
              <a:rPr lang="en-US" dirty="0"/>
              <a:t>How large is large (# of routers?) ?</a:t>
            </a:r>
          </a:p>
          <a:p>
            <a:endParaRPr lang="en-US" dirty="0"/>
          </a:p>
        </p:txBody>
      </p:sp>
      <p:sp>
        <p:nvSpPr>
          <p:cNvPr id="4" name="Slide Number Placeholder 3"/>
          <p:cNvSpPr>
            <a:spLocks noGrp="1"/>
          </p:cNvSpPr>
          <p:nvPr>
            <p:ph type="sldNum" sz="quarter" idx="10"/>
          </p:nvPr>
        </p:nvSpPr>
        <p:spPr/>
        <p:txBody>
          <a:bodyPr/>
          <a:lstStyle/>
          <a:p>
            <a:fld id="{19D9EA44-9554-4B30-86F0-B4730E46EA1C}" type="slidenum">
              <a:rPr lang="en-US" smtClean="0"/>
              <a:pPr/>
              <a:t>12</a:t>
            </a:fld>
            <a:endParaRPr lang="en-US"/>
          </a:p>
        </p:txBody>
      </p:sp>
    </p:spTree>
    <p:extLst>
      <p:ext uri="{BB962C8B-B14F-4D97-AF65-F5344CB8AC3E}">
        <p14:creationId xmlns:p14="http://schemas.microsoft.com/office/powerpoint/2010/main" val="2158623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ts val="611"/>
              </a:spcAft>
              <a:buFont typeface="Arial" pitchFamily="34" charset="0"/>
              <a:buChar char="•"/>
            </a:pPr>
            <a:r>
              <a:rPr lang="en-GB" sz="1400" dirty="0">
                <a:solidFill>
                  <a:srgbClr val="435153"/>
                </a:solidFill>
              </a:rPr>
              <a:t> Core and Aggregation Networks form one IGP and LDP domain. </a:t>
            </a:r>
          </a:p>
          <a:p>
            <a:pPr marL="465887" lvl="2">
              <a:spcAft>
                <a:spcPts val="611"/>
              </a:spcAft>
              <a:buFont typeface="Arial" pitchFamily="34" charset="0"/>
              <a:buChar char="•"/>
            </a:pPr>
            <a:r>
              <a:rPr lang="en-GB" dirty="0">
                <a:solidFill>
                  <a:srgbClr val="435153"/>
                </a:solidFill>
              </a:rPr>
              <a:t> With small aggregation platforms the scale recommendation is less than 1000 IGP/LDP nodes.</a:t>
            </a:r>
          </a:p>
          <a:p>
            <a:pPr marL="0" lvl="1">
              <a:spcAft>
                <a:spcPts val="611"/>
              </a:spcAft>
              <a:buFont typeface="Arial" pitchFamily="34" charset="0"/>
              <a:buChar char="•"/>
            </a:pPr>
            <a:r>
              <a:rPr lang="en-GB" sz="1400" dirty="0">
                <a:solidFill>
                  <a:srgbClr val="435153"/>
                </a:solidFill>
              </a:rPr>
              <a:t> All Mobile (and </a:t>
            </a:r>
            <a:r>
              <a:rPr lang="en-GB" sz="1400" dirty="0" err="1">
                <a:solidFill>
                  <a:srgbClr val="435153"/>
                </a:solidFill>
              </a:rPr>
              <a:t>Wireline</a:t>
            </a:r>
            <a:r>
              <a:rPr lang="en-GB" sz="1400" dirty="0">
                <a:solidFill>
                  <a:srgbClr val="435153"/>
                </a:solidFill>
              </a:rPr>
              <a:t>) services are enabled by the Aggregation Nodes. The Mobile Access is based on TDM and Packet Microwave links aggregated in Aggregation Nodes enabling TDM/ATM/Ethernet VPWS and MPLS VPN transport</a:t>
            </a:r>
          </a:p>
          <a:p>
            <a:endParaRPr lang="en-US" dirty="0"/>
          </a:p>
        </p:txBody>
      </p:sp>
      <p:sp>
        <p:nvSpPr>
          <p:cNvPr id="4" name="Slide Number Placeholder 3"/>
          <p:cNvSpPr>
            <a:spLocks noGrp="1"/>
          </p:cNvSpPr>
          <p:nvPr>
            <p:ph type="sldNum" sz="quarter" idx="10"/>
          </p:nvPr>
        </p:nvSpPr>
        <p:spPr/>
        <p:txBody>
          <a:bodyPr/>
          <a:lstStyle/>
          <a:p>
            <a:fld id="{19D9EA44-9554-4B30-86F0-B4730E46EA1C}" type="slidenum">
              <a:rPr lang="en-US" smtClean="0"/>
              <a:pPr/>
              <a:t>13</a:t>
            </a:fld>
            <a:endParaRPr lang="en-US"/>
          </a:p>
        </p:txBody>
      </p:sp>
    </p:spTree>
    <p:extLst>
      <p:ext uri="{BB962C8B-B14F-4D97-AF65-F5344CB8AC3E}">
        <p14:creationId xmlns:p14="http://schemas.microsoft.com/office/powerpoint/2010/main" val="3903702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lnSpc>
                <a:spcPct val="120000"/>
              </a:lnSpc>
              <a:buFont typeface="Arial"/>
              <a:buChar char="•"/>
              <a:defRPr/>
            </a:pPr>
            <a:r>
              <a:rPr lang="en-GB" kern="0" dirty="0">
                <a:solidFill>
                  <a:srgbClr val="435153"/>
                </a:solidFill>
                <a:latin typeface="Arial"/>
              </a:rPr>
              <a:t>The Core and Aggregation form a relatively small IGP/LDP domain (1000 nodes)</a:t>
            </a:r>
          </a:p>
          <a:p>
            <a:pPr defTabSz="931774">
              <a:lnSpc>
                <a:spcPct val="120000"/>
              </a:lnSpc>
              <a:buFont typeface="Arial"/>
              <a:buChar char="•"/>
              <a:defRPr/>
            </a:pPr>
            <a:r>
              <a:rPr lang="en-GB" kern="0" dirty="0">
                <a:solidFill>
                  <a:srgbClr val="435153"/>
                </a:solidFill>
                <a:latin typeface="Arial"/>
              </a:rPr>
              <a:t> The RAN is MPLS enabled. Each RAN  network forms a different IGP/LDP domain </a:t>
            </a:r>
          </a:p>
          <a:p>
            <a:pPr defTabSz="931774">
              <a:lnSpc>
                <a:spcPct val="120000"/>
              </a:lnSpc>
              <a:buFont typeface="Arial"/>
              <a:buChar char="•"/>
              <a:defRPr/>
            </a:pPr>
            <a:r>
              <a:rPr lang="en-GB" kern="0" dirty="0">
                <a:solidFill>
                  <a:srgbClr val="435153"/>
                </a:solidFill>
                <a:latin typeface="Arial"/>
              </a:rPr>
              <a:t> The Core/Aggregation and RAN Access Networks are integrated with labelled BGP LSP</a:t>
            </a:r>
          </a:p>
          <a:p>
            <a:pPr defTabSz="931774">
              <a:lnSpc>
                <a:spcPct val="120000"/>
              </a:lnSpc>
              <a:buFont typeface="Arial"/>
              <a:buChar char="•"/>
              <a:defRPr/>
            </a:pPr>
            <a:r>
              <a:rPr lang="en-GB" kern="0" dirty="0">
                <a:solidFill>
                  <a:srgbClr val="435153"/>
                </a:solidFill>
                <a:latin typeface="Arial"/>
              </a:rPr>
              <a:t> The Access Network Nodes learn only the MPC labelled BGP prefixes and selectively and optionally the neighbouring RAN networks labelled BGP prefixes. </a:t>
            </a:r>
          </a:p>
          <a:p>
            <a:endParaRPr lang="en-US" dirty="0"/>
          </a:p>
        </p:txBody>
      </p:sp>
      <p:sp>
        <p:nvSpPr>
          <p:cNvPr id="4" name="Slide Number Placeholder 3"/>
          <p:cNvSpPr>
            <a:spLocks noGrp="1"/>
          </p:cNvSpPr>
          <p:nvPr>
            <p:ph type="sldNum" sz="quarter" idx="10"/>
          </p:nvPr>
        </p:nvSpPr>
        <p:spPr/>
        <p:txBody>
          <a:bodyPr/>
          <a:lstStyle/>
          <a:p>
            <a:fld id="{19D9EA44-9554-4B30-86F0-B4730E46EA1C}" type="slidenum">
              <a:rPr lang="en-US" smtClean="0"/>
              <a:pPr/>
              <a:t>14</a:t>
            </a:fld>
            <a:endParaRPr lang="en-US"/>
          </a:p>
        </p:txBody>
      </p:sp>
    </p:spTree>
    <p:extLst>
      <p:ext uri="{BB962C8B-B14F-4D97-AF65-F5344CB8AC3E}">
        <p14:creationId xmlns:p14="http://schemas.microsoft.com/office/powerpoint/2010/main" val="434282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lnSpc>
                <a:spcPct val="110000"/>
              </a:lnSpc>
              <a:buFont typeface="Arial"/>
              <a:buChar char="•"/>
              <a:defRPr/>
            </a:pPr>
            <a:r>
              <a:rPr lang="en-GB" kern="0" dirty="0">
                <a:solidFill>
                  <a:srgbClr val="435153"/>
                </a:solidFill>
                <a:latin typeface="Arial"/>
              </a:rPr>
              <a:t> The Mobile Core and Aggregation Networks enable Unified MPLS Transport</a:t>
            </a:r>
          </a:p>
          <a:p>
            <a:pPr defTabSz="931774">
              <a:lnSpc>
                <a:spcPct val="110000"/>
              </a:lnSpc>
              <a:buFont typeface="Arial"/>
              <a:buChar char="•"/>
              <a:defRPr/>
            </a:pPr>
            <a:r>
              <a:rPr lang="en-GB" kern="0" dirty="0">
                <a:solidFill>
                  <a:srgbClr val="435153"/>
                </a:solidFill>
                <a:latin typeface="Arial"/>
              </a:rPr>
              <a:t> The Core and Aggregation Networks are organized as independent IGP/LDP domains</a:t>
            </a:r>
          </a:p>
          <a:p>
            <a:pPr defTabSz="931774">
              <a:lnSpc>
                <a:spcPct val="110000"/>
              </a:lnSpc>
              <a:buFont typeface="Arial"/>
              <a:buChar char="•"/>
              <a:defRPr/>
            </a:pPr>
            <a:r>
              <a:rPr lang="en-GB" kern="0" dirty="0">
                <a:solidFill>
                  <a:srgbClr val="435153"/>
                </a:solidFill>
              </a:rPr>
              <a:t> Core and Aggregation Networks may be in different Autonomous Systems, in which case the inter-domain LSP is enabled by </a:t>
            </a:r>
            <a:r>
              <a:rPr lang="en-GB" kern="0" dirty="0" err="1">
                <a:solidFill>
                  <a:srgbClr val="435153"/>
                </a:solidFill>
              </a:rPr>
              <a:t>labeled</a:t>
            </a:r>
            <a:r>
              <a:rPr lang="en-GB" kern="0" dirty="0">
                <a:solidFill>
                  <a:srgbClr val="435153"/>
                </a:solidFill>
              </a:rPr>
              <a:t> </a:t>
            </a:r>
            <a:r>
              <a:rPr lang="en-GB" kern="0" dirty="0" err="1">
                <a:solidFill>
                  <a:srgbClr val="435153"/>
                </a:solidFill>
              </a:rPr>
              <a:t>eBGP</a:t>
            </a:r>
            <a:r>
              <a:rPr lang="en-GB" kern="0" dirty="0">
                <a:solidFill>
                  <a:srgbClr val="435153"/>
                </a:solidFill>
              </a:rPr>
              <a:t> in between </a:t>
            </a:r>
            <a:r>
              <a:rPr lang="en-GB" kern="0" dirty="0" err="1">
                <a:solidFill>
                  <a:srgbClr val="435153"/>
                </a:solidFill>
              </a:rPr>
              <a:t>ASes</a:t>
            </a:r>
            <a:endParaRPr lang="en-GB" kern="0" dirty="0">
              <a:solidFill>
                <a:srgbClr val="435153"/>
              </a:solidFill>
              <a:latin typeface="Arial"/>
            </a:endParaRPr>
          </a:p>
          <a:p>
            <a:pPr defTabSz="931774">
              <a:lnSpc>
                <a:spcPct val="110000"/>
              </a:lnSpc>
              <a:buFont typeface="Arial"/>
              <a:buChar char="•"/>
              <a:defRPr/>
            </a:pPr>
            <a:r>
              <a:rPr lang="en-GB" kern="0" dirty="0">
                <a:solidFill>
                  <a:srgbClr val="435153"/>
                </a:solidFill>
                <a:latin typeface="Arial"/>
              </a:rPr>
              <a:t> The network domains are interconnected with hierarchical LSPs based on RFC 3107, BGP IPv4+labels. Intra domain connectivity is based on LDP LSPs</a:t>
            </a:r>
          </a:p>
          <a:p>
            <a:pPr defTabSz="931774">
              <a:lnSpc>
                <a:spcPct val="110000"/>
              </a:lnSpc>
              <a:buFont typeface="Arial"/>
              <a:buChar char="•"/>
              <a:defRPr/>
            </a:pPr>
            <a:r>
              <a:rPr lang="en-GB" kern="0" dirty="0">
                <a:solidFill>
                  <a:srgbClr val="435153"/>
                </a:solidFill>
                <a:latin typeface="Arial"/>
              </a:rPr>
              <a:t> The Aggregation Node enable Mobile and </a:t>
            </a:r>
            <a:r>
              <a:rPr lang="en-GB" kern="0" dirty="0" err="1">
                <a:solidFill>
                  <a:srgbClr val="435153"/>
                </a:solidFill>
                <a:latin typeface="Arial"/>
              </a:rPr>
              <a:t>Wireline</a:t>
            </a:r>
            <a:r>
              <a:rPr lang="en-GB" kern="0" dirty="0">
                <a:solidFill>
                  <a:srgbClr val="435153"/>
                </a:solidFill>
                <a:latin typeface="Arial"/>
              </a:rPr>
              <a:t> Services. The Mobile RAN Access is based on TDM and Packet Microwave.</a:t>
            </a:r>
            <a:endParaRPr lang="en-GB" sz="1100" kern="0" dirty="0">
              <a:solidFill>
                <a:srgbClr val="435153"/>
              </a:solidFill>
              <a:latin typeface="Arial"/>
            </a:endParaRPr>
          </a:p>
          <a:p>
            <a:endParaRPr lang="en-US" dirty="0"/>
          </a:p>
        </p:txBody>
      </p:sp>
      <p:sp>
        <p:nvSpPr>
          <p:cNvPr id="4" name="Slide Number Placeholder 3"/>
          <p:cNvSpPr>
            <a:spLocks noGrp="1"/>
          </p:cNvSpPr>
          <p:nvPr>
            <p:ph type="sldNum" sz="quarter" idx="10"/>
          </p:nvPr>
        </p:nvSpPr>
        <p:spPr/>
        <p:txBody>
          <a:bodyPr/>
          <a:lstStyle/>
          <a:p>
            <a:fld id="{19D9EA44-9554-4B30-86F0-B4730E46EA1C}" type="slidenum">
              <a:rPr lang="en-US" smtClean="0"/>
              <a:pPr/>
              <a:t>15</a:t>
            </a:fld>
            <a:endParaRPr lang="en-US"/>
          </a:p>
        </p:txBody>
      </p:sp>
    </p:spTree>
    <p:extLst>
      <p:ext uri="{BB962C8B-B14F-4D97-AF65-F5344CB8AC3E}">
        <p14:creationId xmlns:p14="http://schemas.microsoft.com/office/powerpoint/2010/main" val="609394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lnSpc>
                <a:spcPct val="110000"/>
              </a:lnSpc>
              <a:buFont typeface="Arial"/>
              <a:buChar char="•"/>
              <a:defRPr/>
            </a:pPr>
            <a:r>
              <a:rPr lang="en-GB" kern="0" dirty="0">
                <a:solidFill>
                  <a:srgbClr val="435153"/>
                </a:solidFill>
                <a:latin typeface="Arial"/>
              </a:rPr>
              <a:t> The Mobile Core, Aggregation, Access Network enable Unified MPLS Transport</a:t>
            </a:r>
          </a:p>
          <a:p>
            <a:pPr defTabSz="931774">
              <a:lnSpc>
                <a:spcPct val="110000"/>
              </a:lnSpc>
              <a:buFont typeface="Arial"/>
              <a:buChar char="•"/>
              <a:defRPr/>
            </a:pPr>
            <a:r>
              <a:rPr lang="en-GB" kern="0" dirty="0">
                <a:solidFill>
                  <a:srgbClr val="435153"/>
                </a:solidFill>
                <a:latin typeface="Arial"/>
              </a:rPr>
              <a:t> The Core, Aggregation, Access are organized as independent IGP/LDP domains</a:t>
            </a:r>
          </a:p>
          <a:p>
            <a:pPr defTabSz="931774">
              <a:lnSpc>
                <a:spcPct val="110000"/>
              </a:lnSpc>
              <a:buFont typeface="Arial"/>
              <a:buChar char="•"/>
              <a:defRPr/>
            </a:pPr>
            <a:r>
              <a:rPr lang="en-GB" kern="0" dirty="0">
                <a:solidFill>
                  <a:srgbClr val="435153"/>
                </a:solidFill>
                <a:latin typeface="Arial"/>
              </a:rPr>
              <a:t> Core and Aggregation Networks may be in different Autonomous Systems, in which case the inter-domain LSP is enabled by </a:t>
            </a:r>
            <a:r>
              <a:rPr lang="en-GB" kern="0" dirty="0" err="1">
                <a:solidFill>
                  <a:srgbClr val="435153"/>
                </a:solidFill>
                <a:latin typeface="Arial"/>
              </a:rPr>
              <a:t>labeled</a:t>
            </a:r>
            <a:r>
              <a:rPr lang="en-GB" kern="0" dirty="0">
                <a:solidFill>
                  <a:srgbClr val="435153"/>
                </a:solidFill>
                <a:latin typeface="Arial"/>
              </a:rPr>
              <a:t> </a:t>
            </a:r>
            <a:r>
              <a:rPr lang="en-GB" kern="0" dirty="0" err="1">
                <a:solidFill>
                  <a:srgbClr val="435153"/>
                </a:solidFill>
                <a:latin typeface="Arial"/>
              </a:rPr>
              <a:t>eBGP</a:t>
            </a:r>
            <a:r>
              <a:rPr lang="en-GB" kern="0" dirty="0">
                <a:solidFill>
                  <a:srgbClr val="435153"/>
                </a:solidFill>
                <a:latin typeface="Arial"/>
              </a:rPr>
              <a:t> in between </a:t>
            </a:r>
            <a:r>
              <a:rPr lang="en-GB" kern="0" dirty="0" err="1">
                <a:solidFill>
                  <a:srgbClr val="435153"/>
                </a:solidFill>
                <a:latin typeface="Arial"/>
              </a:rPr>
              <a:t>ASes</a:t>
            </a:r>
            <a:endParaRPr lang="en-GB" kern="0" dirty="0">
              <a:solidFill>
                <a:srgbClr val="435153"/>
              </a:solidFill>
              <a:latin typeface="Arial"/>
            </a:endParaRPr>
          </a:p>
          <a:p>
            <a:pPr defTabSz="931774">
              <a:lnSpc>
                <a:spcPct val="110000"/>
              </a:lnSpc>
              <a:buFont typeface="Arial"/>
              <a:buChar char="•"/>
              <a:defRPr/>
            </a:pPr>
            <a:r>
              <a:rPr lang="en-GB" kern="0" dirty="0">
                <a:solidFill>
                  <a:srgbClr val="435153"/>
                </a:solidFill>
                <a:latin typeface="Arial"/>
              </a:rPr>
              <a:t> The network domains are interconnected with hierarchical LSPs based on RFC 3107, BGP IPv4+labels. Intra domain connectivity is based on LDP LSPs</a:t>
            </a:r>
          </a:p>
          <a:p>
            <a:pPr defTabSz="931774">
              <a:lnSpc>
                <a:spcPct val="110000"/>
              </a:lnSpc>
              <a:buFont typeface="Arial"/>
              <a:buChar char="•"/>
              <a:defRPr/>
            </a:pPr>
            <a:r>
              <a:rPr lang="en-GB" kern="0" dirty="0">
                <a:solidFill>
                  <a:srgbClr val="435153"/>
                </a:solidFill>
                <a:latin typeface="Arial"/>
              </a:rPr>
              <a:t> The Access Network Nodes learn only the required labelled BGP FECs, with selective distribution of the MPC and RAN neighbouring labelled BGP communities</a:t>
            </a:r>
            <a:endParaRPr lang="en-GB" sz="1100" kern="0" dirty="0">
              <a:solidFill>
                <a:srgbClr val="435153"/>
              </a:solidFill>
              <a:latin typeface="Arial"/>
            </a:endParaRPr>
          </a:p>
          <a:p>
            <a:endParaRPr lang="en-US" dirty="0"/>
          </a:p>
        </p:txBody>
      </p:sp>
      <p:sp>
        <p:nvSpPr>
          <p:cNvPr id="4" name="Slide Number Placeholder 3"/>
          <p:cNvSpPr>
            <a:spLocks noGrp="1"/>
          </p:cNvSpPr>
          <p:nvPr>
            <p:ph type="sldNum" sz="quarter" idx="10"/>
          </p:nvPr>
        </p:nvSpPr>
        <p:spPr/>
        <p:txBody>
          <a:bodyPr/>
          <a:lstStyle/>
          <a:p>
            <a:fld id="{19D9EA44-9554-4B30-86F0-B4730E46EA1C}" type="slidenum">
              <a:rPr lang="en-US" smtClean="0"/>
              <a:pPr/>
              <a:t>16</a:t>
            </a:fld>
            <a:endParaRPr lang="en-US"/>
          </a:p>
        </p:txBody>
      </p:sp>
    </p:spTree>
    <p:extLst>
      <p:ext uri="{BB962C8B-B14F-4D97-AF65-F5344CB8AC3E}">
        <p14:creationId xmlns:p14="http://schemas.microsoft.com/office/powerpoint/2010/main" val="365233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lnSpc>
                <a:spcPct val="120000"/>
              </a:lnSpc>
              <a:buFont typeface="Arial"/>
              <a:buChar char="•"/>
              <a:defRPr/>
            </a:pPr>
            <a:r>
              <a:rPr lang="en-GB" kern="0" dirty="0">
                <a:solidFill>
                  <a:srgbClr val="435153"/>
                </a:solidFill>
              </a:rPr>
              <a:t>The Core and Aggregation are organized as distinct IGP/LDP domains that enable inter domain hierarchical LSPs based on RFC 3107, BGP IPv4+labels and intra domain LSPs based on LDP</a:t>
            </a:r>
          </a:p>
          <a:p>
            <a:pPr defTabSz="931774">
              <a:lnSpc>
                <a:spcPct val="120000"/>
              </a:lnSpc>
              <a:buFont typeface="Arial"/>
              <a:buChar char="•"/>
              <a:defRPr/>
            </a:pPr>
            <a:r>
              <a:rPr lang="en-GB" kern="0" dirty="0">
                <a:solidFill>
                  <a:srgbClr val="435153"/>
                </a:solidFill>
              </a:rPr>
              <a:t>  Core and Aggregation Networks may be in different Autonomous Systems, in which case the inter-domain LSP is enabled by </a:t>
            </a:r>
            <a:r>
              <a:rPr lang="en-GB" kern="0" dirty="0" err="1">
                <a:solidFill>
                  <a:srgbClr val="435153"/>
                </a:solidFill>
              </a:rPr>
              <a:t>labeled</a:t>
            </a:r>
            <a:r>
              <a:rPr lang="en-GB" kern="0" dirty="0">
                <a:solidFill>
                  <a:srgbClr val="435153"/>
                </a:solidFill>
              </a:rPr>
              <a:t> </a:t>
            </a:r>
            <a:r>
              <a:rPr lang="en-GB" kern="0" dirty="0" err="1">
                <a:solidFill>
                  <a:srgbClr val="435153"/>
                </a:solidFill>
              </a:rPr>
              <a:t>eBGP</a:t>
            </a:r>
            <a:r>
              <a:rPr lang="en-GB" kern="0" dirty="0">
                <a:solidFill>
                  <a:srgbClr val="435153"/>
                </a:solidFill>
              </a:rPr>
              <a:t> in between </a:t>
            </a:r>
            <a:r>
              <a:rPr lang="en-GB" kern="0" dirty="0" err="1">
                <a:solidFill>
                  <a:srgbClr val="435153"/>
                </a:solidFill>
              </a:rPr>
              <a:t>ASes</a:t>
            </a:r>
            <a:endParaRPr lang="en-GB" kern="0" dirty="0">
              <a:solidFill>
                <a:srgbClr val="435153"/>
              </a:solidFill>
            </a:endParaRPr>
          </a:p>
          <a:p>
            <a:pPr defTabSz="931774">
              <a:lnSpc>
                <a:spcPct val="120000"/>
              </a:lnSpc>
              <a:buFont typeface="Arial"/>
              <a:buChar char="•"/>
              <a:defRPr/>
            </a:pPr>
            <a:r>
              <a:rPr lang="en-GB" kern="0" dirty="0">
                <a:solidFill>
                  <a:srgbClr val="435153"/>
                </a:solidFill>
              </a:rPr>
              <a:t> The inter domain Core/Aggregation LSPs are extended in the Access Networks by distributing the RAN IGP in the AggregationIPV4 </a:t>
            </a:r>
            <a:r>
              <a:rPr lang="en-GB" kern="0" dirty="0" err="1">
                <a:solidFill>
                  <a:srgbClr val="435153"/>
                </a:solidFill>
              </a:rPr>
              <a:t>unicast</a:t>
            </a:r>
            <a:r>
              <a:rPr lang="en-GB" kern="0" dirty="0">
                <a:solidFill>
                  <a:srgbClr val="435153"/>
                </a:solidFill>
              </a:rPr>
              <a:t> + label </a:t>
            </a:r>
            <a:r>
              <a:rPr lang="en-GB" kern="0" dirty="0" err="1">
                <a:solidFill>
                  <a:srgbClr val="435153"/>
                </a:solidFill>
              </a:rPr>
              <a:t>iBGP</a:t>
            </a:r>
            <a:r>
              <a:rPr lang="en-GB" kern="0" dirty="0">
                <a:solidFill>
                  <a:srgbClr val="435153"/>
                </a:solidFill>
              </a:rPr>
              <a:t> and the Mobile Transport Gateways </a:t>
            </a:r>
            <a:r>
              <a:rPr lang="en-GB" kern="0" dirty="0" err="1">
                <a:solidFill>
                  <a:srgbClr val="435153"/>
                </a:solidFill>
              </a:rPr>
              <a:t>labeled</a:t>
            </a:r>
            <a:r>
              <a:rPr lang="en-GB" kern="0" dirty="0">
                <a:solidFill>
                  <a:srgbClr val="435153"/>
                </a:solidFill>
              </a:rPr>
              <a:t> </a:t>
            </a:r>
            <a:r>
              <a:rPr lang="en-GB" kern="0" dirty="0" err="1">
                <a:solidFill>
                  <a:srgbClr val="435153"/>
                </a:solidFill>
              </a:rPr>
              <a:t>iBGP</a:t>
            </a:r>
            <a:r>
              <a:rPr lang="en-GB" kern="0" dirty="0">
                <a:solidFill>
                  <a:srgbClr val="435153"/>
                </a:solidFill>
              </a:rPr>
              <a:t> prefixes into RAN IGP.</a:t>
            </a:r>
          </a:p>
          <a:p>
            <a:endParaRPr lang="en-US" dirty="0"/>
          </a:p>
        </p:txBody>
      </p:sp>
      <p:sp>
        <p:nvSpPr>
          <p:cNvPr id="4" name="Slide Number Placeholder 3"/>
          <p:cNvSpPr>
            <a:spLocks noGrp="1"/>
          </p:cNvSpPr>
          <p:nvPr>
            <p:ph type="sldNum" sz="quarter" idx="10"/>
          </p:nvPr>
        </p:nvSpPr>
        <p:spPr/>
        <p:txBody>
          <a:bodyPr/>
          <a:lstStyle/>
          <a:p>
            <a:fld id="{19D9EA44-9554-4B30-86F0-B4730E46EA1C}" type="slidenum">
              <a:rPr lang="en-US" smtClean="0"/>
              <a:pPr/>
              <a:t>17</a:t>
            </a:fld>
            <a:endParaRPr lang="en-US"/>
          </a:p>
        </p:txBody>
      </p:sp>
    </p:spTree>
    <p:extLst>
      <p:ext uri="{BB962C8B-B14F-4D97-AF65-F5344CB8AC3E}">
        <p14:creationId xmlns:p14="http://schemas.microsoft.com/office/powerpoint/2010/main" val="442767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a:t>© 2009, Cisco Systems, Inc. All rights reserved.</a:t>
            </a:r>
          </a:p>
          <a:p>
            <a:pPr>
              <a:defRPr/>
            </a:pPr>
            <a:r>
              <a:rPr lang="en-US" dirty="0"/>
              <a:t>Presentation_ID.scr</a:t>
            </a:r>
          </a:p>
        </p:txBody>
      </p:sp>
      <p:sp>
        <p:nvSpPr>
          <p:cNvPr id="5" name="Slide Number Placeholder 4"/>
          <p:cNvSpPr>
            <a:spLocks noGrp="1"/>
          </p:cNvSpPr>
          <p:nvPr>
            <p:ph type="sldNum" sz="quarter" idx="11"/>
          </p:nvPr>
        </p:nvSpPr>
        <p:spPr/>
        <p:txBody>
          <a:bodyPr/>
          <a:lstStyle/>
          <a:p>
            <a:pPr>
              <a:defRPr/>
            </a:pPr>
            <a:fld id="{99734E64-2484-1C41-B681-9E036AA2E184}" type="slidenum">
              <a:rPr lang="en-US" smtClean="0"/>
              <a:pPr>
                <a:defRPr/>
              </a:pPr>
              <a:t>18</a:t>
            </a:fld>
            <a:endParaRPr lang="en-US" dirty="0"/>
          </a:p>
        </p:txBody>
      </p:sp>
    </p:spTree>
    <p:extLst>
      <p:ext uri="{BB962C8B-B14F-4D97-AF65-F5344CB8AC3E}">
        <p14:creationId xmlns:p14="http://schemas.microsoft.com/office/powerpoint/2010/main" val="15193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97ECD-AD7C-DE48-996C-9CDB445C34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41D85F-530F-9141-938B-EBE68F9DD9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E052AE-9484-4C4E-AB57-B3354630D6E8}"/>
              </a:ext>
            </a:extLst>
          </p:cNvPr>
          <p:cNvSpPr>
            <a:spLocks noGrp="1"/>
          </p:cNvSpPr>
          <p:nvPr>
            <p:ph type="dt" sz="half" idx="10"/>
          </p:nvPr>
        </p:nvSpPr>
        <p:spPr/>
        <p:txBody>
          <a:bodyPr/>
          <a:lstStyle/>
          <a:p>
            <a:fld id="{CD4B516F-4EF1-4F45-80BF-5177D4411240}" type="datetime1">
              <a:rPr lang="en-US" smtClean="0"/>
              <a:t>5/8/18</a:t>
            </a:fld>
            <a:endParaRPr lang="en-US"/>
          </a:p>
        </p:txBody>
      </p:sp>
      <p:sp>
        <p:nvSpPr>
          <p:cNvPr id="5" name="Footer Placeholder 4">
            <a:extLst>
              <a:ext uri="{FF2B5EF4-FFF2-40B4-BE49-F238E27FC236}">
                <a16:creationId xmlns:a16="http://schemas.microsoft.com/office/drawing/2014/main" id="{1C63A9D6-CCFA-0544-9E67-859DC66EF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43ED6-8D1D-E94C-89AF-D1E613A3A113}"/>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208949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29DC-7E1B-C641-8409-CDED8C177D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E96BF9-6B62-C24D-B89A-38ED65F404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0D3D9-F54A-9A47-9D70-2782B455DCB0}"/>
              </a:ext>
            </a:extLst>
          </p:cNvPr>
          <p:cNvSpPr>
            <a:spLocks noGrp="1"/>
          </p:cNvSpPr>
          <p:nvPr>
            <p:ph type="dt" sz="half" idx="10"/>
          </p:nvPr>
        </p:nvSpPr>
        <p:spPr/>
        <p:txBody>
          <a:bodyPr/>
          <a:lstStyle/>
          <a:p>
            <a:fld id="{B9AB904E-33A6-4449-BDE0-30160561C386}" type="datetime1">
              <a:rPr lang="en-US" smtClean="0"/>
              <a:t>5/8/18</a:t>
            </a:fld>
            <a:endParaRPr lang="en-US"/>
          </a:p>
        </p:txBody>
      </p:sp>
      <p:sp>
        <p:nvSpPr>
          <p:cNvPr id="5" name="Footer Placeholder 4">
            <a:extLst>
              <a:ext uri="{FF2B5EF4-FFF2-40B4-BE49-F238E27FC236}">
                <a16:creationId xmlns:a16="http://schemas.microsoft.com/office/drawing/2014/main" id="{654328CF-866E-B64C-8104-C3271F3139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3075EA-6745-4344-904E-4667C85DF399}"/>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1899774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438259-CBE6-3A41-A8F8-B6979EE922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1A56F8-85CB-2245-9AF4-C4D1D70A437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EE716-F800-284D-99A4-7316B8043485}"/>
              </a:ext>
            </a:extLst>
          </p:cNvPr>
          <p:cNvSpPr>
            <a:spLocks noGrp="1"/>
          </p:cNvSpPr>
          <p:nvPr>
            <p:ph type="dt" sz="half" idx="10"/>
          </p:nvPr>
        </p:nvSpPr>
        <p:spPr/>
        <p:txBody>
          <a:bodyPr/>
          <a:lstStyle/>
          <a:p>
            <a:fld id="{79E0244B-4874-074F-B7DF-82D15B45C1ED}" type="datetime1">
              <a:rPr lang="en-US" smtClean="0"/>
              <a:t>5/8/18</a:t>
            </a:fld>
            <a:endParaRPr lang="en-US"/>
          </a:p>
        </p:txBody>
      </p:sp>
      <p:sp>
        <p:nvSpPr>
          <p:cNvPr id="5" name="Footer Placeholder 4">
            <a:extLst>
              <a:ext uri="{FF2B5EF4-FFF2-40B4-BE49-F238E27FC236}">
                <a16:creationId xmlns:a16="http://schemas.microsoft.com/office/drawing/2014/main" id="{68BE426A-A7FE-6C42-B71C-80AFC64D68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455FB-303D-6141-B441-FF87AAD2D96B}"/>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2961327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Subtitle and Bullet">
    <p:spTree>
      <p:nvGrpSpPr>
        <p:cNvPr id="1" name=""/>
        <p:cNvGrpSpPr/>
        <p:nvPr/>
      </p:nvGrpSpPr>
      <p:grpSpPr>
        <a:xfrm>
          <a:off x="0" y="0"/>
          <a:ext cx="0" cy="0"/>
          <a:chOff x="0" y="0"/>
          <a:chExt cx="0" cy="0"/>
        </a:xfrm>
      </p:grpSpPr>
      <p:sp>
        <p:nvSpPr>
          <p:cNvPr id="7" name="Slide Number Placeholder 1"/>
          <p:cNvSpPr>
            <a:spLocks noGrp="1"/>
          </p:cNvSpPr>
          <p:nvPr>
            <p:ph type="sldNum" sz="quarter" idx="4"/>
          </p:nvPr>
        </p:nvSpPr>
        <p:spPr>
          <a:xfrm>
            <a:off x="11212945" y="6513319"/>
            <a:ext cx="479555" cy="366183"/>
          </a:xfrm>
          <a:prstGeom prst="rect">
            <a:avLst/>
          </a:prstGeom>
        </p:spPr>
        <p:txBody>
          <a:bodyPr vert="horz" lIns="91440" tIns="45720" rIns="91440" bIns="45720" rtlCol="0" anchor="ctr"/>
          <a:lstStyle>
            <a:lvl1pPr algn="r">
              <a:defRPr lang="en-US" sz="800" kern="1200" smtClean="0">
                <a:solidFill>
                  <a:srgbClr val="000000"/>
                </a:solidFill>
                <a:latin typeface="+mn-lt"/>
                <a:ea typeface="+mn-ea"/>
                <a:cs typeface="CiscoSans Thin"/>
              </a:defRPr>
            </a:lvl1pPr>
          </a:lstStyle>
          <a:p>
            <a:fld id="{96A97DD0-5BE7-4856-A2A9-C42C6688E607}" type="slidenum">
              <a:rPr/>
              <a:pPr/>
              <a:t>‹#›</a:t>
            </a:fld>
            <a:endParaRPr dirty="0"/>
          </a:p>
        </p:txBody>
      </p:sp>
      <p:sp>
        <p:nvSpPr>
          <p:cNvPr id="8" name="Footer Placeholder 2"/>
          <p:cNvSpPr>
            <a:spLocks noGrp="1"/>
          </p:cNvSpPr>
          <p:nvPr>
            <p:ph type="ftr" sz="quarter" idx="3"/>
          </p:nvPr>
        </p:nvSpPr>
        <p:spPr>
          <a:xfrm>
            <a:off x="6963378" y="6616601"/>
            <a:ext cx="955817" cy="185296"/>
          </a:xfrm>
          <a:prstGeom prst="rect">
            <a:avLst/>
          </a:prstGeom>
          <a:noFill/>
          <a:ln w="9525">
            <a:noFill/>
            <a:miter lim="800000"/>
            <a:headEnd/>
            <a:tailEnd/>
          </a:ln>
          <a:effectLst/>
        </p:spPr>
        <p:txBody>
          <a:bodyPr wrap="square" lIns="61586" tIns="30792" rIns="61586" bIns="30792" anchor="b">
            <a:spAutoFit/>
          </a:bodyPr>
          <a:lstStyle>
            <a:lvl1pPr algn="l">
              <a:defRPr lang="en-US" sz="800" dirty="0">
                <a:solidFill>
                  <a:srgbClr val="000000"/>
                </a:solidFill>
                <a:cs typeface="CiscoSans Thin"/>
              </a:defRPr>
            </a:lvl1pPr>
          </a:lstStyle>
          <a:p>
            <a:pPr defTabSz="814305"/>
            <a:endParaRPr lang="en-US">
              <a:ea typeface="ＭＳ Ｐゴシック" charset="0"/>
            </a:endParaRPr>
          </a:p>
        </p:txBody>
      </p:sp>
      <p:sp>
        <p:nvSpPr>
          <p:cNvPr id="6" name="Title 1"/>
          <p:cNvSpPr>
            <a:spLocks noGrp="1"/>
          </p:cNvSpPr>
          <p:nvPr>
            <p:ph type="title" hasCustomPrompt="1"/>
          </p:nvPr>
        </p:nvSpPr>
        <p:spPr>
          <a:xfrm>
            <a:off x="475488" y="512235"/>
            <a:ext cx="11350752" cy="579965"/>
          </a:xfrm>
        </p:spPr>
        <p:txBody>
          <a:bodyPr/>
          <a:lstStyle>
            <a:lvl1pPr>
              <a:defRPr baseline="0">
                <a:solidFill>
                  <a:schemeClr val="accent6"/>
                </a:solidFill>
              </a:defRPr>
            </a:lvl1pPr>
          </a:lstStyle>
          <a:p>
            <a:r>
              <a:rPr lang="en-US" dirty="0"/>
              <a:t>Slide Title</a:t>
            </a:r>
          </a:p>
        </p:txBody>
      </p:sp>
      <p:sp>
        <p:nvSpPr>
          <p:cNvPr id="9" name="Content Placeholder 4"/>
          <p:cNvSpPr>
            <a:spLocks noGrp="1"/>
          </p:cNvSpPr>
          <p:nvPr>
            <p:ph sz="quarter" idx="11"/>
          </p:nvPr>
        </p:nvSpPr>
        <p:spPr>
          <a:xfrm>
            <a:off x="475488" y="1599213"/>
            <a:ext cx="11350752" cy="393616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ext Placeholder 5"/>
          <p:cNvSpPr>
            <a:spLocks noGrp="1"/>
          </p:cNvSpPr>
          <p:nvPr>
            <p:ph type="body" sz="quarter" idx="12"/>
          </p:nvPr>
        </p:nvSpPr>
        <p:spPr>
          <a:xfrm>
            <a:off x="475488" y="1036179"/>
            <a:ext cx="11350752" cy="508000"/>
          </a:xfrm>
        </p:spPr>
        <p:txBody>
          <a:bodyPr/>
          <a:lstStyle>
            <a:lvl1pPr marL="2380" indent="0">
              <a:buNone/>
              <a:defRPr lang="en-US" sz="2400" kern="1200" dirty="0" smtClean="0">
                <a:solidFill>
                  <a:schemeClr val="tx1"/>
                </a:solidFill>
                <a:latin typeface="+mn-lt"/>
                <a:ea typeface="+mn-ea"/>
                <a:cs typeface="+mn-cs"/>
                <a:sym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242244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470567" y="291929"/>
            <a:ext cx="11350752" cy="1020576"/>
          </a:xfrm>
        </p:spPr>
        <p:txBody>
          <a:bodyPr/>
          <a:lstStyle>
            <a:lvl1pPr>
              <a:defRPr baseline="0">
                <a:solidFill>
                  <a:schemeClr val="accent6"/>
                </a:solidFill>
              </a:defRPr>
            </a:lvl1pPr>
          </a:lstStyle>
          <a:p>
            <a:r>
              <a:rPr lang="en-US"/>
              <a:t>Click to edit Master title style</a:t>
            </a:r>
            <a:endParaRPr lang="en-US" dirty="0"/>
          </a:p>
        </p:txBody>
      </p:sp>
      <p:sp>
        <p:nvSpPr>
          <p:cNvPr id="5" name="Content Placeholder 4"/>
          <p:cNvSpPr>
            <a:spLocks noGrp="1"/>
          </p:cNvSpPr>
          <p:nvPr>
            <p:ph sz="quarter" idx="11"/>
          </p:nvPr>
        </p:nvSpPr>
        <p:spPr>
          <a:xfrm>
            <a:off x="470567" y="1437218"/>
            <a:ext cx="11350752" cy="45317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Slide Number Placeholder 1"/>
          <p:cNvSpPr>
            <a:spLocks noGrp="1"/>
          </p:cNvSpPr>
          <p:nvPr>
            <p:ph type="sldNum" sz="quarter" idx="4"/>
          </p:nvPr>
        </p:nvSpPr>
        <p:spPr>
          <a:xfrm>
            <a:off x="11212945" y="6513319"/>
            <a:ext cx="479555" cy="366183"/>
          </a:xfrm>
          <a:prstGeom prst="rect">
            <a:avLst/>
          </a:prstGeom>
        </p:spPr>
        <p:txBody>
          <a:bodyPr vert="horz" lIns="91440" tIns="45720" rIns="91440" bIns="45720" rtlCol="0" anchor="ctr"/>
          <a:lstStyle>
            <a:lvl1pPr algn="r">
              <a:defRPr lang="en-US" sz="800" kern="1200" smtClean="0">
                <a:solidFill>
                  <a:srgbClr val="000000"/>
                </a:solidFill>
                <a:latin typeface="+mn-lt"/>
                <a:ea typeface="+mn-ea"/>
                <a:cs typeface="CiscoSans Thin"/>
              </a:defRPr>
            </a:lvl1pPr>
          </a:lstStyle>
          <a:p>
            <a:fld id="{96A97DD0-5BE7-4856-A2A9-C42C6688E607}" type="slidenum">
              <a:rPr/>
              <a:pPr/>
              <a:t>‹#›</a:t>
            </a:fld>
            <a:endParaRPr dirty="0"/>
          </a:p>
        </p:txBody>
      </p:sp>
      <p:sp>
        <p:nvSpPr>
          <p:cNvPr id="8" name="Footer Placeholder 2"/>
          <p:cNvSpPr>
            <a:spLocks noGrp="1"/>
          </p:cNvSpPr>
          <p:nvPr>
            <p:ph type="ftr" sz="quarter" idx="3"/>
          </p:nvPr>
        </p:nvSpPr>
        <p:spPr>
          <a:xfrm>
            <a:off x="6963378" y="6616601"/>
            <a:ext cx="955817" cy="185296"/>
          </a:xfrm>
          <a:prstGeom prst="rect">
            <a:avLst/>
          </a:prstGeom>
          <a:noFill/>
          <a:ln w="9525">
            <a:noFill/>
            <a:miter lim="800000"/>
            <a:headEnd/>
            <a:tailEnd/>
          </a:ln>
          <a:effectLst/>
        </p:spPr>
        <p:txBody>
          <a:bodyPr wrap="square" lIns="61586" tIns="30792" rIns="61586" bIns="30792" anchor="b">
            <a:spAutoFit/>
          </a:bodyPr>
          <a:lstStyle>
            <a:lvl1pPr algn="l">
              <a:defRPr lang="en-US" sz="800" dirty="0">
                <a:solidFill>
                  <a:srgbClr val="000000"/>
                </a:solidFill>
                <a:cs typeface="CiscoSans Thin"/>
              </a:defRPr>
            </a:lvl1pPr>
          </a:lstStyle>
          <a:p>
            <a:pPr defTabSz="814305"/>
            <a:endParaRPr lang="en-US">
              <a:ea typeface="ＭＳ Ｐゴシック" charset="0"/>
            </a:endParaRPr>
          </a:p>
        </p:txBody>
      </p:sp>
    </p:spTree>
    <p:extLst>
      <p:ext uri="{BB962C8B-B14F-4D97-AF65-F5344CB8AC3E}">
        <p14:creationId xmlns:p14="http://schemas.microsoft.com/office/powerpoint/2010/main" val="187193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9700" y="275035"/>
            <a:ext cx="10400741" cy="1143000"/>
          </a:xfrm>
        </p:spPr>
        <p:txBody>
          <a:bodyPr/>
          <a:lstStyle/>
          <a:p>
            <a:r>
              <a:rPr lang="en-US"/>
              <a:t>Click to edit Master title style</a:t>
            </a:r>
          </a:p>
        </p:txBody>
      </p:sp>
      <p:sp>
        <p:nvSpPr>
          <p:cNvPr id="3" name="Content Placeholder 2"/>
          <p:cNvSpPr>
            <a:spLocks noGrp="1"/>
          </p:cNvSpPr>
          <p:nvPr>
            <p:ph idx="1"/>
          </p:nvPr>
        </p:nvSpPr>
        <p:spPr>
          <a:xfrm>
            <a:off x="1409700" y="1543050"/>
            <a:ext cx="10400741" cy="4525567"/>
          </a:xfrm>
          <a:prstGeom prst="rect">
            <a:avLst/>
          </a:prstGeom>
        </p:spPr>
        <p:txBody>
          <a:bodyPr/>
          <a:lstStyle>
            <a:lvl1pPr>
              <a:spcBef>
                <a:spcPts val="1008"/>
              </a:spcBef>
              <a:defRPr/>
            </a:lvl1pPr>
            <a:lvl2pPr>
              <a:spcBef>
                <a:spcPts val="1008"/>
              </a:spcBef>
              <a:defRPr sz="2400"/>
            </a:lvl2pPr>
            <a:lvl3pPr>
              <a:spcBef>
                <a:spcPts val="1008"/>
              </a:spcBef>
              <a:defRPr/>
            </a:lvl3pPr>
            <a:lvl4pPr>
              <a:spcBef>
                <a:spcPts val="1008"/>
              </a:spcBef>
              <a:defRPr/>
            </a:lvl4pPr>
            <a:lvl5pPr>
              <a:spcBef>
                <a:spcPts val="1008"/>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3"/>
          </p:nvPr>
        </p:nvSpPr>
        <p:spPr>
          <a:xfrm>
            <a:off x="1409700" y="857250"/>
            <a:ext cx="10400741" cy="514351"/>
          </a:xfrm>
        </p:spPr>
        <p:txBody>
          <a:bodyPr/>
          <a:lstStyle>
            <a:lvl1pPr marL="0" indent="0">
              <a:buNone/>
              <a:defRPr lang="en-US" sz="2533" dirty="0" smtClean="0">
                <a:solidFill>
                  <a:schemeClr val="accent2"/>
                </a:solidFill>
                <a:latin typeface="+mn-lt"/>
                <a:ea typeface="+mn-ea"/>
                <a:cs typeface="+mn-cs"/>
                <a:sym typeface="Arial" pitchFamily="34" charset="0"/>
              </a:defRPr>
            </a:lvl1pPr>
          </a:lstStyle>
          <a:p>
            <a:pPr lvl="0"/>
            <a:r>
              <a:rPr lang="en-US" dirty="0"/>
              <a:t>Click to edit Master text styles</a:t>
            </a:r>
          </a:p>
        </p:txBody>
      </p:sp>
      <p:sp>
        <p:nvSpPr>
          <p:cNvPr id="9" name="Slide Number Placeholder 6"/>
          <p:cNvSpPr>
            <a:spLocks noGrp="1"/>
          </p:cNvSpPr>
          <p:nvPr>
            <p:ph type="sldNum" sz="quarter" idx="4"/>
          </p:nvPr>
        </p:nvSpPr>
        <p:spPr>
          <a:xfrm>
            <a:off x="11810443" y="6552605"/>
            <a:ext cx="382155" cy="364331"/>
          </a:xfrm>
          <a:prstGeom prst="rect">
            <a:avLst/>
          </a:prstGeom>
        </p:spPr>
        <p:txBody>
          <a:bodyPr vert="horz" lIns="57598" tIns="28799" rIns="57598" bIns="28799" rtlCol="0" anchor="ctr"/>
          <a:lstStyle>
            <a:lvl1pPr algn="r">
              <a:defRPr sz="1067">
                <a:solidFill>
                  <a:schemeClr val="tx1">
                    <a:tint val="75000"/>
                  </a:schemeClr>
                </a:solidFill>
              </a:defRPr>
            </a:lvl1pPr>
          </a:lstStyle>
          <a:p>
            <a:fld id="{2F5CCB13-0A32-4557-88E9-079F0C330695}" type="slidenum">
              <a:rPr lang="en-US" smtClean="0"/>
              <a:pPr/>
              <a:t>‹#›</a:t>
            </a:fld>
            <a:endParaRPr lang="en-US"/>
          </a:p>
        </p:txBody>
      </p:sp>
    </p:spTree>
    <p:extLst>
      <p:ext uri="{BB962C8B-B14F-4D97-AF65-F5344CB8AC3E}">
        <p14:creationId xmlns:p14="http://schemas.microsoft.com/office/powerpoint/2010/main" val="125674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0497-03F7-6F49-9D5D-07F91977F6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4DD9D0-D3A4-9E40-B245-059308C9B97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3A2F1-0B88-A642-A6FA-7493775383EB}"/>
              </a:ext>
            </a:extLst>
          </p:cNvPr>
          <p:cNvSpPr>
            <a:spLocks noGrp="1"/>
          </p:cNvSpPr>
          <p:nvPr>
            <p:ph type="dt" sz="half" idx="10"/>
          </p:nvPr>
        </p:nvSpPr>
        <p:spPr/>
        <p:txBody>
          <a:bodyPr/>
          <a:lstStyle/>
          <a:p>
            <a:fld id="{8E61A30F-0238-EC45-946F-CF23E3E78BD3}" type="datetime1">
              <a:rPr lang="en-US" smtClean="0"/>
              <a:t>5/8/18</a:t>
            </a:fld>
            <a:endParaRPr lang="en-US"/>
          </a:p>
        </p:txBody>
      </p:sp>
      <p:sp>
        <p:nvSpPr>
          <p:cNvPr id="5" name="Footer Placeholder 4">
            <a:extLst>
              <a:ext uri="{FF2B5EF4-FFF2-40B4-BE49-F238E27FC236}">
                <a16:creationId xmlns:a16="http://schemas.microsoft.com/office/drawing/2014/main" id="{6FFADD52-B2EF-BC4D-82F9-8817D55CA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0C517-4467-6542-BC9D-7BE2E9D9F5B4}"/>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4209384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D417D-BE28-014E-B3AC-83BDA9550C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3C2137-F158-354F-AA7A-1B87E5C9CF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E391EE-5DFC-564E-BD22-448EF51C50A9}"/>
              </a:ext>
            </a:extLst>
          </p:cNvPr>
          <p:cNvSpPr>
            <a:spLocks noGrp="1"/>
          </p:cNvSpPr>
          <p:nvPr>
            <p:ph type="dt" sz="half" idx="10"/>
          </p:nvPr>
        </p:nvSpPr>
        <p:spPr/>
        <p:txBody>
          <a:bodyPr/>
          <a:lstStyle/>
          <a:p>
            <a:fld id="{7B9EB059-6381-C84E-9F85-D26323AE0E4F}" type="datetime1">
              <a:rPr lang="en-US" smtClean="0"/>
              <a:t>5/8/18</a:t>
            </a:fld>
            <a:endParaRPr lang="en-US"/>
          </a:p>
        </p:txBody>
      </p:sp>
      <p:sp>
        <p:nvSpPr>
          <p:cNvPr id="5" name="Footer Placeholder 4">
            <a:extLst>
              <a:ext uri="{FF2B5EF4-FFF2-40B4-BE49-F238E27FC236}">
                <a16:creationId xmlns:a16="http://schemas.microsoft.com/office/drawing/2014/main" id="{E8367052-27E1-2841-AF2C-19A0CCA245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7DBD5-25D0-A844-A54D-67B3D54AE7BD}"/>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209134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EA687-B319-A349-8B86-D4212D8D41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EE83B2-5F60-A44A-AD5C-6FB4311801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2358FD-3E2C-F845-9816-3EAC045341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25A2F9-888A-EF4D-A7E5-53E0BC67D2FB}"/>
              </a:ext>
            </a:extLst>
          </p:cNvPr>
          <p:cNvSpPr>
            <a:spLocks noGrp="1"/>
          </p:cNvSpPr>
          <p:nvPr>
            <p:ph type="dt" sz="half" idx="10"/>
          </p:nvPr>
        </p:nvSpPr>
        <p:spPr/>
        <p:txBody>
          <a:bodyPr/>
          <a:lstStyle/>
          <a:p>
            <a:fld id="{A468F21F-4083-474D-A6EA-476FF6B4B9DF}" type="datetime1">
              <a:rPr lang="en-US" smtClean="0"/>
              <a:t>5/8/18</a:t>
            </a:fld>
            <a:endParaRPr lang="en-US"/>
          </a:p>
        </p:txBody>
      </p:sp>
      <p:sp>
        <p:nvSpPr>
          <p:cNvPr id="6" name="Footer Placeholder 5">
            <a:extLst>
              <a:ext uri="{FF2B5EF4-FFF2-40B4-BE49-F238E27FC236}">
                <a16:creationId xmlns:a16="http://schemas.microsoft.com/office/drawing/2014/main" id="{863BE56A-9741-9E49-BE14-6630E748AA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3C19D7-A6FE-C144-AB85-374F1A5E26E7}"/>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128878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9A3F5-7E26-894C-B50E-B354CDB51B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941326-FBEF-E146-9419-DB10A5E2B6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FE9B5F-6930-EE45-9569-D985D003463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9BD266-4376-744A-9400-1A91004357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8BEC91-77F5-CF41-AA7C-16BC161F35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08B715-0EC4-C942-9597-1CE71B8AA26A}"/>
              </a:ext>
            </a:extLst>
          </p:cNvPr>
          <p:cNvSpPr>
            <a:spLocks noGrp="1"/>
          </p:cNvSpPr>
          <p:nvPr>
            <p:ph type="dt" sz="half" idx="10"/>
          </p:nvPr>
        </p:nvSpPr>
        <p:spPr/>
        <p:txBody>
          <a:bodyPr/>
          <a:lstStyle/>
          <a:p>
            <a:fld id="{85F436B3-5CDA-BF43-B80B-EB4F13F0DB4E}" type="datetime1">
              <a:rPr lang="en-US" smtClean="0"/>
              <a:t>5/8/18</a:t>
            </a:fld>
            <a:endParaRPr lang="en-US"/>
          </a:p>
        </p:txBody>
      </p:sp>
      <p:sp>
        <p:nvSpPr>
          <p:cNvPr id="8" name="Footer Placeholder 7">
            <a:extLst>
              <a:ext uri="{FF2B5EF4-FFF2-40B4-BE49-F238E27FC236}">
                <a16:creationId xmlns:a16="http://schemas.microsoft.com/office/drawing/2014/main" id="{074B1450-DD5E-4641-826F-FB44A945CA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7EEA57-CC08-4549-A1BA-DAAF150730A5}"/>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157049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8612D-E067-1A45-BC89-735DC7C8BB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0620DA-3715-3E42-BBCD-0E14F4A2BA3C}"/>
              </a:ext>
            </a:extLst>
          </p:cNvPr>
          <p:cNvSpPr>
            <a:spLocks noGrp="1"/>
          </p:cNvSpPr>
          <p:nvPr>
            <p:ph type="dt" sz="half" idx="10"/>
          </p:nvPr>
        </p:nvSpPr>
        <p:spPr/>
        <p:txBody>
          <a:bodyPr/>
          <a:lstStyle/>
          <a:p>
            <a:fld id="{3AB6D2CD-972D-9B47-9B91-D396E0C0C528}" type="datetime1">
              <a:rPr lang="en-US" smtClean="0"/>
              <a:t>5/8/18</a:t>
            </a:fld>
            <a:endParaRPr lang="en-US"/>
          </a:p>
        </p:txBody>
      </p:sp>
      <p:sp>
        <p:nvSpPr>
          <p:cNvPr id="4" name="Footer Placeholder 3">
            <a:extLst>
              <a:ext uri="{FF2B5EF4-FFF2-40B4-BE49-F238E27FC236}">
                <a16:creationId xmlns:a16="http://schemas.microsoft.com/office/drawing/2014/main" id="{FB7E39B3-93C6-C042-8E01-C689194B89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BD4752-C706-2349-A153-CF02579D16CD}"/>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145295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BA17B7-FA3B-614D-B519-1D4FBF75C4C0}"/>
              </a:ext>
            </a:extLst>
          </p:cNvPr>
          <p:cNvSpPr>
            <a:spLocks noGrp="1"/>
          </p:cNvSpPr>
          <p:nvPr>
            <p:ph type="dt" sz="half" idx="10"/>
          </p:nvPr>
        </p:nvSpPr>
        <p:spPr/>
        <p:txBody>
          <a:bodyPr/>
          <a:lstStyle/>
          <a:p>
            <a:fld id="{7AE7EBB6-7631-4749-B49F-9913839143CE}" type="datetime1">
              <a:rPr lang="en-US" smtClean="0"/>
              <a:t>5/8/18</a:t>
            </a:fld>
            <a:endParaRPr lang="en-US"/>
          </a:p>
        </p:txBody>
      </p:sp>
      <p:sp>
        <p:nvSpPr>
          <p:cNvPr id="3" name="Footer Placeholder 2">
            <a:extLst>
              <a:ext uri="{FF2B5EF4-FFF2-40B4-BE49-F238E27FC236}">
                <a16:creationId xmlns:a16="http://schemas.microsoft.com/office/drawing/2014/main" id="{2779BF1B-13F6-1049-A628-FA07FBCA59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98D35E-C215-B74B-8488-AF35C8095074}"/>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77293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F6F9C-0FBD-AC46-ADD8-E708E936BF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505BC-E5BE-A14A-BD48-FB9B91903E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33AC88-59BB-134F-894F-8970B06458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F1B631-9B9F-E74D-AF85-0FF2E12CADA5}"/>
              </a:ext>
            </a:extLst>
          </p:cNvPr>
          <p:cNvSpPr>
            <a:spLocks noGrp="1"/>
          </p:cNvSpPr>
          <p:nvPr>
            <p:ph type="dt" sz="half" idx="10"/>
          </p:nvPr>
        </p:nvSpPr>
        <p:spPr/>
        <p:txBody>
          <a:bodyPr/>
          <a:lstStyle/>
          <a:p>
            <a:fld id="{2FCD7240-4270-4141-BC1D-26FFA7F9498D}" type="datetime1">
              <a:rPr lang="en-US" smtClean="0"/>
              <a:t>5/8/18</a:t>
            </a:fld>
            <a:endParaRPr lang="en-US"/>
          </a:p>
        </p:txBody>
      </p:sp>
      <p:sp>
        <p:nvSpPr>
          <p:cNvPr id="6" name="Footer Placeholder 5">
            <a:extLst>
              <a:ext uri="{FF2B5EF4-FFF2-40B4-BE49-F238E27FC236}">
                <a16:creationId xmlns:a16="http://schemas.microsoft.com/office/drawing/2014/main" id="{18FC5D64-AB91-2544-8D72-49954A103F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E6C8AC-E0B9-964E-A76B-28D0CD1BDFE5}"/>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107507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20E7-B298-3D48-A84F-4E6676F501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E0FD3F-ECAF-7048-A423-5B28480C49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643F4-1719-234B-B66A-22CB2335D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249B9F-E8CF-1742-9380-04AA57D45787}"/>
              </a:ext>
            </a:extLst>
          </p:cNvPr>
          <p:cNvSpPr>
            <a:spLocks noGrp="1"/>
          </p:cNvSpPr>
          <p:nvPr>
            <p:ph type="dt" sz="half" idx="10"/>
          </p:nvPr>
        </p:nvSpPr>
        <p:spPr/>
        <p:txBody>
          <a:bodyPr/>
          <a:lstStyle/>
          <a:p>
            <a:fld id="{553B6464-0601-D143-A266-90C1BB97F621}" type="datetime1">
              <a:rPr lang="en-US" smtClean="0"/>
              <a:t>5/8/18</a:t>
            </a:fld>
            <a:endParaRPr lang="en-US"/>
          </a:p>
        </p:txBody>
      </p:sp>
      <p:sp>
        <p:nvSpPr>
          <p:cNvPr id="6" name="Footer Placeholder 5">
            <a:extLst>
              <a:ext uri="{FF2B5EF4-FFF2-40B4-BE49-F238E27FC236}">
                <a16:creationId xmlns:a16="http://schemas.microsoft.com/office/drawing/2014/main" id="{6306EC61-D057-364E-BF41-6116A53074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8E0CF1-683C-8F4A-80DF-059EA3510000}"/>
              </a:ext>
            </a:extLst>
          </p:cNvPr>
          <p:cNvSpPr>
            <a:spLocks noGrp="1"/>
          </p:cNvSpPr>
          <p:nvPr>
            <p:ph type="sldNum" sz="quarter" idx="12"/>
          </p:nvPr>
        </p:nvSpPr>
        <p:spPr/>
        <p:txBody>
          <a:bodyPr/>
          <a:lstStyle/>
          <a:p>
            <a:fld id="{064ABE48-365D-1B40-9870-21ACB9607D10}" type="slidenum">
              <a:rPr lang="en-US" smtClean="0"/>
              <a:t>‹#›</a:t>
            </a:fld>
            <a:endParaRPr lang="en-US"/>
          </a:p>
        </p:txBody>
      </p:sp>
    </p:spTree>
    <p:extLst>
      <p:ext uri="{BB962C8B-B14F-4D97-AF65-F5344CB8AC3E}">
        <p14:creationId xmlns:p14="http://schemas.microsoft.com/office/powerpoint/2010/main" val="344719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D4D1AB-2BC4-7B44-A6B9-19956742C7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B8C2A2-5F24-8048-9A35-E2F757AD99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DAFF41-8C1D-8A41-AF6F-E8758F13D6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BF8ED-BCDC-0844-AE1A-45C6B6D38304}" type="datetime1">
              <a:rPr lang="en-US" smtClean="0"/>
              <a:t>5/8/18</a:t>
            </a:fld>
            <a:endParaRPr lang="en-US"/>
          </a:p>
        </p:txBody>
      </p:sp>
      <p:sp>
        <p:nvSpPr>
          <p:cNvPr id="5" name="Footer Placeholder 4">
            <a:extLst>
              <a:ext uri="{FF2B5EF4-FFF2-40B4-BE49-F238E27FC236}">
                <a16:creationId xmlns:a16="http://schemas.microsoft.com/office/drawing/2014/main" id="{295EEFE9-3B87-B94C-8C48-8D5A6B0925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CBF1A1-2E89-4846-9188-29FA43DCA8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ABE48-365D-1B40-9870-21ACB9607D10}" type="slidenum">
              <a:rPr lang="en-US" smtClean="0"/>
              <a:t>‹#›</a:t>
            </a:fld>
            <a:endParaRPr lang="en-US"/>
          </a:p>
        </p:txBody>
      </p:sp>
    </p:spTree>
    <p:extLst>
      <p:ext uri="{BB962C8B-B14F-4D97-AF65-F5344CB8AC3E}">
        <p14:creationId xmlns:p14="http://schemas.microsoft.com/office/powerpoint/2010/main" val="2263947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emf"/><Relationship Id="rId7" Type="http://schemas.openxmlformats.org/officeDocument/2006/relationships/image" Target="../media/image13.wmf"/><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2.wmf"/><Relationship Id="rId11" Type="http://schemas.openxmlformats.org/officeDocument/2006/relationships/image" Target="../media/image17.png"/><Relationship Id="rId5" Type="http://schemas.openxmlformats.org/officeDocument/2006/relationships/image" Target="../media/image11.emf"/><Relationship Id="rId10" Type="http://schemas.openxmlformats.org/officeDocument/2006/relationships/image" Target="../media/image16.png"/><Relationship Id="rId4" Type="http://schemas.openxmlformats.org/officeDocument/2006/relationships/image" Target="../media/image10.wmf"/><Relationship Id="rId9"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2.wmf"/><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0.wmf"/><Relationship Id="rId5" Type="http://schemas.openxmlformats.org/officeDocument/2006/relationships/image" Target="../media/image13.wmf"/><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emf"/><Relationship Id="rId7"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0.wmf"/><Relationship Id="rId11" Type="http://schemas.openxmlformats.org/officeDocument/2006/relationships/image" Target="../media/image17.png"/><Relationship Id="rId5" Type="http://schemas.openxmlformats.org/officeDocument/2006/relationships/image" Target="../media/image12.wmf"/><Relationship Id="rId10" Type="http://schemas.openxmlformats.org/officeDocument/2006/relationships/image" Target="../media/image16.png"/><Relationship Id="rId4" Type="http://schemas.openxmlformats.org/officeDocument/2006/relationships/image" Target="../media/image18.emf"/><Relationship Id="rId9"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2.wmf"/><Relationship Id="rId5" Type="http://schemas.openxmlformats.org/officeDocument/2006/relationships/image" Target="../media/image18.emf"/><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18.emf"/><Relationship Id="rId5" Type="http://schemas.openxmlformats.org/officeDocument/2006/relationships/image" Target="../media/image10.wmf"/><Relationship Id="rId4" Type="http://schemas.openxmlformats.org/officeDocument/2006/relationships/image" Target="../media/image13.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6.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notesSlide" Target="../notesSlides/notesSlide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slideLayout" Target="../slideLayouts/slideLayout14.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E31A-A30F-7C46-85CB-E95BE56FE15D}"/>
              </a:ext>
            </a:extLst>
          </p:cNvPr>
          <p:cNvSpPr>
            <a:spLocks noGrp="1"/>
          </p:cNvSpPr>
          <p:nvPr>
            <p:ph type="ctrTitle"/>
          </p:nvPr>
        </p:nvSpPr>
        <p:spPr/>
        <p:txBody>
          <a:bodyPr/>
          <a:lstStyle/>
          <a:p>
            <a:r>
              <a:rPr lang="en-US" dirty="0"/>
              <a:t>Seamless MPLS</a:t>
            </a:r>
          </a:p>
        </p:txBody>
      </p:sp>
      <p:sp>
        <p:nvSpPr>
          <p:cNvPr id="3" name="Subtitle 2">
            <a:extLst>
              <a:ext uri="{FF2B5EF4-FFF2-40B4-BE49-F238E27FC236}">
                <a16:creationId xmlns:a16="http://schemas.microsoft.com/office/drawing/2014/main" id="{F407A9CA-32A3-2245-BE4F-BB19ADD10C64}"/>
              </a:ext>
            </a:extLst>
          </p:cNvPr>
          <p:cNvSpPr>
            <a:spLocks noGrp="1"/>
          </p:cNvSpPr>
          <p:nvPr>
            <p:ph type="subTitle" idx="1"/>
          </p:nvPr>
        </p:nvSpPr>
        <p:spPr/>
        <p:txBody>
          <a:bodyPr/>
          <a:lstStyle/>
          <a:p>
            <a:r>
              <a:rPr lang="en-US" dirty="0"/>
              <a:t>Vinit Jain</a:t>
            </a:r>
          </a:p>
          <a:p>
            <a:r>
              <a:rPr lang="en-US" dirty="0"/>
              <a:t>Cisco Systems Inc.</a:t>
            </a:r>
          </a:p>
          <a:p>
            <a:r>
              <a:rPr lang="en-US" dirty="0"/>
              <a:t>Twitter - @</a:t>
            </a:r>
            <a:r>
              <a:rPr lang="en-US" dirty="0" err="1"/>
              <a:t>vinugenie</a:t>
            </a:r>
            <a:endParaRPr lang="en-US" dirty="0"/>
          </a:p>
        </p:txBody>
      </p:sp>
    </p:spTree>
    <p:extLst>
      <p:ext uri="{BB962C8B-B14F-4D97-AF65-F5344CB8AC3E}">
        <p14:creationId xmlns:p14="http://schemas.microsoft.com/office/powerpoint/2010/main" val="3903855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11"/>
          <p:cNvSpPr>
            <a:spLocks/>
          </p:cNvSpPr>
          <p:nvPr/>
        </p:nvSpPr>
        <p:spPr bwMode="auto">
          <a:xfrm>
            <a:off x="7721600" y="1600200"/>
            <a:ext cx="4064000" cy="4165600"/>
          </a:xfrm>
          <a:prstGeom prst="roundRect">
            <a:avLst>
              <a:gd name="adj" fmla="val 11539"/>
            </a:avLst>
          </a:prstGeom>
          <a:gradFill flip="none" rotWithShape="1">
            <a:gsLst>
              <a:gs pos="0">
                <a:schemeClr val="accent3">
                  <a:lumMod val="60000"/>
                  <a:lumOff val="40000"/>
                </a:schemeClr>
              </a:gs>
              <a:gs pos="5000">
                <a:srgbClr val="35BBF8"/>
              </a:gs>
              <a:gs pos="14576">
                <a:srgbClr val="1DB3F7"/>
              </a:gs>
              <a:gs pos="100000">
                <a:srgbClr val="092B37"/>
              </a:gs>
            </a:gsLst>
            <a:lin ang="16200000" scaled="1"/>
            <a:tileRect/>
          </a:gradFill>
          <a:ln w="10" cap="flat">
            <a:noFill/>
            <a:prstDash val="solid"/>
            <a:miter lim="800000"/>
            <a:headEnd/>
            <a:tailEnd/>
          </a:ln>
          <a:effectLst>
            <a:outerShdw blurRad="114300" dist="342900" dir="5400000" sx="95000" sy="95000" algn="t" rotWithShape="0">
              <a:prstClr val="black">
                <a:alpha val="40000"/>
              </a:prstClr>
            </a:outerShdw>
          </a:effectLst>
          <a:scene3d>
            <a:camera prst="perspectiveRelaxed" fov="4500000"/>
            <a:lightRig rig="threePt" dir="t"/>
          </a:scene3d>
          <a:sp3d prstMaterial="matte"/>
        </p:spPr>
        <p:txBody>
          <a:bodyPr vert="horz" wrap="square" lIns="121920" tIns="60960" rIns="121920" bIns="60960" numCol="1" anchor="t" anchorCtr="0" compatLnSpc="1">
            <a:prstTxWarp prst="textNoShape">
              <a:avLst/>
            </a:prstTxWarp>
          </a:bodyPr>
          <a:lstStyle/>
          <a:p>
            <a:endParaRPr lang="en-US" sz="2400" dirty="0">
              <a:solidFill>
                <a:srgbClr val="FFFFFF"/>
              </a:solidFill>
            </a:endParaRPr>
          </a:p>
        </p:txBody>
      </p:sp>
      <p:sp>
        <p:nvSpPr>
          <p:cNvPr id="2" name="Title 1"/>
          <p:cNvSpPr>
            <a:spLocks noGrp="1"/>
          </p:cNvSpPr>
          <p:nvPr>
            <p:ph type="title"/>
          </p:nvPr>
        </p:nvSpPr>
        <p:spPr>
          <a:xfrm>
            <a:off x="304800" y="152400"/>
            <a:ext cx="12192000" cy="838200"/>
          </a:xfrm>
        </p:spPr>
        <p:txBody>
          <a:bodyPr/>
          <a:lstStyle/>
          <a:p>
            <a:pPr>
              <a:lnSpc>
                <a:spcPct val="100000"/>
              </a:lnSpc>
            </a:pPr>
            <a:r>
              <a:rPr lang="en-US" dirty="0"/>
              <a:t>Remote LFA FRR - Protection</a:t>
            </a:r>
            <a:endParaRPr lang="en-US" sz="2133" dirty="0">
              <a:solidFill>
                <a:schemeClr val="accent4"/>
              </a:solidFill>
            </a:endParaRPr>
          </a:p>
        </p:txBody>
      </p:sp>
      <p:sp>
        <p:nvSpPr>
          <p:cNvPr id="3" name="Content Placeholder 2"/>
          <p:cNvSpPr>
            <a:spLocks noGrp="1"/>
          </p:cNvSpPr>
          <p:nvPr>
            <p:ph idx="1"/>
          </p:nvPr>
        </p:nvSpPr>
        <p:spPr>
          <a:xfrm>
            <a:off x="306269" y="1509152"/>
            <a:ext cx="7155688" cy="4366705"/>
          </a:xfrm>
        </p:spPr>
        <p:txBody>
          <a:bodyPr/>
          <a:lstStyle/>
          <a:p>
            <a:r>
              <a:rPr lang="en-US" sz="2133" dirty="0"/>
              <a:t>C2’s LIB</a:t>
            </a:r>
          </a:p>
          <a:p>
            <a:pPr lvl="1"/>
            <a:r>
              <a:rPr lang="en-US" sz="1600" dirty="0"/>
              <a:t> </a:t>
            </a:r>
            <a:r>
              <a:rPr lang="en-US" sz="1733" dirty="0"/>
              <a:t>C1’s label for FEC A1 = 20</a:t>
            </a:r>
          </a:p>
          <a:p>
            <a:pPr lvl="1"/>
            <a:r>
              <a:rPr lang="en-US" sz="1733" dirty="0"/>
              <a:t> C3’s label for FEC C5 = 99</a:t>
            </a:r>
          </a:p>
          <a:p>
            <a:pPr lvl="1"/>
            <a:r>
              <a:rPr lang="en-US" sz="1733" dirty="0"/>
              <a:t> C5’s label for FEC A1 = 21 </a:t>
            </a:r>
          </a:p>
          <a:p>
            <a:r>
              <a:rPr lang="en-US" sz="2133" dirty="0"/>
              <a:t>On failure, C2 sends A1-destined traffic onto an LSP destined to C5</a:t>
            </a:r>
          </a:p>
          <a:p>
            <a:pPr lvl="1"/>
            <a:r>
              <a:rPr lang="en-US" sz="1733" dirty="0"/>
              <a:t>Swap per-prefix label 20 with 21 that is expected by C5 for that prefix, and push label 99</a:t>
            </a:r>
          </a:p>
          <a:p>
            <a:r>
              <a:rPr lang="en-US" sz="2133" dirty="0"/>
              <a:t>When C5 receives the traffic, the top label 21 is the one that it expects for that prefix and hence it forwards it onto the destination using the shortest-path avoiding the link C1-C2.</a:t>
            </a:r>
          </a:p>
        </p:txBody>
      </p:sp>
      <p:sp>
        <p:nvSpPr>
          <p:cNvPr id="26" name="Rounded Rectangle 25"/>
          <p:cNvSpPr/>
          <p:nvPr/>
        </p:nvSpPr>
        <p:spPr bwMode="auto">
          <a:xfrm>
            <a:off x="7886129" y="3738795"/>
            <a:ext cx="3840427" cy="538261"/>
          </a:xfrm>
          <a:prstGeom prst="roundRect">
            <a:avLst/>
          </a:prstGeom>
          <a:solidFill>
            <a:srgbClr val="FFFFCC"/>
          </a:solidFill>
          <a:ln w="9525" cap="flat" cmpd="sng" algn="ctr">
            <a:noFill/>
            <a:prstDash val="solid"/>
            <a:round/>
            <a:headEnd type="none" w="med" len="med"/>
            <a:tailEnd type="none" w="med" len="med"/>
          </a:ln>
          <a:effectLst/>
        </p:spPr>
        <p:txBody>
          <a:bodyPr vert="horz" wrap="square" lIns="97756" tIns="48876" rIns="97756" bIns="48876" numCol="1" rtlCol="0" anchor="ctr" anchorCtr="0" compatLnSpc="1">
            <a:prstTxWarp prst="textNoShape">
              <a:avLst/>
            </a:prstTxWarp>
            <a:spAutoFit/>
          </a:bodyPr>
          <a:lstStyle/>
          <a:p>
            <a:pPr algn="ctr" defTabSz="969373" eaLnBrk="0" hangingPunct="0">
              <a:lnSpc>
                <a:spcPct val="90000"/>
              </a:lnSpc>
              <a:defRPr/>
            </a:pPr>
            <a:endParaRPr lang="en-US" sz="2800" kern="0">
              <a:solidFill>
                <a:srgbClr val="000000"/>
              </a:solidFill>
              <a:latin typeface="Arial" charset="0"/>
            </a:endParaRPr>
          </a:p>
        </p:txBody>
      </p:sp>
      <p:sp>
        <p:nvSpPr>
          <p:cNvPr id="27" name="Rounded Rectangle 26"/>
          <p:cNvSpPr/>
          <p:nvPr/>
        </p:nvSpPr>
        <p:spPr bwMode="auto">
          <a:xfrm>
            <a:off x="7842193" y="1816678"/>
            <a:ext cx="3788352" cy="538261"/>
          </a:xfrm>
          <a:prstGeom prst="roundRect">
            <a:avLst/>
          </a:prstGeom>
          <a:solidFill>
            <a:srgbClr val="0183B7">
              <a:lumMod val="20000"/>
              <a:lumOff val="80000"/>
            </a:srgbClr>
          </a:solidFill>
          <a:ln w="9525" cap="flat" cmpd="sng" algn="ctr">
            <a:noFill/>
            <a:prstDash val="solid"/>
            <a:round/>
            <a:headEnd type="none" w="med" len="med"/>
            <a:tailEnd type="none" w="med" len="med"/>
          </a:ln>
          <a:effectLst/>
        </p:spPr>
        <p:txBody>
          <a:bodyPr vert="horz" wrap="square" lIns="97756" tIns="48876" rIns="97756" bIns="48876" numCol="1" rtlCol="0" anchor="ctr" anchorCtr="0" compatLnSpc="1">
            <a:prstTxWarp prst="textNoShape">
              <a:avLst/>
            </a:prstTxWarp>
            <a:spAutoFit/>
          </a:bodyPr>
          <a:lstStyle/>
          <a:p>
            <a:pPr algn="ctr" defTabSz="969373" eaLnBrk="0" hangingPunct="0">
              <a:lnSpc>
                <a:spcPct val="90000"/>
              </a:lnSpc>
              <a:defRPr/>
            </a:pPr>
            <a:endParaRPr lang="en-US" sz="2800" kern="0">
              <a:solidFill>
                <a:srgbClr val="000000"/>
              </a:solidFill>
              <a:latin typeface="Arial" charset="0"/>
            </a:endParaRPr>
          </a:p>
        </p:txBody>
      </p:sp>
      <p:sp>
        <p:nvSpPr>
          <p:cNvPr id="28" name="TextBox 27"/>
          <p:cNvSpPr txBox="1"/>
          <p:nvPr/>
        </p:nvSpPr>
        <p:spPr>
          <a:xfrm>
            <a:off x="8735026" y="2434686"/>
            <a:ext cx="762005" cy="397232"/>
          </a:xfrm>
          <a:prstGeom prst="rect">
            <a:avLst/>
          </a:prstGeom>
          <a:solidFill>
            <a:schemeClr val="tx2"/>
          </a:solidFill>
          <a:ln>
            <a:solidFill>
              <a:srgbClr val="000000"/>
            </a:solidFill>
          </a:ln>
        </p:spPr>
        <p:txBody>
          <a:bodyPr wrap="square" lIns="108844" tIns="54423" rIns="108844" bIns="54423" rtlCol="0">
            <a:spAutoFit/>
          </a:bodyPr>
          <a:lstStyle/>
          <a:p>
            <a:pPr algn="ctr" defTabSz="1088418">
              <a:defRPr/>
            </a:pPr>
            <a:r>
              <a:rPr lang="en-US" sz="1867" b="1" kern="0" dirty="0">
                <a:solidFill>
                  <a:schemeClr val="bg1"/>
                </a:solidFill>
              </a:rPr>
              <a:t>A1</a:t>
            </a:r>
          </a:p>
        </p:txBody>
      </p:sp>
      <p:sp>
        <p:nvSpPr>
          <p:cNvPr id="29" name="TextBox 28"/>
          <p:cNvSpPr txBox="1"/>
          <p:nvPr/>
        </p:nvSpPr>
        <p:spPr>
          <a:xfrm>
            <a:off x="8163522" y="3117159"/>
            <a:ext cx="762005" cy="397232"/>
          </a:xfrm>
          <a:prstGeom prst="rect">
            <a:avLst/>
          </a:prstGeom>
          <a:solidFill>
            <a:schemeClr val="bg1"/>
          </a:solidFill>
          <a:ln>
            <a:solidFill>
              <a:srgbClr val="000000"/>
            </a:solidFill>
          </a:ln>
        </p:spPr>
        <p:txBody>
          <a:bodyPr wrap="square" lIns="108844" tIns="54423" rIns="108844" bIns="54423" rtlCol="0">
            <a:spAutoFit/>
          </a:bodyPr>
          <a:lstStyle/>
          <a:p>
            <a:pPr algn="ctr" defTabSz="1088418">
              <a:defRPr/>
            </a:pPr>
            <a:r>
              <a:rPr lang="en-US" sz="1867" b="1" kern="0" dirty="0">
                <a:solidFill>
                  <a:sysClr val="windowText" lastClr="000000"/>
                </a:solidFill>
              </a:rPr>
              <a:t>C1</a:t>
            </a:r>
          </a:p>
        </p:txBody>
      </p:sp>
      <p:sp>
        <p:nvSpPr>
          <p:cNvPr id="30" name="TextBox 29"/>
          <p:cNvSpPr txBox="1"/>
          <p:nvPr/>
        </p:nvSpPr>
        <p:spPr>
          <a:xfrm>
            <a:off x="8163522" y="3831539"/>
            <a:ext cx="762005" cy="397232"/>
          </a:xfrm>
          <a:prstGeom prst="rect">
            <a:avLst/>
          </a:prstGeom>
          <a:solidFill>
            <a:srgbClr val="FFFF00"/>
          </a:solidFill>
          <a:ln>
            <a:solidFill>
              <a:srgbClr val="000000"/>
            </a:solidFill>
          </a:ln>
        </p:spPr>
        <p:txBody>
          <a:bodyPr wrap="square" lIns="108844" tIns="54423" rIns="108844" bIns="54423" rtlCol="0">
            <a:spAutoFit/>
          </a:bodyPr>
          <a:lstStyle/>
          <a:p>
            <a:pPr algn="ctr" defTabSz="1088418">
              <a:defRPr/>
            </a:pPr>
            <a:r>
              <a:rPr lang="en-US" sz="1867" b="1" kern="0" dirty="0">
                <a:solidFill>
                  <a:sysClr val="windowText" lastClr="000000"/>
                </a:solidFill>
              </a:rPr>
              <a:t>C2</a:t>
            </a:r>
          </a:p>
        </p:txBody>
      </p:sp>
      <p:sp>
        <p:nvSpPr>
          <p:cNvPr id="31" name="TextBox 30"/>
          <p:cNvSpPr txBox="1"/>
          <p:nvPr/>
        </p:nvSpPr>
        <p:spPr>
          <a:xfrm>
            <a:off x="9497031" y="4292074"/>
            <a:ext cx="762005" cy="397232"/>
          </a:xfrm>
          <a:prstGeom prst="rect">
            <a:avLst/>
          </a:prstGeom>
          <a:solidFill>
            <a:srgbClr val="FFFFFF"/>
          </a:solidFill>
          <a:ln>
            <a:solidFill>
              <a:srgbClr val="000000"/>
            </a:solidFill>
          </a:ln>
        </p:spPr>
        <p:txBody>
          <a:bodyPr wrap="square" lIns="108844" tIns="54423" rIns="108844" bIns="54423" rtlCol="0">
            <a:spAutoFit/>
          </a:bodyPr>
          <a:lstStyle/>
          <a:p>
            <a:pPr algn="ctr" defTabSz="1088418">
              <a:defRPr/>
            </a:pPr>
            <a:r>
              <a:rPr lang="en-US" sz="1867" b="1" kern="0" dirty="0">
                <a:solidFill>
                  <a:sysClr val="windowText" lastClr="000000"/>
                </a:solidFill>
              </a:rPr>
              <a:t>C3</a:t>
            </a:r>
          </a:p>
        </p:txBody>
      </p:sp>
      <p:sp>
        <p:nvSpPr>
          <p:cNvPr id="32" name="TextBox 31"/>
          <p:cNvSpPr txBox="1"/>
          <p:nvPr/>
        </p:nvSpPr>
        <p:spPr>
          <a:xfrm>
            <a:off x="10830540" y="3117159"/>
            <a:ext cx="762005" cy="479241"/>
          </a:xfrm>
          <a:prstGeom prst="rect">
            <a:avLst/>
          </a:prstGeom>
          <a:solidFill>
            <a:srgbClr val="FFFFFF"/>
          </a:solidFill>
          <a:ln>
            <a:solidFill>
              <a:srgbClr val="000000"/>
            </a:solidFill>
          </a:ln>
        </p:spPr>
        <p:txBody>
          <a:bodyPr wrap="square" lIns="108844" tIns="54423" rIns="108844" bIns="54423" rtlCol="0">
            <a:spAutoFit/>
          </a:bodyPr>
          <a:lstStyle/>
          <a:p>
            <a:pPr algn="ctr" defTabSz="1088418">
              <a:defRPr/>
            </a:pPr>
            <a:r>
              <a:rPr lang="en-US" sz="2400" b="1" kern="0">
                <a:solidFill>
                  <a:sysClr val="windowText" lastClr="000000"/>
                </a:solidFill>
              </a:rPr>
              <a:t>E1</a:t>
            </a:r>
          </a:p>
        </p:txBody>
      </p:sp>
      <p:sp>
        <p:nvSpPr>
          <p:cNvPr id="33" name="TextBox 32"/>
          <p:cNvSpPr txBox="1"/>
          <p:nvPr/>
        </p:nvSpPr>
        <p:spPr>
          <a:xfrm>
            <a:off x="10830540" y="3831539"/>
            <a:ext cx="762005" cy="397232"/>
          </a:xfrm>
          <a:prstGeom prst="rect">
            <a:avLst/>
          </a:prstGeom>
          <a:solidFill>
            <a:srgbClr val="FFFFFF"/>
          </a:solidFill>
          <a:ln>
            <a:solidFill>
              <a:srgbClr val="000000"/>
            </a:solidFill>
          </a:ln>
        </p:spPr>
        <p:txBody>
          <a:bodyPr wrap="square" lIns="108844" tIns="54423" rIns="108844" bIns="54423" rtlCol="0">
            <a:spAutoFit/>
          </a:bodyPr>
          <a:lstStyle/>
          <a:p>
            <a:pPr algn="ctr" defTabSz="1088418">
              <a:defRPr/>
            </a:pPr>
            <a:r>
              <a:rPr lang="en-US" sz="1867" b="1" kern="0" dirty="0">
                <a:solidFill>
                  <a:sysClr val="windowText" lastClr="000000"/>
                </a:solidFill>
              </a:rPr>
              <a:t>C4</a:t>
            </a:r>
          </a:p>
        </p:txBody>
      </p:sp>
      <p:sp>
        <p:nvSpPr>
          <p:cNvPr id="34" name="TextBox 33"/>
          <p:cNvSpPr txBox="1"/>
          <p:nvPr/>
        </p:nvSpPr>
        <p:spPr>
          <a:xfrm>
            <a:off x="9973284" y="2434686"/>
            <a:ext cx="762005" cy="397232"/>
          </a:xfrm>
          <a:prstGeom prst="rect">
            <a:avLst/>
          </a:prstGeom>
          <a:solidFill>
            <a:schemeClr val="bg1"/>
          </a:solidFill>
          <a:ln>
            <a:solidFill>
              <a:srgbClr val="000000"/>
            </a:solidFill>
          </a:ln>
        </p:spPr>
        <p:txBody>
          <a:bodyPr wrap="square" lIns="108844" tIns="54423" rIns="108844" bIns="54423" rtlCol="0">
            <a:spAutoFit/>
          </a:bodyPr>
          <a:lstStyle/>
          <a:p>
            <a:pPr algn="ctr" defTabSz="1088418">
              <a:defRPr/>
            </a:pPr>
            <a:r>
              <a:rPr lang="en-US" sz="1867" b="1" kern="0" dirty="0">
                <a:solidFill>
                  <a:sysClr val="windowText" lastClr="000000"/>
                </a:solidFill>
              </a:rPr>
              <a:t>A2</a:t>
            </a:r>
          </a:p>
        </p:txBody>
      </p:sp>
      <p:cxnSp>
        <p:nvCxnSpPr>
          <p:cNvPr id="35" name="Straight Connector 34"/>
          <p:cNvCxnSpPr>
            <a:stCxn id="28" idx="2"/>
            <a:endCxn id="29" idx="0"/>
          </p:cNvCxnSpPr>
          <p:nvPr/>
        </p:nvCxnSpPr>
        <p:spPr bwMode="auto">
          <a:xfrm flipH="1">
            <a:off x="8544525" y="2831918"/>
            <a:ext cx="571504" cy="285241"/>
          </a:xfrm>
          <a:prstGeom prst="line">
            <a:avLst/>
          </a:prstGeom>
          <a:noFill/>
          <a:ln w="9525" cap="flat" cmpd="sng" algn="ctr">
            <a:solidFill>
              <a:srgbClr val="000000"/>
            </a:solidFill>
            <a:prstDash val="solid"/>
            <a:round/>
            <a:headEnd type="none" w="med" len="med"/>
            <a:tailEnd type="none" w="med" len="med"/>
          </a:ln>
          <a:effectLst/>
        </p:spPr>
      </p:cxnSp>
      <p:cxnSp>
        <p:nvCxnSpPr>
          <p:cNvPr id="36" name="Straight Connector 35"/>
          <p:cNvCxnSpPr>
            <a:endCxn id="31" idx="1"/>
          </p:cNvCxnSpPr>
          <p:nvPr/>
        </p:nvCxnSpPr>
        <p:spPr bwMode="auto">
          <a:xfrm>
            <a:off x="8544526" y="4170093"/>
            <a:ext cx="952505" cy="320597"/>
          </a:xfrm>
          <a:prstGeom prst="line">
            <a:avLst/>
          </a:prstGeom>
          <a:noFill/>
          <a:ln w="9525" cap="flat" cmpd="sng" algn="ctr">
            <a:solidFill>
              <a:srgbClr val="000000"/>
            </a:solidFill>
            <a:prstDash val="solid"/>
            <a:round/>
            <a:headEnd type="none" w="med" len="med"/>
            <a:tailEnd type="none" w="med" len="med"/>
          </a:ln>
          <a:effectLst/>
        </p:spPr>
      </p:cxnSp>
      <p:cxnSp>
        <p:nvCxnSpPr>
          <p:cNvPr id="38" name="Straight Connector 37"/>
          <p:cNvCxnSpPr>
            <a:stCxn id="31" idx="3"/>
            <a:endCxn id="33" idx="2"/>
          </p:cNvCxnSpPr>
          <p:nvPr/>
        </p:nvCxnSpPr>
        <p:spPr bwMode="auto">
          <a:xfrm flipV="1">
            <a:off x="10259036" y="4228771"/>
            <a:ext cx="952507" cy="261919"/>
          </a:xfrm>
          <a:prstGeom prst="line">
            <a:avLst/>
          </a:prstGeom>
          <a:noFill/>
          <a:ln w="9525" cap="flat" cmpd="sng" algn="ctr">
            <a:solidFill>
              <a:srgbClr val="000000"/>
            </a:solidFill>
            <a:prstDash val="solid"/>
            <a:round/>
            <a:headEnd type="none" w="med" len="med"/>
            <a:tailEnd type="none" w="med" len="med"/>
          </a:ln>
          <a:effectLst/>
        </p:spPr>
      </p:cxnSp>
      <p:cxnSp>
        <p:nvCxnSpPr>
          <p:cNvPr id="39" name="Straight Connector 38"/>
          <p:cNvCxnSpPr>
            <a:stCxn id="33" idx="0"/>
            <a:endCxn id="32" idx="2"/>
          </p:cNvCxnSpPr>
          <p:nvPr/>
        </p:nvCxnSpPr>
        <p:spPr bwMode="auto">
          <a:xfrm flipV="1">
            <a:off x="11211543" y="3596400"/>
            <a:ext cx="0" cy="235139"/>
          </a:xfrm>
          <a:prstGeom prst="line">
            <a:avLst/>
          </a:prstGeom>
          <a:noFill/>
          <a:ln w="9525" cap="flat" cmpd="sng" algn="ctr">
            <a:solidFill>
              <a:srgbClr val="000000"/>
            </a:solidFill>
            <a:prstDash val="solid"/>
            <a:round/>
            <a:headEnd type="none" w="med" len="med"/>
            <a:tailEnd type="none" w="med" len="med"/>
          </a:ln>
          <a:effectLst/>
        </p:spPr>
      </p:cxnSp>
      <p:cxnSp>
        <p:nvCxnSpPr>
          <p:cNvPr id="40" name="Straight Connector 39"/>
          <p:cNvCxnSpPr>
            <a:stCxn id="32" idx="0"/>
            <a:endCxn id="34" idx="3"/>
          </p:cNvCxnSpPr>
          <p:nvPr/>
        </p:nvCxnSpPr>
        <p:spPr bwMode="auto">
          <a:xfrm flipH="1" flipV="1">
            <a:off x="10735289" y="2633302"/>
            <a:ext cx="476254" cy="483857"/>
          </a:xfrm>
          <a:prstGeom prst="line">
            <a:avLst/>
          </a:prstGeom>
          <a:noFill/>
          <a:ln w="9525" cap="flat" cmpd="sng" algn="ctr">
            <a:solidFill>
              <a:srgbClr val="000000"/>
            </a:solidFill>
            <a:prstDash val="solid"/>
            <a:round/>
            <a:headEnd type="none" w="med" len="med"/>
            <a:tailEnd type="none" w="med" len="med"/>
          </a:ln>
          <a:effectLst/>
        </p:spPr>
      </p:cxnSp>
      <p:cxnSp>
        <p:nvCxnSpPr>
          <p:cNvPr id="41" name="Straight Connector 40"/>
          <p:cNvCxnSpPr>
            <a:stCxn id="28" idx="3"/>
            <a:endCxn id="34" idx="1"/>
          </p:cNvCxnSpPr>
          <p:nvPr/>
        </p:nvCxnSpPr>
        <p:spPr bwMode="auto">
          <a:xfrm>
            <a:off x="9497031" y="2633302"/>
            <a:ext cx="476253" cy="0"/>
          </a:xfrm>
          <a:prstGeom prst="line">
            <a:avLst/>
          </a:prstGeom>
          <a:noFill/>
          <a:ln w="9525" cap="flat" cmpd="sng" algn="ctr">
            <a:solidFill>
              <a:srgbClr val="000000"/>
            </a:solidFill>
            <a:prstDash val="solid"/>
            <a:round/>
            <a:headEnd type="none" w="med" len="med"/>
            <a:tailEnd type="none" w="med" len="med"/>
          </a:ln>
          <a:effectLst/>
        </p:spPr>
      </p:cxnSp>
      <p:sp>
        <p:nvSpPr>
          <p:cNvPr id="42" name="TextBox 41"/>
          <p:cNvSpPr txBox="1"/>
          <p:nvPr/>
        </p:nvSpPr>
        <p:spPr>
          <a:xfrm>
            <a:off x="9038257" y="1883689"/>
            <a:ext cx="1422400" cy="356130"/>
          </a:xfrm>
          <a:prstGeom prst="rect">
            <a:avLst/>
          </a:prstGeom>
          <a:noFill/>
        </p:spPr>
        <p:txBody>
          <a:bodyPr wrap="square" lIns="108844" tIns="54423" rIns="108844" bIns="54423" rtlCol="0">
            <a:spAutoFit/>
          </a:bodyPr>
          <a:lstStyle/>
          <a:p>
            <a:pPr defTabSz="1088418">
              <a:defRPr/>
            </a:pPr>
            <a:r>
              <a:rPr lang="en-US" sz="1600" kern="0">
                <a:solidFill>
                  <a:sysClr val="windowText" lastClr="000000"/>
                </a:solidFill>
              </a:rPr>
              <a:t>Backbone</a:t>
            </a:r>
          </a:p>
        </p:txBody>
      </p:sp>
      <p:sp>
        <p:nvSpPr>
          <p:cNvPr id="43" name="TextBox 42"/>
          <p:cNvSpPr txBox="1"/>
          <p:nvPr/>
        </p:nvSpPr>
        <p:spPr>
          <a:xfrm>
            <a:off x="8846236" y="4980032"/>
            <a:ext cx="2235200" cy="356130"/>
          </a:xfrm>
          <a:prstGeom prst="rect">
            <a:avLst/>
          </a:prstGeom>
          <a:noFill/>
        </p:spPr>
        <p:txBody>
          <a:bodyPr wrap="square" lIns="108844" tIns="54423" rIns="108844" bIns="54423" rtlCol="0">
            <a:spAutoFit/>
          </a:bodyPr>
          <a:lstStyle/>
          <a:p>
            <a:pPr algn="ctr" defTabSz="1088418">
              <a:defRPr/>
            </a:pPr>
            <a:r>
              <a:rPr lang="en-US" sz="1600" kern="0">
                <a:solidFill>
                  <a:sysClr val="windowText" lastClr="000000"/>
                </a:solidFill>
              </a:rPr>
              <a:t>Access Region</a:t>
            </a:r>
          </a:p>
        </p:txBody>
      </p:sp>
      <p:sp>
        <p:nvSpPr>
          <p:cNvPr id="46" name="Freeform 45"/>
          <p:cNvSpPr/>
          <p:nvPr/>
        </p:nvSpPr>
        <p:spPr bwMode="auto">
          <a:xfrm>
            <a:off x="9038145" y="3445065"/>
            <a:ext cx="1790356" cy="461319"/>
          </a:xfrm>
          <a:custGeom>
            <a:avLst/>
            <a:gdLst>
              <a:gd name="connsiteX0" fmla="*/ 0 w 1342767"/>
              <a:gd name="connsiteY0" fmla="*/ 461319 h 461319"/>
              <a:gd name="connsiteX1" fmla="*/ 873211 w 1342767"/>
              <a:gd name="connsiteY1" fmla="*/ 288324 h 461319"/>
              <a:gd name="connsiteX2" fmla="*/ 1342767 w 1342767"/>
              <a:gd name="connsiteY2" fmla="*/ 0 h 461319"/>
            </a:gdLst>
            <a:ahLst/>
            <a:cxnLst>
              <a:cxn ang="0">
                <a:pos x="connsiteX0" y="connsiteY0"/>
              </a:cxn>
              <a:cxn ang="0">
                <a:pos x="connsiteX1" y="connsiteY1"/>
              </a:cxn>
              <a:cxn ang="0">
                <a:pos x="connsiteX2" y="connsiteY2"/>
              </a:cxn>
            </a:cxnLst>
            <a:rect l="l" t="t" r="r" b="b"/>
            <a:pathLst>
              <a:path w="1342767" h="461319">
                <a:moveTo>
                  <a:pt x="0" y="461319"/>
                </a:moveTo>
                <a:cubicBezTo>
                  <a:pt x="324708" y="413264"/>
                  <a:pt x="649417" y="365210"/>
                  <a:pt x="873211" y="288324"/>
                </a:cubicBezTo>
                <a:cubicBezTo>
                  <a:pt x="1097005" y="211438"/>
                  <a:pt x="1219886" y="105719"/>
                  <a:pt x="1342767" y="0"/>
                </a:cubicBezTo>
              </a:path>
            </a:pathLst>
          </a:custGeom>
          <a:noFill/>
          <a:ln w="50800" cap="flat" cmpd="sng" algn="ctr">
            <a:solidFill>
              <a:srgbClr val="435153"/>
            </a:solidFill>
            <a:prstDash val="sysDash"/>
            <a:round/>
            <a:headEnd type="none" w="med" len="med"/>
            <a:tailEnd type="none" w="med" len="med"/>
          </a:ln>
          <a:effectLst/>
        </p:spPr>
        <p:txBody>
          <a:bodyPr lIns="108844" tIns="54423" rIns="108844" bIns="54423" rtlCol="0" anchor="ctr"/>
          <a:lstStyle/>
          <a:p>
            <a:pPr algn="ctr" defTabSz="1088418">
              <a:defRPr/>
            </a:pPr>
            <a:endParaRPr lang="en-US" sz="2400" kern="0">
              <a:solidFill>
                <a:sysClr val="windowText" lastClr="000000"/>
              </a:solidFill>
            </a:endParaRPr>
          </a:p>
        </p:txBody>
      </p:sp>
      <p:sp>
        <p:nvSpPr>
          <p:cNvPr id="47" name="TextBox 46"/>
          <p:cNvSpPr txBox="1"/>
          <p:nvPr/>
        </p:nvSpPr>
        <p:spPr>
          <a:xfrm>
            <a:off x="10829508" y="3113036"/>
            <a:ext cx="762005" cy="397232"/>
          </a:xfrm>
          <a:prstGeom prst="rect">
            <a:avLst/>
          </a:prstGeom>
          <a:solidFill>
            <a:srgbClr val="FF6600"/>
          </a:solidFill>
          <a:ln>
            <a:solidFill>
              <a:srgbClr val="000000"/>
            </a:solidFill>
          </a:ln>
        </p:spPr>
        <p:txBody>
          <a:bodyPr wrap="square" lIns="108844" tIns="54423" rIns="108844" bIns="54423" rtlCol="0">
            <a:spAutoFit/>
          </a:bodyPr>
          <a:lstStyle/>
          <a:p>
            <a:pPr algn="ctr" defTabSz="1088418">
              <a:defRPr/>
            </a:pPr>
            <a:r>
              <a:rPr lang="en-US" sz="1867" b="1" kern="0" dirty="0">
                <a:solidFill>
                  <a:sysClr val="windowText" lastClr="000000"/>
                </a:solidFill>
              </a:rPr>
              <a:t>C5</a:t>
            </a:r>
          </a:p>
        </p:txBody>
      </p:sp>
      <p:sp>
        <p:nvSpPr>
          <p:cNvPr id="49" name="TextBox 48"/>
          <p:cNvSpPr txBox="1"/>
          <p:nvPr/>
        </p:nvSpPr>
        <p:spPr>
          <a:xfrm>
            <a:off x="9441883" y="3178714"/>
            <a:ext cx="1327717" cy="520149"/>
          </a:xfrm>
          <a:prstGeom prst="rect">
            <a:avLst/>
          </a:prstGeom>
          <a:noFill/>
        </p:spPr>
        <p:txBody>
          <a:bodyPr wrap="square" lIns="108844" tIns="54423" rIns="108844" bIns="54423" rtlCol="0">
            <a:spAutoFit/>
          </a:bodyPr>
          <a:lstStyle/>
          <a:p>
            <a:r>
              <a:rPr lang="en-US" sz="1333" b="1" dirty="0">
                <a:solidFill>
                  <a:srgbClr val="FFFFFF"/>
                </a:solidFill>
              </a:rPr>
              <a:t>Directed LDP</a:t>
            </a:r>
          </a:p>
          <a:p>
            <a:r>
              <a:rPr lang="en-US" sz="1333" b="1" dirty="0">
                <a:solidFill>
                  <a:srgbClr val="FFFFFF"/>
                </a:solidFill>
              </a:rPr>
              <a:t>session</a:t>
            </a:r>
          </a:p>
        </p:txBody>
      </p:sp>
      <p:sp>
        <p:nvSpPr>
          <p:cNvPr id="4" name="Freeform 3"/>
          <p:cNvSpPr/>
          <p:nvPr/>
        </p:nvSpPr>
        <p:spPr>
          <a:xfrm>
            <a:off x="9132712" y="3564467"/>
            <a:ext cx="1738489" cy="465667"/>
          </a:xfrm>
          <a:custGeom>
            <a:avLst/>
            <a:gdLst>
              <a:gd name="connsiteX0" fmla="*/ 1303867 w 1303867"/>
              <a:gd name="connsiteY0" fmla="*/ 0 h 465666"/>
              <a:gd name="connsiteX1" fmla="*/ 762000 w 1303867"/>
              <a:gd name="connsiteY1" fmla="*/ 347133 h 465666"/>
              <a:gd name="connsiteX2" fmla="*/ 0 w 1303867"/>
              <a:gd name="connsiteY2" fmla="*/ 465666 h 465666"/>
            </a:gdLst>
            <a:ahLst/>
            <a:cxnLst>
              <a:cxn ang="0">
                <a:pos x="connsiteX0" y="connsiteY0"/>
              </a:cxn>
              <a:cxn ang="0">
                <a:pos x="connsiteX1" y="connsiteY1"/>
              </a:cxn>
              <a:cxn ang="0">
                <a:pos x="connsiteX2" y="connsiteY2"/>
              </a:cxn>
            </a:cxnLst>
            <a:rect l="l" t="t" r="r" b="b"/>
            <a:pathLst>
              <a:path w="1303867" h="465666">
                <a:moveTo>
                  <a:pt x="1303867" y="0"/>
                </a:moveTo>
                <a:cubicBezTo>
                  <a:pt x="1141589" y="134761"/>
                  <a:pt x="979311" y="269522"/>
                  <a:pt x="762000" y="347133"/>
                </a:cubicBezTo>
                <a:cubicBezTo>
                  <a:pt x="544689" y="424744"/>
                  <a:pt x="0" y="465666"/>
                  <a:pt x="0" y="465666"/>
                </a:cubicBezTo>
              </a:path>
            </a:pathLst>
          </a:custGeom>
          <a:ln w="3175" cmpd="sng">
            <a:solidFill>
              <a:schemeClr val="accent4"/>
            </a:solidFill>
            <a:prstDash val="solid"/>
            <a:headEnd type="none"/>
            <a:tailEnd type="triangle"/>
          </a:ln>
        </p:spPr>
        <p:style>
          <a:lnRef idx="2">
            <a:schemeClr val="accent1"/>
          </a:lnRef>
          <a:fillRef idx="0">
            <a:schemeClr val="accent1"/>
          </a:fillRef>
          <a:effectRef idx="1">
            <a:schemeClr val="accent1"/>
          </a:effectRef>
          <a:fontRef idx="minor">
            <a:schemeClr val="tx1"/>
          </a:fontRef>
        </p:style>
        <p:txBody>
          <a:bodyPr lIns="108844" tIns="54423" rIns="108844" bIns="54423" rtlCol="0" anchor="ctr"/>
          <a:lstStyle/>
          <a:p>
            <a:pPr algn="ctr"/>
            <a:endParaRPr lang="en-US" sz="2400"/>
          </a:p>
        </p:txBody>
      </p:sp>
      <p:sp>
        <p:nvSpPr>
          <p:cNvPr id="44" name="TextBox 43"/>
          <p:cNvSpPr txBox="1"/>
          <p:nvPr/>
        </p:nvSpPr>
        <p:spPr>
          <a:xfrm>
            <a:off x="9973285" y="3906385"/>
            <a:ext cx="436191" cy="294575"/>
          </a:xfrm>
          <a:prstGeom prst="rect">
            <a:avLst/>
          </a:prstGeom>
          <a:noFill/>
        </p:spPr>
        <p:txBody>
          <a:bodyPr wrap="square" lIns="108844" tIns="54423" rIns="108844" bIns="54423" rtlCol="0">
            <a:spAutoFit/>
          </a:bodyPr>
          <a:lstStyle/>
          <a:p>
            <a:pPr algn="ctr" defTabSz="1088418" eaLnBrk="0" hangingPunct="0">
              <a:spcBef>
                <a:spcPct val="50000"/>
              </a:spcBef>
              <a:buClr>
                <a:srgbClr val="0183B7"/>
              </a:buClr>
            </a:pPr>
            <a:r>
              <a:rPr lang="en-US" sz="1200" b="1" dirty="0">
                <a:solidFill>
                  <a:schemeClr val="accent4"/>
                </a:solidFill>
                <a:latin typeface="Arial" charset="0"/>
              </a:rPr>
              <a:t>21</a:t>
            </a:r>
          </a:p>
        </p:txBody>
      </p:sp>
      <p:sp>
        <p:nvSpPr>
          <p:cNvPr id="5" name="Freeform 4"/>
          <p:cNvSpPr/>
          <p:nvPr/>
        </p:nvSpPr>
        <p:spPr>
          <a:xfrm>
            <a:off x="9008535" y="3251202"/>
            <a:ext cx="293599" cy="547028"/>
          </a:xfrm>
          <a:custGeom>
            <a:avLst/>
            <a:gdLst>
              <a:gd name="connsiteX0" fmla="*/ 0 w 220199"/>
              <a:gd name="connsiteY0" fmla="*/ 0 h 423333"/>
              <a:gd name="connsiteX1" fmla="*/ 220133 w 220199"/>
              <a:gd name="connsiteY1" fmla="*/ 211666 h 423333"/>
              <a:gd name="connsiteX2" fmla="*/ 25400 w 220199"/>
              <a:gd name="connsiteY2" fmla="*/ 423333 h 423333"/>
            </a:gdLst>
            <a:ahLst/>
            <a:cxnLst>
              <a:cxn ang="0">
                <a:pos x="connsiteX0" y="connsiteY0"/>
              </a:cxn>
              <a:cxn ang="0">
                <a:pos x="connsiteX1" y="connsiteY1"/>
              </a:cxn>
              <a:cxn ang="0">
                <a:pos x="connsiteX2" y="connsiteY2"/>
              </a:cxn>
            </a:cxnLst>
            <a:rect l="l" t="t" r="r" b="b"/>
            <a:pathLst>
              <a:path w="220199" h="423333">
                <a:moveTo>
                  <a:pt x="0" y="0"/>
                </a:moveTo>
                <a:cubicBezTo>
                  <a:pt x="107950" y="70555"/>
                  <a:pt x="215900" y="141111"/>
                  <a:pt x="220133" y="211666"/>
                </a:cubicBezTo>
                <a:cubicBezTo>
                  <a:pt x="224366" y="282221"/>
                  <a:pt x="25400" y="423333"/>
                  <a:pt x="25400" y="423333"/>
                </a:cubicBezTo>
              </a:path>
            </a:pathLst>
          </a:custGeom>
          <a:ln w="3175" cmpd="sng">
            <a:solidFill>
              <a:srgbClr val="0000FF"/>
            </a:solidFill>
            <a:headEnd type="none"/>
            <a:tailEnd type="triangle"/>
          </a:ln>
        </p:spPr>
        <p:style>
          <a:lnRef idx="2">
            <a:schemeClr val="accent1"/>
          </a:lnRef>
          <a:fillRef idx="0">
            <a:schemeClr val="accent1"/>
          </a:fillRef>
          <a:effectRef idx="1">
            <a:schemeClr val="accent1"/>
          </a:effectRef>
          <a:fontRef idx="minor">
            <a:schemeClr val="tx1"/>
          </a:fontRef>
        </p:style>
        <p:txBody>
          <a:bodyPr lIns="108844" tIns="54423" rIns="108844" bIns="54423" rtlCol="0" anchor="ctr"/>
          <a:lstStyle/>
          <a:p>
            <a:pPr algn="ctr"/>
            <a:endParaRPr lang="en-US" sz="2400"/>
          </a:p>
        </p:txBody>
      </p:sp>
      <p:sp>
        <p:nvSpPr>
          <p:cNvPr id="45" name="TextBox 44"/>
          <p:cNvSpPr txBox="1"/>
          <p:nvPr/>
        </p:nvSpPr>
        <p:spPr>
          <a:xfrm>
            <a:off x="8902683" y="3424935"/>
            <a:ext cx="436191" cy="294575"/>
          </a:xfrm>
          <a:prstGeom prst="rect">
            <a:avLst/>
          </a:prstGeom>
          <a:noFill/>
        </p:spPr>
        <p:txBody>
          <a:bodyPr wrap="square" lIns="108844" tIns="54423" rIns="108844" bIns="54423" rtlCol="0">
            <a:spAutoFit/>
          </a:bodyPr>
          <a:lstStyle/>
          <a:p>
            <a:pPr algn="ctr" defTabSz="1088418" eaLnBrk="0" hangingPunct="0">
              <a:spcBef>
                <a:spcPct val="50000"/>
              </a:spcBef>
              <a:buClr>
                <a:srgbClr val="0183B7"/>
              </a:buClr>
            </a:pPr>
            <a:r>
              <a:rPr lang="en-US" sz="1200" b="1" dirty="0">
                <a:solidFill>
                  <a:srgbClr val="0000FF"/>
                </a:solidFill>
                <a:latin typeface="Arial" charset="0"/>
              </a:rPr>
              <a:t>20</a:t>
            </a:r>
          </a:p>
        </p:txBody>
      </p:sp>
      <p:sp>
        <p:nvSpPr>
          <p:cNvPr id="6" name="Freeform 5"/>
          <p:cNvSpPr/>
          <p:nvPr/>
        </p:nvSpPr>
        <p:spPr>
          <a:xfrm>
            <a:off x="8500535" y="4275669"/>
            <a:ext cx="891823" cy="408124"/>
          </a:xfrm>
          <a:custGeom>
            <a:avLst/>
            <a:gdLst>
              <a:gd name="connsiteX0" fmla="*/ 668867 w 668867"/>
              <a:gd name="connsiteY0" fmla="*/ 347133 h 408124"/>
              <a:gd name="connsiteX1" fmla="*/ 194733 w 668867"/>
              <a:gd name="connsiteY1" fmla="*/ 381000 h 408124"/>
              <a:gd name="connsiteX2" fmla="*/ 0 w 668867"/>
              <a:gd name="connsiteY2" fmla="*/ 0 h 408124"/>
            </a:gdLst>
            <a:ahLst/>
            <a:cxnLst>
              <a:cxn ang="0">
                <a:pos x="connsiteX0" y="connsiteY0"/>
              </a:cxn>
              <a:cxn ang="0">
                <a:pos x="connsiteX1" y="connsiteY1"/>
              </a:cxn>
              <a:cxn ang="0">
                <a:pos x="connsiteX2" y="connsiteY2"/>
              </a:cxn>
            </a:cxnLst>
            <a:rect l="l" t="t" r="r" b="b"/>
            <a:pathLst>
              <a:path w="668867" h="408124">
                <a:moveTo>
                  <a:pt x="668867" y="347133"/>
                </a:moveTo>
                <a:cubicBezTo>
                  <a:pt x="487539" y="392994"/>
                  <a:pt x="306211" y="438855"/>
                  <a:pt x="194733" y="381000"/>
                </a:cubicBezTo>
                <a:cubicBezTo>
                  <a:pt x="83255" y="323145"/>
                  <a:pt x="41627" y="161572"/>
                  <a:pt x="0" y="0"/>
                </a:cubicBezTo>
              </a:path>
            </a:pathLst>
          </a:custGeom>
          <a:ln w="3175" cmpd="sng">
            <a:solidFill>
              <a:srgbClr val="FF6600"/>
            </a:solidFill>
            <a:headEnd type="none"/>
            <a:tailEnd type="triangle"/>
          </a:ln>
        </p:spPr>
        <p:style>
          <a:lnRef idx="2">
            <a:schemeClr val="accent1"/>
          </a:lnRef>
          <a:fillRef idx="0">
            <a:schemeClr val="accent1"/>
          </a:fillRef>
          <a:effectRef idx="1">
            <a:schemeClr val="accent1"/>
          </a:effectRef>
          <a:fontRef idx="minor">
            <a:schemeClr val="tx1"/>
          </a:fontRef>
        </p:style>
        <p:txBody>
          <a:bodyPr lIns="108844" tIns="54423" rIns="108844" bIns="54423" rtlCol="0" anchor="ctr"/>
          <a:lstStyle/>
          <a:p>
            <a:pPr algn="ctr"/>
            <a:endParaRPr lang="en-US" sz="2400"/>
          </a:p>
        </p:txBody>
      </p:sp>
      <p:sp>
        <p:nvSpPr>
          <p:cNvPr id="48" name="TextBox 47"/>
          <p:cNvSpPr txBox="1"/>
          <p:nvPr/>
        </p:nvSpPr>
        <p:spPr>
          <a:xfrm>
            <a:off x="8684587" y="4416109"/>
            <a:ext cx="436191" cy="294575"/>
          </a:xfrm>
          <a:prstGeom prst="rect">
            <a:avLst/>
          </a:prstGeom>
          <a:noFill/>
        </p:spPr>
        <p:txBody>
          <a:bodyPr wrap="square" lIns="108844" tIns="54423" rIns="108844" bIns="54423" rtlCol="0">
            <a:spAutoFit/>
          </a:bodyPr>
          <a:lstStyle/>
          <a:p>
            <a:pPr algn="ctr" defTabSz="1088418" eaLnBrk="0" hangingPunct="0">
              <a:spcBef>
                <a:spcPct val="50000"/>
              </a:spcBef>
              <a:buClr>
                <a:srgbClr val="0183B7"/>
              </a:buClr>
            </a:pPr>
            <a:r>
              <a:rPr lang="en-US" sz="1200" b="1" dirty="0">
                <a:solidFill>
                  <a:srgbClr val="FF6600"/>
                </a:solidFill>
                <a:latin typeface="Arial" charset="0"/>
              </a:rPr>
              <a:t>99</a:t>
            </a:r>
          </a:p>
        </p:txBody>
      </p:sp>
      <p:cxnSp>
        <p:nvCxnSpPr>
          <p:cNvPr id="50" name="Straight Connector 49"/>
          <p:cNvCxnSpPr/>
          <p:nvPr/>
        </p:nvCxnSpPr>
        <p:spPr bwMode="auto">
          <a:xfrm flipV="1">
            <a:off x="8544524" y="3455713"/>
            <a:ext cx="0" cy="375825"/>
          </a:xfrm>
          <a:prstGeom prst="line">
            <a:avLst/>
          </a:prstGeom>
          <a:noFill/>
          <a:ln w="9525" cap="flat" cmpd="sng" algn="ctr">
            <a:solidFill>
              <a:srgbClr val="000000"/>
            </a:solidFill>
            <a:prstDash val="solid"/>
            <a:round/>
            <a:headEnd type="none" w="med" len="med"/>
            <a:tailEnd type="none" w="med" len="med"/>
          </a:ln>
          <a:effectLst/>
        </p:spPr>
      </p:cxnSp>
      <p:sp>
        <p:nvSpPr>
          <p:cNvPr id="8" name="Freeform 7"/>
          <p:cNvSpPr/>
          <p:nvPr/>
        </p:nvSpPr>
        <p:spPr>
          <a:xfrm>
            <a:off x="8308623" y="3395135"/>
            <a:ext cx="3656296" cy="1577503"/>
          </a:xfrm>
          <a:custGeom>
            <a:avLst/>
            <a:gdLst>
              <a:gd name="connsiteX0" fmla="*/ 0 w 2742222"/>
              <a:gd name="connsiteY0" fmla="*/ 1270000 h 1577503"/>
              <a:gd name="connsiteX1" fmla="*/ 1718733 w 2742222"/>
              <a:gd name="connsiteY1" fmla="*/ 1566334 h 1577503"/>
              <a:gd name="connsiteX2" fmla="*/ 2641600 w 2742222"/>
              <a:gd name="connsiteY2" fmla="*/ 922867 h 1577503"/>
              <a:gd name="connsiteX3" fmla="*/ 2675466 w 2742222"/>
              <a:gd name="connsiteY3" fmla="*/ 0 h 1577503"/>
            </a:gdLst>
            <a:ahLst/>
            <a:cxnLst>
              <a:cxn ang="0">
                <a:pos x="connsiteX0" y="connsiteY0"/>
              </a:cxn>
              <a:cxn ang="0">
                <a:pos x="connsiteX1" y="connsiteY1"/>
              </a:cxn>
              <a:cxn ang="0">
                <a:pos x="connsiteX2" y="connsiteY2"/>
              </a:cxn>
              <a:cxn ang="0">
                <a:pos x="connsiteX3" y="connsiteY3"/>
              </a:cxn>
            </a:cxnLst>
            <a:rect l="l" t="t" r="r" b="b"/>
            <a:pathLst>
              <a:path w="2742222" h="1577503">
                <a:moveTo>
                  <a:pt x="0" y="1270000"/>
                </a:moveTo>
                <a:cubicBezTo>
                  <a:pt x="639233" y="1447094"/>
                  <a:pt x="1278466" y="1624189"/>
                  <a:pt x="1718733" y="1566334"/>
                </a:cubicBezTo>
                <a:cubicBezTo>
                  <a:pt x="2159000" y="1508479"/>
                  <a:pt x="2482145" y="1183923"/>
                  <a:pt x="2641600" y="922867"/>
                </a:cubicBezTo>
                <a:cubicBezTo>
                  <a:pt x="2801055" y="661811"/>
                  <a:pt x="2738260" y="330905"/>
                  <a:pt x="2675466" y="0"/>
                </a:cubicBezTo>
              </a:path>
            </a:pathLst>
          </a:custGeom>
          <a:ln w="38100" cmpd="sng">
            <a:solidFill>
              <a:srgbClr val="FF6600"/>
            </a:solidFill>
            <a:headEnd type="none"/>
            <a:tailEnd type="triangle"/>
          </a:ln>
        </p:spPr>
        <p:style>
          <a:lnRef idx="2">
            <a:schemeClr val="accent1"/>
          </a:lnRef>
          <a:fillRef idx="0">
            <a:schemeClr val="accent1"/>
          </a:fillRef>
          <a:effectRef idx="1">
            <a:schemeClr val="accent1"/>
          </a:effectRef>
          <a:fontRef idx="minor">
            <a:schemeClr val="tx1"/>
          </a:fontRef>
        </p:style>
        <p:txBody>
          <a:bodyPr lIns="108844" tIns="54423" rIns="108844" bIns="54423" rtlCol="0" anchor="ctr"/>
          <a:lstStyle/>
          <a:p>
            <a:pPr algn="ctr"/>
            <a:endParaRPr lang="en-US" sz="2400"/>
          </a:p>
        </p:txBody>
      </p:sp>
      <p:sp>
        <p:nvSpPr>
          <p:cNvPr id="9" name="Freeform 8"/>
          <p:cNvSpPr/>
          <p:nvPr/>
        </p:nvSpPr>
        <p:spPr>
          <a:xfrm>
            <a:off x="9087558" y="2279330"/>
            <a:ext cx="2731911" cy="870271"/>
          </a:xfrm>
          <a:custGeom>
            <a:avLst/>
            <a:gdLst>
              <a:gd name="connsiteX0" fmla="*/ 2048933 w 2048933"/>
              <a:gd name="connsiteY0" fmla="*/ 870271 h 870271"/>
              <a:gd name="connsiteX1" fmla="*/ 1549400 w 2048933"/>
              <a:gd name="connsiteY1" fmla="*/ 82871 h 870271"/>
              <a:gd name="connsiteX2" fmla="*/ 0 w 2048933"/>
              <a:gd name="connsiteY2" fmla="*/ 23604 h 870271"/>
            </a:gdLst>
            <a:ahLst/>
            <a:cxnLst>
              <a:cxn ang="0">
                <a:pos x="connsiteX0" y="connsiteY0"/>
              </a:cxn>
              <a:cxn ang="0">
                <a:pos x="connsiteX1" y="connsiteY1"/>
              </a:cxn>
              <a:cxn ang="0">
                <a:pos x="connsiteX2" y="connsiteY2"/>
              </a:cxn>
            </a:cxnLst>
            <a:rect l="l" t="t" r="r" b="b"/>
            <a:pathLst>
              <a:path w="2048933" h="870271">
                <a:moveTo>
                  <a:pt x="2048933" y="870271"/>
                </a:moveTo>
                <a:cubicBezTo>
                  <a:pt x="1969911" y="547126"/>
                  <a:pt x="1890889" y="223982"/>
                  <a:pt x="1549400" y="82871"/>
                </a:cubicBezTo>
                <a:cubicBezTo>
                  <a:pt x="1207911" y="-58240"/>
                  <a:pt x="0" y="23604"/>
                  <a:pt x="0" y="23604"/>
                </a:cubicBezTo>
              </a:path>
            </a:pathLst>
          </a:custGeom>
          <a:ln w="38100" cmpd="sng">
            <a:solidFill>
              <a:schemeClr val="accent4"/>
            </a:solidFill>
            <a:headEnd type="none"/>
            <a:tailEnd type="triangle"/>
          </a:ln>
        </p:spPr>
        <p:style>
          <a:lnRef idx="2">
            <a:schemeClr val="accent1"/>
          </a:lnRef>
          <a:fillRef idx="0">
            <a:schemeClr val="accent1"/>
          </a:fillRef>
          <a:effectRef idx="1">
            <a:schemeClr val="accent1"/>
          </a:effectRef>
          <a:fontRef idx="minor">
            <a:schemeClr val="tx1"/>
          </a:fontRef>
        </p:style>
        <p:txBody>
          <a:bodyPr lIns="108844" tIns="54423" rIns="108844" bIns="54423" rtlCol="0" anchor="ctr"/>
          <a:lstStyle/>
          <a:p>
            <a:pPr algn="ctr"/>
            <a:endParaRPr lang="en-US" sz="2400"/>
          </a:p>
        </p:txBody>
      </p:sp>
      <p:grpSp>
        <p:nvGrpSpPr>
          <p:cNvPr id="11" name="Group 10"/>
          <p:cNvGrpSpPr/>
          <p:nvPr/>
        </p:nvGrpSpPr>
        <p:grpSpPr>
          <a:xfrm>
            <a:off x="8138733" y="4892203"/>
            <a:ext cx="899527" cy="160867"/>
            <a:chOff x="5461000" y="5969001"/>
            <a:chExt cx="674645" cy="160866"/>
          </a:xfrm>
        </p:grpSpPr>
        <p:sp>
          <p:nvSpPr>
            <p:cNvPr id="10" name="Rounded Rectangle 9"/>
            <p:cNvSpPr/>
            <p:nvPr/>
          </p:nvSpPr>
          <p:spPr>
            <a:xfrm>
              <a:off x="5461000" y="5969001"/>
              <a:ext cx="330200" cy="160866"/>
            </a:xfrm>
            <a:prstGeom prst="roundRect">
              <a:avLst/>
            </a:prstGeom>
            <a:solidFill>
              <a:schemeClr val="tx2"/>
            </a:solidFill>
            <a:ln w="3175" cmpd="sng">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67" b="1" dirty="0">
                  <a:solidFill>
                    <a:srgbClr val="000000"/>
                  </a:solidFill>
                </a:rPr>
                <a:t>21</a:t>
              </a:r>
            </a:p>
          </p:txBody>
        </p:sp>
        <p:sp>
          <p:nvSpPr>
            <p:cNvPr id="37" name="Rounded Rectangle 36"/>
            <p:cNvSpPr/>
            <p:nvPr/>
          </p:nvSpPr>
          <p:spPr>
            <a:xfrm>
              <a:off x="5805445" y="5969001"/>
              <a:ext cx="330200" cy="160866"/>
            </a:xfrm>
            <a:prstGeom prst="roundRect">
              <a:avLst/>
            </a:prstGeom>
            <a:solidFill>
              <a:srgbClr val="FF6600"/>
            </a:solidFill>
            <a:ln w="3175" cmpd="sng">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67" b="1" dirty="0">
                  <a:solidFill>
                    <a:srgbClr val="000000"/>
                  </a:solidFill>
                </a:rPr>
                <a:t>99</a:t>
              </a:r>
            </a:p>
          </p:txBody>
        </p:sp>
      </p:grpSp>
      <p:grpSp>
        <p:nvGrpSpPr>
          <p:cNvPr id="51" name="Group 50"/>
          <p:cNvGrpSpPr/>
          <p:nvPr/>
        </p:nvGrpSpPr>
        <p:grpSpPr>
          <a:xfrm>
            <a:off x="10409475" y="4581895"/>
            <a:ext cx="899527" cy="160867"/>
            <a:chOff x="5461000" y="5969001"/>
            <a:chExt cx="674645" cy="160866"/>
          </a:xfrm>
        </p:grpSpPr>
        <p:sp>
          <p:nvSpPr>
            <p:cNvPr id="52" name="Rounded Rectangle 51"/>
            <p:cNvSpPr/>
            <p:nvPr/>
          </p:nvSpPr>
          <p:spPr>
            <a:xfrm>
              <a:off x="5461000" y="5969001"/>
              <a:ext cx="330200" cy="160866"/>
            </a:xfrm>
            <a:prstGeom prst="roundRect">
              <a:avLst/>
            </a:prstGeom>
            <a:solidFill>
              <a:schemeClr val="tx2"/>
            </a:solidFill>
            <a:ln w="3175" cmpd="sng">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67" b="1" dirty="0">
                  <a:solidFill>
                    <a:srgbClr val="000000"/>
                  </a:solidFill>
                </a:rPr>
                <a:t>21</a:t>
              </a:r>
            </a:p>
          </p:txBody>
        </p:sp>
        <p:sp>
          <p:nvSpPr>
            <p:cNvPr id="53" name="Rounded Rectangle 52"/>
            <p:cNvSpPr/>
            <p:nvPr/>
          </p:nvSpPr>
          <p:spPr>
            <a:xfrm>
              <a:off x="5805445" y="5969001"/>
              <a:ext cx="330200" cy="160866"/>
            </a:xfrm>
            <a:prstGeom prst="roundRect">
              <a:avLst/>
            </a:prstGeom>
            <a:solidFill>
              <a:srgbClr val="FF6600"/>
            </a:solidFill>
            <a:ln w="3175" cmpd="sng">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67" b="1" dirty="0">
                  <a:solidFill>
                    <a:srgbClr val="000000"/>
                  </a:solidFill>
                </a:rPr>
                <a:t>X</a:t>
              </a:r>
            </a:p>
          </p:txBody>
        </p:sp>
      </p:grpSp>
      <p:sp>
        <p:nvSpPr>
          <p:cNvPr id="55" name="Rounded Rectangle 54"/>
          <p:cNvSpPr/>
          <p:nvPr/>
        </p:nvSpPr>
        <p:spPr>
          <a:xfrm>
            <a:off x="11410412" y="3590721"/>
            <a:ext cx="440267" cy="160867"/>
          </a:xfrm>
          <a:prstGeom prst="roundRect">
            <a:avLst/>
          </a:prstGeom>
          <a:solidFill>
            <a:schemeClr val="tx2"/>
          </a:solidFill>
          <a:ln w="3175" cmpd="sng">
            <a:solidFill>
              <a:srgbClr val="00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08844" tIns="54423" rIns="108844" bIns="54423" rtlCol="0" anchor="ctr"/>
          <a:lstStyle/>
          <a:p>
            <a:pPr algn="ctr"/>
            <a:r>
              <a:rPr lang="en-US" sz="1067" b="1" dirty="0">
                <a:solidFill>
                  <a:srgbClr val="000000"/>
                </a:solidFill>
              </a:rPr>
              <a:t>21</a:t>
            </a:r>
          </a:p>
        </p:txBody>
      </p:sp>
    </p:spTree>
    <p:extLst>
      <p:ext uri="{BB962C8B-B14F-4D97-AF65-F5344CB8AC3E}">
        <p14:creationId xmlns:p14="http://schemas.microsoft.com/office/powerpoint/2010/main" val="3388387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186"/>
            <a:ext cx="12192000" cy="660815"/>
          </a:xfrm>
        </p:spPr>
        <p:txBody>
          <a:bodyPr>
            <a:normAutofit fontScale="90000"/>
          </a:bodyPr>
          <a:lstStyle/>
          <a:p>
            <a:pPr algn="ctr"/>
            <a:r>
              <a:rPr lang="en-US" dirty="0"/>
              <a:t>BGP Prefix-Independent Protection (PIC)/BGP FRR</a:t>
            </a:r>
          </a:p>
        </p:txBody>
      </p:sp>
      <p:sp>
        <p:nvSpPr>
          <p:cNvPr id="141" name="Content Placeholder 140"/>
          <p:cNvSpPr>
            <a:spLocks noGrp="1"/>
          </p:cNvSpPr>
          <p:nvPr>
            <p:ph idx="1"/>
          </p:nvPr>
        </p:nvSpPr>
        <p:spPr>
          <a:xfrm>
            <a:off x="203201" y="1327506"/>
            <a:ext cx="5729815" cy="5251095"/>
          </a:xfrm>
        </p:spPr>
        <p:txBody>
          <a:bodyPr/>
          <a:lstStyle/>
          <a:p>
            <a:r>
              <a:rPr lang="en-US" sz="2133" dirty="0"/>
              <a:t>BGP Fast Reroute (BGP FRR)</a:t>
            </a:r>
            <a:br>
              <a:rPr lang="en-US" sz="2133" dirty="0"/>
            </a:br>
            <a:r>
              <a:rPr lang="en-US" sz="2133" dirty="0"/>
              <a:t>enables BGP to use alternate paths </a:t>
            </a:r>
          </a:p>
          <a:p>
            <a:r>
              <a:rPr lang="en-US" sz="2133" dirty="0"/>
              <a:t>Algorithm uses a pointer to move all prefixes to new next hop, not a hop by hop rewrite</a:t>
            </a:r>
          </a:p>
          <a:p>
            <a:r>
              <a:rPr lang="en-US" sz="2133" dirty="0"/>
              <a:t>~ 100 </a:t>
            </a:r>
            <a:r>
              <a:rPr lang="en-US" sz="2133" dirty="0" err="1"/>
              <a:t>msec</a:t>
            </a:r>
            <a:r>
              <a:rPr lang="en-US" sz="2133" dirty="0"/>
              <a:t> protection </a:t>
            </a:r>
          </a:p>
          <a:p>
            <a:r>
              <a:rPr lang="en-US" sz="2133" dirty="0"/>
              <a:t>Prefix-Independent</a:t>
            </a:r>
          </a:p>
          <a:p>
            <a:r>
              <a:rPr lang="en-US" sz="2133" dirty="0"/>
              <a:t>Default behavior, entirely automated computation</a:t>
            </a:r>
          </a:p>
          <a:p>
            <a:r>
              <a:rPr lang="en-US" sz="2133" dirty="0"/>
              <a:t>Enables 3107 BGP+labels operation to scale via hierarchy while maintaining fast convergence characteristics</a:t>
            </a:r>
          </a:p>
          <a:p>
            <a:endParaRPr lang="en-US" sz="2133" dirty="0"/>
          </a:p>
          <a:p>
            <a:r>
              <a:rPr lang="en-US" sz="2133" dirty="0"/>
              <a:t>For </a:t>
            </a:r>
            <a:r>
              <a:rPr lang="en-US" sz="2133" b="1" dirty="0">
                <a:solidFill>
                  <a:srgbClr val="0065BD"/>
                </a:solidFill>
              </a:rPr>
              <a:t>Transport</a:t>
            </a:r>
            <a:r>
              <a:rPr lang="en-US" sz="2133" dirty="0"/>
              <a:t> and </a:t>
            </a:r>
            <a:r>
              <a:rPr lang="en-US" sz="2133" b="1" dirty="0">
                <a:solidFill>
                  <a:srgbClr val="0065BD"/>
                </a:solidFill>
              </a:rPr>
              <a:t>Service</a:t>
            </a:r>
            <a:r>
              <a:rPr lang="en-US" sz="2133" dirty="0"/>
              <a:t> convergence</a:t>
            </a:r>
          </a:p>
        </p:txBody>
      </p:sp>
      <p:pic>
        <p:nvPicPr>
          <p:cNvPr id="111"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176126"/>
            <a:ext cx="5757333" cy="5137149"/>
          </a:xfrm>
          <a:prstGeom prst="rect">
            <a:avLst/>
          </a:prstGeom>
          <a:solidFill>
            <a:srgbClr val="D2E8ED"/>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7516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9198"/>
          </a:xfrm>
        </p:spPr>
        <p:txBody>
          <a:bodyPr/>
          <a:lstStyle/>
          <a:p>
            <a:r>
              <a:rPr lang="en-US" dirty="0"/>
              <a:t>Unified MPLS Architecture Models</a:t>
            </a:r>
          </a:p>
        </p:txBody>
      </p:sp>
      <p:sp>
        <p:nvSpPr>
          <p:cNvPr id="8" name="Content Placeholder 7"/>
          <p:cNvSpPr>
            <a:spLocks noGrp="1"/>
          </p:cNvSpPr>
          <p:nvPr>
            <p:ph idx="1"/>
          </p:nvPr>
        </p:nvSpPr>
        <p:spPr>
          <a:xfrm>
            <a:off x="838200" y="1274323"/>
            <a:ext cx="10515600" cy="4902640"/>
          </a:xfrm>
          <a:prstGeom prst="rect">
            <a:avLst/>
          </a:prstGeom>
        </p:spPr>
        <p:txBody>
          <a:bodyPr/>
          <a:lstStyle/>
          <a:p>
            <a:r>
              <a:rPr lang="en-US" dirty="0"/>
              <a:t>Architecture Models based on:</a:t>
            </a:r>
          </a:p>
          <a:p>
            <a:pPr lvl="1"/>
            <a:r>
              <a:rPr lang="en-US" dirty="0"/>
              <a:t>Access Type: Ethernet TDM or MPLS access</a:t>
            </a:r>
          </a:p>
          <a:p>
            <a:pPr lvl="1"/>
            <a:r>
              <a:rPr lang="en-US" dirty="0"/>
              <a:t>Network Size: Small/Medium (1000 nodes or less) or Large</a:t>
            </a:r>
          </a:p>
          <a:p>
            <a:pPr lvl="1"/>
            <a:r>
              <a:rPr lang="en-US" dirty="0"/>
              <a:t>End to Labeled Switch Path</a:t>
            </a:r>
          </a:p>
          <a:p>
            <a:pPr lvl="1"/>
            <a:endParaRPr lang="en-US" dirty="0"/>
          </a:p>
        </p:txBody>
      </p:sp>
      <p:graphicFrame>
        <p:nvGraphicFramePr>
          <p:cNvPr id="9" name="Table 8"/>
          <p:cNvGraphicFramePr>
            <a:graphicFrameLocks noGrp="1"/>
          </p:cNvGraphicFramePr>
          <p:nvPr>
            <p:extLst/>
          </p:nvPr>
        </p:nvGraphicFramePr>
        <p:xfrm>
          <a:off x="914401" y="3022600"/>
          <a:ext cx="9855199" cy="3017520"/>
        </p:xfrm>
        <a:graphic>
          <a:graphicData uri="http://schemas.openxmlformats.org/drawingml/2006/table">
            <a:tbl>
              <a:tblPr firstRow="1" bandRow="1">
                <a:tableStyleId>{18603FDC-E32A-4AB5-989C-0864C3EAD2B8}</a:tableStyleId>
              </a:tblPr>
              <a:tblGrid>
                <a:gridCol w="1625600">
                  <a:extLst>
                    <a:ext uri="{9D8B030D-6E8A-4147-A177-3AD203B41FA5}">
                      <a16:colId xmlns:a16="http://schemas.microsoft.com/office/drawing/2014/main" val="20000"/>
                    </a:ext>
                  </a:extLst>
                </a:gridCol>
                <a:gridCol w="2340517">
                  <a:extLst>
                    <a:ext uri="{9D8B030D-6E8A-4147-A177-3AD203B41FA5}">
                      <a16:colId xmlns:a16="http://schemas.microsoft.com/office/drawing/2014/main" val="20001"/>
                    </a:ext>
                  </a:extLst>
                </a:gridCol>
                <a:gridCol w="2043151">
                  <a:extLst>
                    <a:ext uri="{9D8B030D-6E8A-4147-A177-3AD203B41FA5}">
                      <a16:colId xmlns:a16="http://schemas.microsoft.com/office/drawing/2014/main" val="20002"/>
                    </a:ext>
                  </a:extLst>
                </a:gridCol>
                <a:gridCol w="3845931">
                  <a:extLst>
                    <a:ext uri="{9D8B030D-6E8A-4147-A177-3AD203B41FA5}">
                      <a16:colId xmlns:a16="http://schemas.microsoft.com/office/drawing/2014/main" val="20003"/>
                    </a:ext>
                  </a:extLst>
                </a:gridCol>
              </a:tblGrid>
              <a:tr h="690880">
                <a:tc>
                  <a:txBody>
                    <a:bodyPr/>
                    <a:lstStyle/>
                    <a:p>
                      <a:pPr algn="ctr"/>
                      <a:r>
                        <a:rPr lang="en-US" sz="1900" dirty="0">
                          <a:solidFill>
                            <a:schemeClr val="tx1"/>
                          </a:solidFill>
                        </a:rPr>
                        <a:t>Deployment Model</a:t>
                      </a:r>
                    </a:p>
                  </a:txBody>
                  <a:tcPr marL="121920" marR="121920" marT="60960" marB="60960"/>
                </a:tc>
                <a:tc>
                  <a:txBody>
                    <a:bodyPr/>
                    <a:lstStyle/>
                    <a:p>
                      <a:pPr algn="ctr"/>
                      <a:r>
                        <a:rPr lang="en-US" sz="1900" dirty="0">
                          <a:solidFill>
                            <a:schemeClr val="tx1"/>
                          </a:solidFill>
                        </a:rPr>
                        <a:t>Network Size</a:t>
                      </a:r>
                    </a:p>
                  </a:txBody>
                  <a:tcPr marL="121920" marR="121920" marT="60960" marB="60960"/>
                </a:tc>
                <a:tc>
                  <a:txBody>
                    <a:bodyPr/>
                    <a:lstStyle/>
                    <a:p>
                      <a:pPr algn="ctr"/>
                      <a:r>
                        <a:rPr lang="en-US" sz="1900" dirty="0">
                          <a:solidFill>
                            <a:schemeClr val="tx1"/>
                          </a:solidFill>
                        </a:rPr>
                        <a:t>Access Type</a:t>
                      </a:r>
                    </a:p>
                  </a:txBody>
                  <a:tcPr marL="121920" marR="121920" marT="60960" marB="60960"/>
                </a:tc>
                <a:tc>
                  <a:txBody>
                    <a:bodyPr/>
                    <a:lstStyle/>
                    <a:p>
                      <a:pPr algn="ctr"/>
                      <a:r>
                        <a:rPr lang="en-US" sz="1900" dirty="0">
                          <a:solidFill>
                            <a:schemeClr val="tx1"/>
                          </a:solidFill>
                        </a:rPr>
                        <a:t>Core/Aggregation</a:t>
                      </a:r>
                      <a:r>
                        <a:rPr lang="en-US" sz="1900" baseline="0" dirty="0">
                          <a:solidFill>
                            <a:schemeClr val="tx1"/>
                          </a:solidFill>
                        </a:rPr>
                        <a:t> </a:t>
                      </a:r>
                      <a:r>
                        <a:rPr lang="en-US" sz="1900" dirty="0">
                          <a:solidFill>
                            <a:schemeClr val="tx1"/>
                          </a:solidFill>
                        </a:rPr>
                        <a:t>LSP </a:t>
                      </a:r>
                    </a:p>
                  </a:txBody>
                  <a:tcPr marL="121920" marR="121920" marT="60960" marB="60960"/>
                </a:tc>
                <a:extLst>
                  <a:ext uri="{0D108BD9-81ED-4DB2-BD59-A6C34878D82A}">
                    <a16:rowId xmlns:a16="http://schemas.microsoft.com/office/drawing/2014/main" val="10000"/>
                  </a:ext>
                </a:extLst>
              </a:tr>
              <a:tr h="365760">
                <a:tc>
                  <a:txBody>
                    <a:bodyPr/>
                    <a:lstStyle/>
                    <a:p>
                      <a:pPr algn="ctr"/>
                      <a:r>
                        <a:rPr lang="en-US" sz="1600" dirty="0">
                          <a:solidFill>
                            <a:schemeClr val="tx1"/>
                          </a:solidFill>
                        </a:rPr>
                        <a:t>1</a:t>
                      </a:r>
                    </a:p>
                  </a:txBody>
                  <a:tcPr marL="121920" marR="121920" marT="60960" marB="60960"/>
                </a:tc>
                <a:tc>
                  <a:txBody>
                    <a:bodyPr/>
                    <a:lstStyle/>
                    <a:p>
                      <a:r>
                        <a:rPr lang="en-US" sz="1600" dirty="0">
                          <a:solidFill>
                            <a:schemeClr val="tx1"/>
                          </a:solidFill>
                        </a:rPr>
                        <a:t>Small/Medium</a:t>
                      </a:r>
                    </a:p>
                  </a:txBody>
                  <a:tcPr marL="121920" marR="121920" marT="60960" marB="60960"/>
                </a:tc>
                <a:tc>
                  <a:txBody>
                    <a:bodyPr/>
                    <a:lstStyle/>
                    <a:p>
                      <a:r>
                        <a:rPr lang="en-US" sz="1600" dirty="0">
                          <a:solidFill>
                            <a:schemeClr val="tx1"/>
                          </a:solidFill>
                        </a:rPr>
                        <a:t>Ethernet/TDM</a:t>
                      </a:r>
                    </a:p>
                  </a:txBody>
                  <a:tcPr marL="121920" marR="121920" marT="60960" marB="60960"/>
                </a:tc>
                <a:tc>
                  <a:txBody>
                    <a:bodyPr/>
                    <a:lstStyle/>
                    <a:p>
                      <a:r>
                        <a:rPr lang="en-US" sz="1600" dirty="0">
                          <a:solidFill>
                            <a:schemeClr val="tx1"/>
                          </a:solidFill>
                        </a:rPr>
                        <a:t>Flat</a:t>
                      </a:r>
                      <a:r>
                        <a:rPr lang="en-US" sz="1600" baseline="0" dirty="0">
                          <a:solidFill>
                            <a:schemeClr val="tx1"/>
                          </a:solidFill>
                        </a:rPr>
                        <a:t> LDP</a:t>
                      </a:r>
                      <a:endParaRPr lang="en-US" sz="1600" dirty="0">
                        <a:solidFill>
                          <a:schemeClr val="tx1"/>
                        </a:solidFill>
                      </a:endParaRPr>
                    </a:p>
                  </a:txBody>
                  <a:tcPr marL="121920" marR="121920" marT="60960" marB="60960"/>
                </a:tc>
                <a:extLst>
                  <a:ext uri="{0D108BD9-81ED-4DB2-BD59-A6C34878D82A}">
                    <a16:rowId xmlns:a16="http://schemas.microsoft.com/office/drawing/2014/main" val="10001"/>
                  </a:ext>
                </a:extLst>
              </a:tr>
              <a:tr h="365760">
                <a:tc>
                  <a:txBody>
                    <a:bodyPr/>
                    <a:lstStyle/>
                    <a:p>
                      <a:pPr algn="ctr"/>
                      <a:r>
                        <a:rPr lang="en-US" sz="1600" dirty="0">
                          <a:solidFill>
                            <a:schemeClr val="tx1"/>
                          </a:solidFill>
                        </a:rPr>
                        <a:t>2</a:t>
                      </a:r>
                    </a:p>
                  </a:txBody>
                  <a:tcPr marL="121920" marR="121920" marT="60960" marB="60960"/>
                </a:tc>
                <a:tc>
                  <a:txBody>
                    <a:bodyPr/>
                    <a:lstStyle/>
                    <a:p>
                      <a:pPr marL="0" marR="0" indent="0" algn="l" defTabSz="257175" rtl="0" eaLnBrk="1" fontAlgn="auto" latinLnBrk="0" hangingPunct="1">
                        <a:lnSpc>
                          <a:spcPct val="100000"/>
                        </a:lnSpc>
                        <a:spcBef>
                          <a:spcPts val="0"/>
                        </a:spcBef>
                        <a:spcAft>
                          <a:spcPts val="0"/>
                        </a:spcAft>
                        <a:buClrTx/>
                        <a:buSzTx/>
                        <a:buFontTx/>
                        <a:buNone/>
                        <a:tabLst/>
                        <a:defRPr/>
                      </a:pPr>
                      <a:r>
                        <a:rPr lang="en-US" sz="1600" dirty="0">
                          <a:solidFill>
                            <a:schemeClr val="tx1"/>
                          </a:solidFill>
                        </a:rPr>
                        <a:t>Small/Medium</a:t>
                      </a:r>
                    </a:p>
                  </a:txBody>
                  <a:tcPr marL="121920" marR="121920" marT="60960" marB="60960"/>
                </a:tc>
                <a:tc>
                  <a:txBody>
                    <a:bodyPr/>
                    <a:lstStyle/>
                    <a:p>
                      <a:r>
                        <a:rPr lang="en-US" sz="1600" dirty="0">
                          <a:solidFill>
                            <a:schemeClr val="tx1"/>
                          </a:solidFill>
                        </a:rPr>
                        <a:t>MPLS</a:t>
                      </a:r>
                    </a:p>
                  </a:txBody>
                  <a:tcPr marL="121920" marR="121920" marT="60960" marB="60960"/>
                </a:tc>
                <a:tc>
                  <a:txBody>
                    <a:bodyPr/>
                    <a:lstStyle/>
                    <a:p>
                      <a:r>
                        <a:rPr lang="en-US" sz="1600" dirty="0">
                          <a:solidFill>
                            <a:schemeClr val="tx1"/>
                          </a:solidFill>
                        </a:rPr>
                        <a:t>Hierarchical Labeled BGP</a:t>
                      </a:r>
                    </a:p>
                  </a:txBody>
                  <a:tcPr marL="121920" marR="121920" marT="60960" marB="60960"/>
                </a:tc>
                <a:extLst>
                  <a:ext uri="{0D108BD9-81ED-4DB2-BD59-A6C34878D82A}">
                    <a16:rowId xmlns:a16="http://schemas.microsoft.com/office/drawing/2014/main" val="10002"/>
                  </a:ext>
                </a:extLst>
              </a:tr>
              <a:tr h="365760">
                <a:tc>
                  <a:txBody>
                    <a:bodyPr/>
                    <a:lstStyle/>
                    <a:p>
                      <a:pPr algn="ctr"/>
                      <a:r>
                        <a:rPr lang="en-US" sz="1600" dirty="0">
                          <a:solidFill>
                            <a:schemeClr val="tx1"/>
                          </a:solidFill>
                        </a:rPr>
                        <a:t>3</a:t>
                      </a:r>
                    </a:p>
                  </a:txBody>
                  <a:tcPr marL="121920" marR="121920" marT="60960" marB="60960"/>
                </a:tc>
                <a:tc>
                  <a:txBody>
                    <a:bodyPr/>
                    <a:lstStyle/>
                    <a:p>
                      <a:r>
                        <a:rPr lang="en-US" sz="1600" dirty="0">
                          <a:solidFill>
                            <a:schemeClr val="tx1"/>
                          </a:solidFill>
                        </a:rPr>
                        <a:t>Large</a:t>
                      </a:r>
                    </a:p>
                  </a:txBody>
                  <a:tcPr marL="121920" marR="121920" marT="60960" marB="60960"/>
                </a:tc>
                <a:tc>
                  <a:txBody>
                    <a:bodyPr/>
                    <a:lstStyle/>
                    <a:p>
                      <a:r>
                        <a:rPr lang="en-US" sz="1600" dirty="0">
                          <a:solidFill>
                            <a:schemeClr val="tx1"/>
                          </a:solidFill>
                        </a:rPr>
                        <a:t>Ethernet </a:t>
                      </a:r>
                    </a:p>
                  </a:txBody>
                  <a:tcPr marL="121920" marR="121920" marT="60960" marB="60960"/>
                </a:tc>
                <a:tc>
                  <a:txBody>
                    <a:bodyPr/>
                    <a:lstStyle/>
                    <a:p>
                      <a:r>
                        <a:rPr lang="en-US" sz="1600" dirty="0">
                          <a:solidFill>
                            <a:schemeClr val="tx1"/>
                          </a:solidFill>
                        </a:rPr>
                        <a:t>Hierarchical</a:t>
                      </a:r>
                      <a:r>
                        <a:rPr lang="en-US" sz="1600" baseline="0" dirty="0">
                          <a:solidFill>
                            <a:schemeClr val="tx1"/>
                          </a:solidFill>
                        </a:rPr>
                        <a:t> Labeled BGP</a:t>
                      </a:r>
                      <a:endParaRPr lang="en-US" sz="1600" dirty="0">
                        <a:solidFill>
                          <a:schemeClr val="tx1"/>
                        </a:solidFill>
                      </a:endParaRPr>
                    </a:p>
                  </a:txBody>
                  <a:tcPr marL="121920" marR="121920" marT="60960" marB="60960"/>
                </a:tc>
                <a:extLst>
                  <a:ext uri="{0D108BD9-81ED-4DB2-BD59-A6C34878D82A}">
                    <a16:rowId xmlns:a16="http://schemas.microsoft.com/office/drawing/2014/main" val="10003"/>
                  </a:ext>
                </a:extLst>
              </a:tr>
              <a:tr h="609600">
                <a:tc>
                  <a:txBody>
                    <a:bodyPr/>
                    <a:lstStyle/>
                    <a:p>
                      <a:pPr algn="ctr"/>
                      <a:r>
                        <a:rPr lang="en-US" sz="1600" dirty="0">
                          <a:solidFill>
                            <a:schemeClr val="tx1"/>
                          </a:solidFill>
                        </a:rPr>
                        <a:t>4</a:t>
                      </a:r>
                    </a:p>
                  </a:txBody>
                  <a:tcPr marL="121920" marR="121920" marT="60960" marB="60960"/>
                </a:tc>
                <a:tc>
                  <a:txBody>
                    <a:bodyPr/>
                    <a:lstStyle/>
                    <a:p>
                      <a:r>
                        <a:rPr lang="en-US" sz="1600" dirty="0">
                          <a:solidFill>
                            <a:schemeClr val="tx1"/>
                          </a:solidFill>
                        </a:rPr>
                        <a:t>Large</a:t>
                      </a:r>
                    </a:p>
                  </a:txBody>
                  <a:tcPr marL="121920" marR="121920" marT="60960" marB="60960"/>
                </a:tc>
                <a:tc>
                  <a:txBody>
                    <a:bodyPr/>
                    <a:lstStyle/>
                    <a:p>
                      <a:r>
                        <a:rPr lang="en-US" sz="1600" dirty="0">
                          <a:solidFill>
                            <a:schemeClr val="tx1"/>
                          </a:solidFill>
                        </a:rPr>
                        <a:t>MPLS</a:t>
                      </a:r>
                    </a:p>
                  </a:txBody>
                  <a:tcPr marL="121920" marR="121920" marT="60960" marB="60960"/>
                </a:tc>
                <a:tc>
                  <a:txBody>
                    <a:bodyPr/>
                    <a:lstStyle/>
                    <a:p>
                      <a:pPr marL="0" marR="0" indent="0" algn="l" defTabSz="257175" rtl="0" eaLnBrk="1" fontAlgn="auto" latinLnBrk="0" hangingPunct="1">
                        <a:lnSpc>
                          <a:spcPct val="100000"/>
                        </a:lnSpc>
                        <a:spcBef>
                          <a:spcPts val="0"/>
                        </a:spcBef>
                        <a:spcAft>
                          <a:spcPts val="0"/>
                        </a:spcAft>
                        <a:buClrTx/>
                        <a:buSzTx/>
                        <a:buFontTx/>
                        <a:buNone/>
                        <a:tabLst/>
                        <a:defRPr/>
                      </a:pPr>
                      <a:r>
                        <a:rPr lang="en-US" sz="1600" dirty="0">
                          <a:solidFill>
                            <a:schemeClr val="tx1"/>
                          </a:solidFill>
                        </a:rPr>
                        <a:t>Hierarchical</a:t>
                      </a:r>
                      <a:r>
                        <a:rPr lang="en-US" sz="1600" baseline="0" dirty="0">
                          <a:solidFill>
                            <a:schemeClr val="tx1"/>
                          </a:solidFill>
                        </a:rPr>
                        <a:t> Labeled BGP for Core, Aggregation and Access</a:t>
                      </a:r>
                      <a:endParaRPr lang="en-US" sz="1600" dirty="0">
                        <a:solidFill>
                          <a:schemeClr val="tx1"/>
                        </a:solidFill>
                      </a:endParaRPr>
                    </a:p>
                  </a:txBody>
                  <a:tcPr marL="121920" marR="121920" marT="60960" marB="60960"/>
                </a:tc>
                <a:extLst>
                  <a:ext uri="{0D108BD9-81ED-4DB2-BD59-A6C34878D82A}">
                    <a16:rowId xmlns:a16="http://schemas.microsoft.com/office/drawing/2014/main" val="10004"/>
                  </a:ext>
                </a:extLst>
              </a:tr>
              <a:tr h="609600">
                <a:tc>
                  <a:txBody>
                    <a:bodyPr/>
                    <a:lstStyle/>
                    <a:p>
                      <a:pPr algn="ctr"/>
                      <a:r>
                        <a:rPr lang="en-US" sz="1600" dirty="0">
                          <a:solidFill>
                            <a:schemeClr val="tx1"/>
                          </a:solidFill>
                        </a:rPr>
                        <a:t>5</a:t>
                      </a:r>
                    </a:p>
                  </a:txBody>
                  <a:tcPr marL="121920" marR="121920" marT="60960" marB="60960"/>
                </a:tc>
                <a:tc>
                  <a:txBody>
                    <a:bodyPr/>
                    <a:lstStyle/>
                    <a:p>
                      <a:r>
                        <a:rPr lang="en-US" sz="1600" dirty="0">
                          <a:solidFill>
                            <a:schemeClr val="tx1"/>
                          </a:solidFill>
                        </a:rPr>
                        <a:t>Large</a:t>
                      </a:r>
                    </a:p>
                  </a:txBody>
                  <a:tcPr marL="121920" marR="121920" marT="60960" marB="60960"/>
                </a:tc>
                <a:tc>
                  <a:txBody>
                    <a:bodyPr/>
                    <a:lstStyle/>
                    <a:p>
                      <a:r>
                        <a:rPr lang="en-US" sz="1600" dirty="0">
                          <a:solidFill>
                            <a:schemeClr val="tx1"/>
                          </a:solidFill>
                        </a:rPr>
                        <a:t>MPLS</a:t>
                      </a:r>
                    </a:p>
                  </a:txBody>
                  <a:tcPr marL="121920" marR="121920" marT="60960" marB="60960"/>
                </a:tc>
                <a:tc>
                  <a:txBody>
                    <a:bodyPr/>
                    <a:lstStyle/>
                    <a:p>
                      <a:r>
                        <a:rPr lang="en-US" sz="1600" dirty="0">
                          <a:solidFill>
                            <a:schemeClr val="tx1"/>
                          </a:solidFill>
                        </a:rPr>
                        <a:t>Hierarchical</a:t>
                      </a:r>
                      <a:r>
                        <a:rPr lang="en-US" sz="1600" baseline="0" dirty="0">
                          <a:solidFill>
                            <a:schemeClr val="tx1"/>
                          </a:solidFill>
                        </a:rPr>
                        <a:t> Labeled BGP for Core, Aggregation with redistribution in Access</a:t>
                      </a:r>
                      <a:endParaRPr lang="en-US" sz="1600" dirty="0">
                        <a:solidFill>
                          <a:schemeClr val="tx1"/>
                        </a:solidFill>
                      </a:endParaRPr>
                    </a:p>
                  </a:txBody>
                  <a:tcPr marL="121920" marR="121920" marT="60960" marB="6096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3435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5" name="Picture 2"/>
          <p:cNvPicPr>
            <a:picLocks noChangeArrowheads="1"/>
          </p:cNvPicPr>
          <p:nvPr/>
        </p:nvPicPr>
        <p:blipFill>
          <a:blip r:embed="rId3" cstate="print">
            <a:duotone>
              <a:prstClr val="black"/>
              <a:schemeClr val="accent5">
                <a:tint val="45000"/>
                <a:satMod val="400000"/>
              </a:schemeClr>
            </a:duotone>
          </a:blip>
          <a:srcRect/>
          <a:stretch>
            <a:fillRect/>
          </a:stretch>
        </p:blipFill>
        <p:spPr bwMode="auto">
          <a:xfrm>
            <a:off x="10475303" y="1810380"/>
            <a:ext cx="1466932" cy="1879600"/>
          </a:xfrm>
          <a:prstGeom prst="rect">
            <a:avLst/>
          </a:prstGeom>
          <a:noFill/>
          <a:ln w="12700">
            <a:noFill/>
            <a:miter lim="800000"/>
            <a:headEnd/>
            <a:tailEnd/>
          </a:ln>
          <a:effectLst/>
        </p:spPr>
      </p:pic>
      <p:pic>
        <p:nvPicPr>
          <p:cNvPr id="1647" name="Picture 619"/>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1319852" y="1945058"/>
            <a:ext cx="508000" cy="122831"/>
          </a:xfrm>
          <a:prstGeom prst="rect">
            <a:avLst/>
          </a:prstGeom>
          <a:noFill/>
          <a:ln w="12700">
            <a:noFill/>
            <a:miter lim="800000"/>
            <a:headEnd/>
            <a:tailEnd/>
          </a:ln>
        </p:spPr>
      </p:pic>
      <p:sp>
        <p:nvSpPr>
          <p:cNvPr id="1650" name="Text Box 679"/>
          <p:cNvSpPr txBox="1">
            <a:spLocks noChangeArrowheads="1"/>
          </p:cNvSpPr>
          <p:nvPr/>
        </p:nvSpPr>
        <p:spPr bwMode="auto">
          <a:xfrm>
            <a:off x="11324556" y="1437639"/>
            <a:ext cx="466843" cy="672899"/>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pic>
        <p:nvPicPr>
          <p:cNvPr id="1709" name="Picture 619"/>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1111324" y="3533903"/>
            <a:ext cx="508000" cy="122831"/>
          </a:xfrm>
          <a:prstGeom prst="rect">
            <a:avLst/>
          </a:prstGeom>
          <a:noFill/>
          <a:ln w="12700">
            <a:noFill/>
            <a:miter lim="800000"/>
            <a:headEnd/>
            <a:tailEnd/>
          </a:ln>
        </p:spPr>
      </p:pic>
      <p:grpSp>
        <p:nvGrpSpPr>
          <p:cNvPr id="2" name="Group 620"/>
          <p:cNvGrpSpPr>
            <a:grpSpLocks/>
          </p:cNvGrpSpPr>
          <p:nvPr/>
        </p:nvGrpSpPr>
        <p:grpSpPr bwMode="auto">
          <a:xfrm>
            <a:off x="11116028" y="3026263"/>
            <a:ext cx="466843" cy="673124"/>
            <a:chOff x="667" y="1352"/>
            <a:chExt cx="498" cy="944"/>
          </a:xfrm>
        </p:grpSpPr>
        <p:grpSp>
          <p:nvGrpSpPr>
            <p:cNvPr id="3" name="Group 621"/>
            <p:cNvGrpSpPr>
              <a:grpSpLocks/>
            </p:cNvGrpSpPr>
            <p:nvPr/>
          </p:nvGrpSpPr>
          <p:grpSpPr bwMode="auto">
            <a:xfrm>
              <a:off x="775" y="1723"/>
              <a:ext cx="207" cy="378"/>
              <a:chOff x="1055" y="1635"/>
              <a:chExt cx="185" cy="432"/>
            </a:xfrm>
          </p:grpSpPr>
          <p:sp>
            <p:nvSpPr>
              <p:cNvPr id="1713"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14"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15"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16"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17"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18"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19"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0"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1"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2"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3"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4"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5"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6"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7"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8"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29"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0"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1"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2"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3"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4"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5"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6"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7"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8"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39"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0"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1"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2"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3"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4"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5"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6"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7"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8"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49"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0"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1"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2"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3"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4"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5"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6"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7"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8"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59"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1760"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61"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1762"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63"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1764"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65"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66"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67"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68"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1769"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1712" name="Text Box 679"/>
            <p:cNvSpPr txBox="1">
              <a:spLocks noChangeArrowheads="1"/>
            </p:cNvSpPr>
            <p:nvPr/>
          </p:nvSpPr>
          <p:spPr bwMode="auto">
            <a:xfrm>
              <a:off x="667" y="1352"/>
              <a:ext cx="498" cy="944"/>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pic>
        <p:nvPicPr>
          <p:cNvPr id="1771" name="Picture 619"/>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1597159" y="2707057"/>
            <a:ext cx="508000" cy="122831"/>
          </a:xfrm>
          <a:prstGeom prst="rect">
            <a:avLst/>
          </a:prstGeom>
          <a:noFill/>
          <a:ln w="12700">
            <a:noFill/>
            <a:miter lim="800000"/>
            <a:headEnd/>
            <a:tailEnd/>
          </a:ln>
        </p:spPr>
      </p:pic>
      <p:sp>
        <p:nvSpPr>
          <p:cNvPr id="1774" name="Text Box 679"/>
          <p:cNvSpPr txBox="1">
            <a:spLocks noChangeArrowheads="1"/>
          </p:cNvSpPr>
          <p:nvPr/>
        </p:nvSpPr>
        <p:spPr bwMode="auto">
          <a:xfrm>
            <a:off x="11601863" y="2199639"/>
            <a:ext cx="466843" cy="672899"/>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sp>
        <p:nvSpPr>
          <p:cNvPr id="1115138" name="Rectangle 2"/>
          <p:cNvSpPr>
            <a:spLocks noGrp="1" noChangeArrowheads="1"/>
          </p:cNvSpPr>
          <p:nvPr>
            <p:ph type="title"/>
          </p:nvPr>
        </p:nvSpPr>
        <p:spPr>
          <a:xfrm>
            <a:off x="406400" y="279400"/>
            <a:ext cx="11350752" cy="579965"/>
          </a:xfrm>
        </p:spPr>
        <p:txBody>
          <a:bodyPr>
            <a:normAutofit fontScale="90000"/>
          </a:bodyPr>
          <a:lstStyle/>
          <a:p>
            <a:r>
              <a:rPr lang="en-GB" dirty="0"/>
              <a:t>1 –  Small Network: Ethernet/TDM Access</a:t>
            </a:r>
            <a:endParaRPr lang="fr-FR" dirty="0"/>
          </a:p>
        </p:txBody>
      </p:sp>
      <p:sp>
        <p:nvSpPr>
          <p:cNvPr id="19" name="Content Placeholder 18"/>
          <p:cNvSpPr>
            <a:spLocks noGrp="1"/>
          </p:cNvSpPr>
          <p:nvPr>
            <p:ph sz="quarter" idx="11"/>
          </p:nvPr>
        </p:nvSpPr>
        <p:spPr>
          <a:xfrm>
            <a:off x="406400" y="4648200"/>
            <a:ext cx="11350752" cy="1447800"/>
          </a:xfrm>
        </p:spPr>
        <p:txBody>
          <a:bodyPr>
            <a:normAutofit fontScale="85000" lnSpcReduction="20000"/>
          </a:bodyPr>
          <a:lstStyle/>
          <a:p>
            <a:r>
              <a:rPr lang="en-GB" sz="2133" dirty="0"/>
              <a:t> Core and Aggregation Networks form one IGP and LDP domain. </a:t>
            </a:r>
          </a:p>
          <a:p>
            <a:pPr lvl="1"/>
            <a:r>
              <a:rPr lang="en-GB" sz="1867" dirty="0"/>
              <a:t>Scale recommendation is less than 1000 IGP/LDP nodes</a:t>
            </a:r>
          </a:p>
          <a:p>
            <a:pPr>
              <a:spcBef>
                <a:spcPts val="800"/>
              </a:spcBef>
            </a:pPr>
            <a:r>
              <a:rPr lang="en-GB" sz="2133" dirty="0"/>
              <a:t> Packet Microwave links aggregated in Aggregation Nodes </a:t>
            </a:r>
          </a:p>
          <a:p>
            <a:pPr>
              <a:spcBef>
                <a:spcPts val="800"/>
              </a:spcBef>
            </a:pPr>
            <a:r>
              <a:rPr lang="en-GB" sz="2133" dirty="0"/>
              <a:t> Mobile Access is based on TDM </a:t>
            </a:r>
          </a:p>
          <a:p>
            <a:pPr>
              <a:spcBef>
                <a:spcPts val="800"/>
              </a:spcBef>
            </a:pPr>
            <a:r>
              <a:rPr lang="en-GB" sz="2133" dirty="0"/>
              <a:t> All services –Mobile and </a:t>
            </a:r>
            <a:r>
              <a:rPr lang="en-GB" sz="2133" dirty="0" err="1"/>
              <a:t>Wireline</a:t>
            </a:r>
            <a:r>
              <a:rPr lang="en-GB" sz="2133" dirty="0"/>
              <a:t>–  enabled by Aggregation Nodes</a:t>
            </a:r>
            <a:endParaRPr lang="en-US" sz="2133" dirty="0"/>
          </a:p>
        </p:txBody>
      </p:sp>
      <p:sp>
        <p:nvSpPr>
          <p:cNvPr id="12" name="Text Placeholder 11"/>
          <p:cNvSpPr>
            <a:spLocks noGrp="1"/>
          </p:cNvSpPr>
          <p:nvPr>
            <p:ph type="body" sz="quarter" idx="12"/>
          </p:nvPr>
        </p:nvSpPr>
        <p:spPr>
          <a:xfrm>
            <a:off x="406400" y="757765"/>
            <a:ext cx="11350752" cy="508000"/>
          </a:xfrm>
        </p:spPr>
        <p:txBody>
          <a:bodyPr/>
          <a:lstStyle/>
          <a:p>
            <a:r>
              <a:rPr lang="en-GB"/>
              <a:t>Flat LDP LSP across Core and Aggregation Networks</a:t>
            </a:r>
            <a:endParaRPr lang="en-US" dirty="0"/>
          </a:p>
        </p:txBody>
      </p:sp>
      <p:sp>
        <p:nvSpPr>
          <p:cNvPr id="1115141" name="Text Box 5"/>
          <p:cNvSpPr txBox="1">
            <a:spLocks noChangeArrowheads="1"/>
          </p:cNvSpPr>
          <p:nvPr/>
        </p:nvSpPr>
        <p:spPr bwMode="auto">
          <a:xfrm>
            <a:off x="3039792" y="2888682"/>
            <a:ext cx="1126593" cy="479769"/>
          </a:xfrm>
          <a:prstGeom prst="rect">
            <a:avLst/>
          </a:prstGeom>
          <a:noFill/>
          <a:ln w="9525">
            <a:noFill/>
            <a:miter lim="800000"/>
            <a:headEnd/>
            <a:tailEnd/>
          </a:ln>
          <a:effectLst/>
        </p:spPr>
        <p:txBody>
          <a:bodyPr lIns="109499" tIns="54748" rIns="109499" bIns="54748" anchor="b">
            <a:spAutoFit/>
          </a:bodyPr>
          <a:lstStyle/>
          <a:p>
            <a:pPr algn="ctr">
              <a:lnSpc>
                <a:spcPct val="90000"/>
              </a:lnSpc>
              <a:spcBef>
                <a:spcPct val="0"/>
              </a:spcBef>
            </a:pPr>
            <a:r>
              <a:rPr lang="en-US" sz="1333" b="1"/>
              <a:t>Distribution Node</a:t>
            </a:r>
          </a:p>
        </p:txBody>
      </p:sp>
      <p:pic>
        <p:nvPicPr>
          <p:cNvPr id="1115149" name="Picture 13"/>
          <p:cNvPicPr>
            <a:picLocks noChangeArrowheads="1"/>
          </p:cNvPicPr>
          <p:nvPr/>
        </p:nvPicPr>
        <p:blipFill>
          <a:blip r:embed="rId5" cstate="print"/>
          <a:srcRect/>
          <a:stretch>
            <a:fillRect/>
          </a:stretch>
        </p:blipFill>
        <p:spPr bwMode="auto">
          <a:xfrm>
            <a:off x="1789523" y="1542827"/>
            <a:ext cx="8674804" cy="2397125"/>
          </a:xfrm>
          <a:prstGeom prst="rect">
            <a:avLst/>
          </a:prstGeom>
          <a:noFill/>
          <a:ln w="12700">
            <a:noFill/>
            <a:miter lim="800000"/>
            <a:headEnd/>
            <a:tailEnd/>
          </a:ln>
          <a:effectLst/>
        </p:spPr>
      </p:pic>
      <p:pic>
        <p:nvPicPr>
          <p:cNvPr id="1115150" name="Picture 14"/>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500103" y="2135489"/>
            <a:ext cx="546732" cy="533400"/>
          </a:xfrm>
          <a:prstGeom prst="rect">
            <a:avLst/>
          </a:prstGeom>
          <a:noFill/>
          <a:ln w="9525">
            <a:noFill/>
            <a:miter lim="800000"/>
            <a:headEnd/>
            <a:tailEnd/>
          </a:ln>
          <a:effectLst/>
        </p:spPr>
      </p:pic>
      <p:sp>
        <p:nvSpPr>
          <p:cNvPr id="1115151" name="Text Box 15"/>
          <p:cNvSpPr txBox="1">
            <a:spLocks noChangeArrowheads="1"/>
          </p:cNvSpPr>
          <p:nvPr/>
        </p:nvSpPr>
        <p:spPr bwMode="auto">
          <a:xfrm>
            <a:off x="5000877" y="2590576"/>
            <a:ext cx="2178079" cy="707694"/>
          </a:xfrm>
          <a:prstGeom prst="rect">
            <a:avLst/>
          </a:prstGeom>
          <a:noFill/>
          <a:ln w="9525">
            <a:noFill/>
            <a:miter lim="800000"/>
            <a:headEnd/>
            <a:tailEnd/>
          </a:ln>
          <a:effectLst/>
        </p:spPr>
        <p:txBody>
          <a:bodyPr wrap="square">
            <a:spAutoFit/>
          </a:bodyPr>
          <a:lstStyle/>
          <a:p>
            <a:pPr algn="ctr" eaLnBrk="1" hangingPunct="1">
              <a:lnSpc>
                <a:spcPct val="100000"/>
              </a:lnSpc>
              <a:spcBef>
                <a:spcPct val="0"/>
              </a:spcBef>
            </a:pPr>
            <a:r>
              <a:rPr lang="en-GB" sz="1333" b="1" dirty="0">
                <a:solidFill>
                  <a:schemeClr val="bg1"/>
                </a:solidFill>
              </a:rPr>
              <a:t>Core and Aggregation</a:t>
            </a:r>
          </a:p>
          <a:p>
            <a:pPr algn="ctr" eaLnBrk="1" hangingPunct="1">
              <a:lnSpc>
                <a:spcPct val="100000"/>
              </a:lnSpc>
              <a:spcBef>
                <a:spcPct val="0"/>
              </a:spcBef>
            </a:pPr>
            <a:r>
              <a:rPr lang="en-GB" sz="1333" b="1" dirty="0">
                <a:solidFill>
                  <a:schemeClr val="bg1"/>
                </a:solidFill>
              </a:rPr>
              <a:t>IP/MPLS Domain</a:t>
            </a:r>
            <a:endParaRPr lang="en-US" sz="1333" b="1" dirty="0">
              <a:solidFill>
                <a:schemeClr val="bg1"/>
              </a:solidFill>
            </a:endParaRPr>
          </a:p>
          <a:p>
            <a:pPr algn="ctr" eaLnBrk="1" hangingPunct="1">
              <a:lnSpc>
                <a:spcPct val="100000"/>
              </a:lnSpc>
              <a:spcBef>
                <a:spcPct val="0"/>
              </a:spcBef>
            </a:pPr>
            <a:endParaRPr lang="en-US" sz="1333" b="1" dirty="0">
              <a:solidFill>
                <a:schemeClr val="bg1"/>
              </a:solidFill>
            </a:endParaRPr>
          </a:p>
        </p:txBody>
      </p:sp>
      <p:pic>
        <p:nvPicPr>
          <p:cNvPr id="1115154" name="Picture 18"/>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500103" y="2838227"/>
            <a:ext cx="546732" cy="534987"/>
          </a:xfrm>
          <a:prstGeom prst="rect">
            <a:avLst/>
          </a:prstGeom>
          <a:noFill/>
          <a:ln w="9525">
            <a:noFill/>
            <a:miter lim="800000"/>
            <a:headEnd/>
            <a:tailEnd/>
          </a:ln>
          <a:effectLst/>
        </p:spPr>
      </p:pic>
      <p:pic>
        <p:nvPicPr>
          <p:cNvPr id="1115155" name="Picture 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386291" y="2135489"/>
            <a:ext cx="546732" cy="533400"/>
          </a:xfrm>
          <a:prstGeom prst="rect">
            <a:avLst/>
          </a:prstGeom>
          <a:noFill/>
          <a:ln w="9525">
            <a:noFill/>
            <a:miter lim="800000"/>
            <a:headEnd/>
            <a:tailEnd/>
          </a:ln>
          <a:effectLst/>
        </p:spPr>
      </p:pic>
      <p:pic>
        <p:nvPicPr>
          <p:cNvPr id="1115156" name="Picture 20"/>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386291" y="2872097"/>
            <a:ext cx="546732" cy="534987"/>
          </a:xfrm>
          <a:prstGeom prst="rect">
            <a:avLst/>
          </a:prstGeom>
          <a:noFill/>
          <a:ln w="9525">
            <a:noFill/>
            <a:miter lim="800000"/>
            <a:headEnd/>
            <a:tailEnd/>
          </a:ln>
          <a:effectLst/>
        </p:spPr>
      </p:pic>
      <p:sp>
        <p:nvSpPr>
          <p:cNvPr id="1115174" name="Text Box 38"/>
          <p:cNvSpPr txBox="1">
            <a:spLocks noChangeArrowheads="1"/>
          </p:cNvSpPr>
          <p:nvPr/>
        </p:nvSpPr>
        <p:spPr bwMode="auto">
          <a:xfrm>
            <a:off x="4210173" y="1840178"/>
            <a:ext cx="1126593" cy="276765"/>
          </a:xfrm>
          <a:prstGeom prst="rect">
            <a:avLst/>
          </a:prstGeom>
          <a:noFill/>
          <a:ln w="9525">
            <a:noFill/>
            <a:miter lim="800000"/>
            <a:headEnd/>
            <a:tailEnd/>
          </a:ln>
          <a:effectLst/>
        </p:spPr>
        <p:txBody>
          <a:bodyPr lIns="109499" tIns="54748" rIns="109499" bIns="54748" anchor="b">
            <a:spAutoFit/>
          </a:bodyPr>
          <a:lstStyle/>
          <a:p>
            <a:pPr algn="ctr">
              <a:lnSpc>
                <a:spcPct val="90000"/>
              </a:lnSpc>
              <a:spcBef>
                <a:spcPct val="0"/>
              </a:spcBef>
            </a:pPr>
            <a:r>
              <a:rPr lang="en-US" sz="1200" dirty="0">
                <a:solidFill>
                  <a:srgbClr val="FFFFFF"/>
                </a:solidFill>
              </a:rPr>
              <a:t>Core Node</a:t>
            </a:r>
          </a:p>
        </p:txBody>
      </p:sp>
      <p:sp>
        <p:nvSpPr>
          <p:cNvPr id="1115173" name="Text Box 37"/>
          <p:cNvSpPr txBox="1">
            <a:spLocks noChangeArrowheads="1"/>
          </p:cNvSpPr>
          <p:nvPr/>
        </p:nvSpPr>
        <p:spPr bwMode="auto">
          <a:xfrm>
            <a:off x="1753251" y="2564725"/>
            <a:ext cx="1642709" cy="442964"/>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chemeClr val="bg1"/>
                </a:solidFill>
              </a:rPr>
              <a:t>Aggregation </a:t>
            </a:r>
          </a:p>
          <a:p>
            <a:pPr algn="ctr">
              <a:lnSpc>
                <a:spcPct val="90000"/>
              </a:lnSpc>
              <a:spcBef>
                <a:spcPct val="0"/>
              </a:spcBef>
            </a:pPr>
            <a:r>
              <a:rPr lang="en-US" sz="1200" dirty="0">
                <a:solidFill>
                  <a:schemeClr val="bg1"/>
                </a:solidFill>
              </a:rPr>
              <a:t>Node</a:t>
            </a:r>
          </a:p>
        </p:txBody>
      </p:sp>
      <p:pic>
        <p:nvPicPr>
          <p:cNvPr id="1115179" name="Picture 43"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454158" y="2585207"/>
            <a:ext cx="702917" cy="354012"/>
          </a:xfrm>
          <a:prstGeom prst="rect">
            <a:avLst/>
          </a:prstGeom>
          <a:noFill/>
          <a:effectLst/>
        </p:spPr>
      </p:pic>
      <p:sp>
        <p:nvSpPr>
          <p:cNvPr id="1115183" name="Text Box 47"/>
          <p:cNvSpPr txBox="1">
            <a:spLocks noChangeArrowheads="1"/>
          </p:cNvSpPr>
          <p:nvPr/>
        </p:nvSpPr>
        <p:spPr bwMode="auto">
          <a:xfrm>
            <a:off x="4210173" y="3282188"/>
            <a:ext cx="1126593" cy="276765"/>
          </a:xfrm>
          <a:prstGeom prst="rect">
            <a:avLst/>
          </a:prstGeom>
          <a:noFill/>
          <a:ln w="9525">
            <a:noFill/>
            <a:miter lim="800000"/>
            <a:headEnd/>
            <a:tailEnd/>
          </a:ln>
          <a:effectLst/>
        </p:spPr>
        <p:txBody>
          <a:bodyPr lIns="109499" tIns="54748" rIns="109499" bIns="54748" anchor="b">
            <a:spAutoFit/>
          </a:bodyPr>
          <a:lstStyle/>
          <a:p>
            <a:pPr algn="ctr">
              <a:lnSpc>
                <a:spcPct val="90000"/>
              </a:lnSpc>
              <a:spcBef>
                <a:spcPct val="0"/>
              </a:spcBef>
            </a:pPr>
            <a:r>
              <a:rPr lang="en-US" sz="1200" dirty="0">
                <a:solidFill>
                  <a:srgbClr val="FFFFFF"/>
                </a:solidFill>
              </a:rPr>
              <a:t>Core Node</a:t>
            </a:r>
          </a:p>
        </p:txBody>
      </p:sp>
      <p:sp>
        <p:nvSpPr>
          <p:cNvPr id="1115189" name="Text Box 53"/>
          <p:cNvSpPr txBox="1">
            <a:spLocks noChangeArrowheads="1"/>
          </p:cNvSpPr>
          <p:nvPr/>
        </p:nvSpPr>
        <p:spPr bwMode="auto">
          <a:xfrm>
            <a:off x="7096361" y="1840737"/>
            <a:ext cx="1126593" cy="276765"/>
          </a:xfrm>
          <a:prstGeom prst="rect">
            <a:avLst/>
          </a:prstGeom>
          <a:noFill/>
          <a:ln w="9525">
            <a:noFill/>
            <a:miter lim="800000"/>
            <a:headEnd/>
            <a:tailEnd/>
          </a:ln>
          <a:effectLst/>
        </p:spPr>
        <p:txBody>
          <a:bodyPr lIns="109499" tIns="54748" rIns="109499" bIns="54748" anchor="b">
            <a:spAutoFit/>
          </a:bodyPr>
          <a:lstStyle/>
          <a:p>
            <a:pPr algn="ctr">
              <a:lnSpc>
                <a:spcPct val="90000"/>
              </a:lnSpc>
              <a:spcBef>
                <a:spcPct val="0"/>
              </a:spcBef>
            </a:pPr>
            <a:r>
              <a:rPr lang="en-US" sz="1200" dirty="0">
                <a:solidFill>
                  <a:srgbClr val="FFFFFF"/>
                </a:solidFill>
              </a:rPr>
              <a:t>Core Node</a:t>
            </a:r>
          </a:p>
        </p:txBody>
      </p:sp>
      <p:sp>
        <p:nvSpPr>
          <p:cNvPr id="1115190" name="Text Box 54"/>
          <p:cNvSpPr txBox="1">
            <a:spLocks noChangeArrowheads="1"/>
          </p:cNvSpPr>
          <p:nvPr/>
        </p:nvSpPr>
        <p:spPr bwMode="auto">
          <a:xfrm>
            <a:off x="7096361" y="3373208"/>
            <a:ext cx="1126593" cy="276765"/>
          </a:xfrm>
          <a:prstGeom prst="rect">
            <a:avLst/>
          </a:prstGeom>
          <a:noFill/>
          <a:ln w="9525">
            <a:noFill/>
            <a:miter lim="800000"/>
            <a:headEnd/>
            <a:tailEnd/>
          </a:ln>
          <a:effectLst/>
        </p:spPr>
        <p:txBody>
          <a:bodyPr lIns="109499" tIns="54748" rIns="109499" bIns="54748" anchor="b">
            <a:spAutoFit/>
          </a:bodyPr>
          <a:lstStyle/>
          <a:p>
            <a:pPr algn="ctr">
              <a:lnSpc>
                <a:spcPct val="90000"/>
              </a:lnSpc>
              <a:spcBef>
                <a:spcPct val="0"/>
              </a:spcBef>
            </a:pPr>
            <a:r>
              <a:rPr lang="en-US" sz="1200" dirty="0">
                <a:solidFill>
                  <a:srgbClr val="FFFFFF"/>
                </a:solidFill>
              </a:rPr>
              <a:t>Core Node</a:t>
            </a:r>
          </a:p>
        </p:txBody>
      </p:sp>
      <p:sp>
        <p:nvSpPr>
          <p:cNvPr id="1115195" name="Line 59"/>
          <p:cNvSpPr>
            <a:spLocks noChangeShapeType="1"/>
          </p:cNvSpPr>
          <p:nvPr/>
        </p:nvSpPr>
        <p:spPr bwMode="auto">
          <a:xfrm flipV="1">
            <a:off x="1789523" y="4463879"/>
            <a:ext cx="8674804"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endParaRPr lang="en-US" sz="2400"/>
          </a:p>
        </p:txBody>
      </p:sp>
      <p:sp>
        <p:nvSpPr>
          <p:cNvPr id="1115196" name="Text Box 60"/>
          <p:cNvSpPr txBox="1">
            <a:spLocks noChangeArrowheads="1"/>
          </p:cNvSpPr>
          <p:nvPr/>
        </p:nvSpPr>
        <p:spPr bwMode="auto">
          <a:xfrm>
            <a:off x="3144962" y="4104183"/>
            <a:ext cx="5579887" cy="259430"/>
          </a:xfrm>
          <a:prstGeom prst="rect">
            <a:avLst/>
          </a:prstGeom>
          <a:noFill/>
          <a:ln w="25400">
            <a:solidFill>
              <a:schemeClr val="bg1"/>
            </a:solidFill>
            <a:miter lim="800000"/>
            <a:headEnd type="none" w="sm" len="sm"/>
            <a:tailEnd type="none" w="sm" len="sm"/>
          </a:ln>
          <a:effectLst/>
        </p:spPr>
        <p:txBody>
          <a:bodyPr wrap="square" anchor="ctr">
            <a:spAutoFit/>
          </a:bodyPr>
          <a:lstStyle/>
          <a:p>
            <a:pPr algn="ctr">
              <a:lnSpc>
                <a:spcPct val="90000"/>
              </a:lnSpc>
              <a:spcBef>
                <a:spcPct val="30000"/>
              </a:spcBef>
              <a:buClr>
                <a:srgbClr val="FF555D"/>
              </a:buClr>
            </a:pPr>
            <a:r>
              <a:rPr lang="en-GB" sz="1200" b="1" dirty="0">
                <a:solidFill>
                  <a:srgbClr val="000000"/>
                </a:solidFill>
                <a:latin typeface="Helvetica" pitchFamily="34" charset="0"/>
              </a:rPr>
              <a:t>IGP/LDP domain</a:t>
            </a:r>
          </a:p>
        </p:txBody>
      </p:sp>
      <p:sp>
        <p:nvSpPr>
          <p:cNvPr id="54" name="Text Box 37"/>
          <p:cNvSpPr txBox="1">
            <a:spLocks noChangeArrowheads="1"/>
          </p:cNvSpPr>
          <p:nvPr/>
        </p:nvSpPr>
        <p:spPr bwMode="auto">
          <a:xfrm>
            <a:off x="2551131" y="1998328"/>
            <a:ext cx="1642709"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chemeClr val="bg1"/>
                </a:solidFill>
              </a:rPr>
              <a:t>Aggregation Node</a:t>
            </a:r>
          </a:p>
        </p:txBody>
      </p:sp>
      <p:pic>
        <p:nvPicPr>
          <p:cNvPr id="55" name="Picture 43"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3021027" y="1697091"/>
            <a:ext cx="702917" cy="354012"/>
          </a:xfrm>
          <a:prstGeom prst="rect">
            <a:avLst/>
          </a:prstGeom>
          <a:noFill/>
          <a:effectLst/>
        </p:spPr>
      </p:pic>
      <p:sp>
        <p:nvSpPr>
          <p:cNvPr id="57" name="Text Box 37"/>
          <p:cNvSpPr txBox="1">
            <a:spLocks noChangeArrowheads="1"/>
          </p:cNvSpPr>
          <p:nvPr/>
        </p:nvSpPr>
        <p:spPr bwMode="auto">
          <a:xfrm>
            <a:off x="2551131" y="3089652"/>
            <a:ext cx="1642709"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chemeClr val="bg1"/>
                </a:solidFill>
              </a:rPr>
              <a:t>Aggregation Node</a:t>
            </a:r>
          </a:p>
        </p:txBody>
      </p:sp>
      <p:pic>
        <p:nvPicPr>
          <p:cNvPr id="58" name="Picture 43"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3021027" y="3373214"/>
            <a:ext cx="702917" cy="354012"/>
          </a:xfrm>
          <a:prstGeom prst="rect">
            <a:avLst/>
          </a:prstGeom>
          <a:noFill/>
          <a:effectLst/>
        </p:spPr>
      </p:pic>
      <p:sp>
        <p:nvSpPr>
          <p:cNvPr id="60" name="Text Box 37"/>
          <p:cNvSpPr txBox="1">
            <a:spLocks noChangeArrowheads="1"/>
          </p:cNvSpPr>
          <p:nvPr/>
        </p:nvSpPr>
        <p:spPr bwMode="auto">
          <a:xfrm>
            <a:off x="8284484" y="1980774"/>
            <a:ext cx="1642709"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chemeClr val="bg1"/>
                </a:solidFill>
              </a:rPr>
              <a:t>Aggregation Node</a:t>
            </a:r>
          </a:p>
        </p:txBody>
      </p:sp>
      <p:pic>
        <p:nvPicPr>
          <p:cNvPr id="61" name="Picture 43"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754380" y="1679538"/>
            <a:ext cx="702917" cy="354012"/>
          </a:xfrm>
          <a:prstGeom prst="rect">
            <a:avLst/>
          </a:prstGeom>
          <a:noFill/>
          <a:effectLst/>
        </p:spPr>
      </p:pic>
      <p:sp>
        <p:nvSpPr>
          <p:cNvPr id="63" name="Text Box 37"/>
          <p:cNvSpPr txBox="1">
            <a:spLocks noChangeArrowheads="1"/>
          </p:cNvSpPr>
          <p:nvPr/>
        </p:nvSpPr>
        <p:spPr bwMode="auto">
          <a:xfrm>
            <a:off x="8284484" y="3138321"/>
            <a:ext cx="1642709"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chemeClr val="bg1"/>
                </a:solidFill>
              </a:rPr>
              <a:t>Aggregation Node</a:t>
            </a:r>
          </a:p>
        </p:txBody>
      </p:sp>
      <p:pic>
        <p:nvPicPr>
          <p:cNvPr id="64" name="Picture 43"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754380" y="3438226"/>
            <a:ext cx="702917" cy="354012"/>
          </a:xfrm>
          <a:prstGeom prst="rect">
            <a:avLst/>
          </a:prstGeom>
          <a:noFill/>
          <a:effectLst/>
        </p:spPr>
      </p:pic>
      <p:sp>
        <p:nvSpPr>
          <p:cNvPr id="66" name="Text Box 37"/>
          <p:cNvSpPr txBox="1">
            <a:spLocks noChangeArrowheads="1"/>
          </p:cNvSpPr>
          <p:nvPr/>
        </p:nvSpPr>
        <p:spPr bwMode="auto">
          <a:xfrm>
            <a:off x="8705223" y="2619278"/>
            <a:ext cx="1504148" cy="442964"/>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chemeClr val="bg1"/>
                </a:solidFill>
              </a:rPr>
              <a:t>Pre-Aggregation</a:t>
            </a:r>
          </a:p>
          <a:p>
            <a:pPr algn="ctr">
              <a:lnSpc>
                <a:spcPct val="90000"/>
              </a:lnSpc>
              <a:spcBef>
                <a:spcPct val="0"/>
              </a:spcBef>
            </a:pPr>
            <a:r>
              <a:rPr lang="en-US" sz="1200" dirty="0">
                <a:solidFill>
                  <a:schemeClr val="bg1"/>
                </a:solidFill>
              </a:rPr>
              <a:t> Node</a:t>
            </a:r>
          </a:p>
        </p:txBody>
      </p:sp>
      <p:pic>
        <p:nvPicPr>
          <p:cNvPr id="67" name="Picture 43"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0023108" y="2678345"/>
            <a:ext cx="702917" cy="354012"/>
          </a:xfrm>
          <a:prstGeom prst="rect">
            <a:avLst/>
          </a:prstGeom>
          <a:noFill/>
          <a:effectLst/>
        </p:spPr>
      </p:pic>
      <p:sp>
        <p:nvSpPr>
          <p:cNvPr id="1833" name="Text Box 37"/>
          <p:cNvSpPr txBox="1">
            <a:spLocks noChangeArrowheads="1"/>
          </p:cNvSpPr>
          <p:nvPr/>
        </p:nvSpPr>
        <p:spPr bwMode="auto">
          <a:xfrm>
            <a:off x="10626360" y="2407944"/>
            <a:ext cx="1299299" cy="295168"/>
          </a:xfrm>
          <a:prstGeom prst="rect">
            <a:avLst/>
          </a:prstGeom>
          <a:noFill/>
          <a:ln w="9525">
            <a:noFill/>
            <a:miter lim="800000"/>
            <a:headEnd/>
            <a:tailEnd/>
          </a:ln>
          <a:effectLst/>
        </p:spPr>
        <p:txBody>
          <a:bodyPr wrap="square" lIns="109499" tIns="54748" rIns="109499" bIns="54748" anchor="b">
            <a:spAutoFit/>
          </a:bodyPr>
          <a:lstStyle/>
          <a:p>
            <a:pPr>
              <a:lnSpc>
                <a:spcPct val="90000"/>
              </a:lnSpc>
              <a:spcBef>
                <a:spcPct val="0"/>
              </a:spcBef>
            </a:pPr>
            <a:r>
              <a:rPr lang="en-US" sz="1333" dirty="0">
                <a:solidFill>
                  <a:srgbClr val="000000"/>
                </a:solidFill>
              </a:rPr>
              <a:t>IP/Ethernet</a:t>
            </a:r>
          </a:p>
        </p:txBody>
      </p:sp>
      <p:sp>
        <p:nvSpPr>
          <p:cNvPr id="1834" name="Text Box 37"/>
          <p:cNvSpPr txBox="1">
            <a:spLocks noChangeArrowheads="1"/>
          </p:cNvSpPr>
          <p:nvPr/>
        </p:nvSpPr>
        <p:spPr bwMode="auto">
          <a:xfrm>
            <a:off x="9780338" y="3640408"/>
            <a:ext cx="2288369" cy="479769"/>
          </a:xfrm>
          <a:prstGeom prst="rect">
            <a:avLst/>
          </a:prstGeom>
          <a:noFill/>
          <a:ln w="9525">
            <a:noFill/>
            <a:miter lim="800000"/>
            <a:headEnd/>
            <a:tailEnd/>
          </a:ln>
          <a:effectLst/>
        </p:spPr>
        <p:txBody>
          <a:bodyPr wrap="square" lIns="109499" tIns="54748" rIns="109499" bIns="54748" anchor="b">
            <a:spAutoFit/>
          </a:bodyPr>
          <a:lstStyle/>
          <a:p>
            <a:pPr algn="r">
              <a:lnSpc>
                <a:spcPct val="90000"/>
              </a:lnSpc>
              <a:spcBef>
                <a:spcPct val="0"/>
              </a:spcBef>
            </a:pPr>
            <a:r>
              <a:rPr lang="en-US" sz="1333" b="1" dirty="0"/>
              <a:t>Fiber and Microwave</a:t>
            </a:r>
          </a:p>
          <a:p>
            <a:pPr algn="r">
              <a:lnSpc>
                <a:spcPct val="90000"/>
              </a:lnSpc>
              <a:spcBef>
                <a:spcPct val="0"/>
              </a:spcBef>
            </a:pPr>
            <a:r>
              <a:rPr lang="en-US" sz="1333" b="1" dirty="0"/>
              <a:t>3G/LTE</a:t>
            </a:r>
          </a:p>
        </p:txBody>
      </p:sp>
      <p:grpSp>
        <p:nvGrpSpPr>
          <p:cNvPr id="4" name="Group 621"/>
          <p:cNvGrpSpPr>
            <a:grpSpLocks/>
          </p:cNvGrpSpPr>
          <p:nvPr/>
        </p:nvGrpSpPr>
        <p:grpSpPr bwMode="auto">
          <a:xfrm>
            <a:off x="511509" y="2911642"/>
            <a:ext cx="356903" cy="352759"/>
            <a:chOff x="1055" y="1635"/>
            <a:chExt cx="185" cy="432"/>
          </a:xfrm>
        </p:grpSpPr>
        <p:sp>
          <p:nvSpPr>
            <p:cNvPr id="1907"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08"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09"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10"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11"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12"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13"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14"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15"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16"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17"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18"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19"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0"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1"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2"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3"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4"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5"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6"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7"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8"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29"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0"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1"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2"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3"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4"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5"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6"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7"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8"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39"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0"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1"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2"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3"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4"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5"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6"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7"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8"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49"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50"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51"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52"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53"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954"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55"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charset="0"/>
                <a:ea typeface="ＭＳ Ｐゴシック" charset="-128"/>
              </a:endParaRPr>
            </a:p>
          </p:txBody>
        </p:sp>
        <p:sp>
          <p:nvSpPr>
            <p:cNvPr id="1956"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57"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charset="0"/>
                <a:ea typeface="ＭＳ Ｐゴシック" charset="-128"/>
              </a:endParaRPr>
            </a:p>
          </p:txBody>
        </p:sp>
        <p:sp>
          <p:nvSpPr>
            <p:cNvPr id="1958"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59"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60"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61"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62"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63"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grpSp>
      <p:grpSp>
        <p:nvGrpSpPr>
          <p:cNvPr id="5" name="Group 1836"/>
          <p:cNvGrpSpPr/>
          <p:nvPr/>
        </p:nvGrpSpPr>
        <p:grpSpPr>
          <a:xfrm>
            <a:off x="453993" y="1996115"/>
            <a:ext cx="1623451" cy="812384"/>
            <a:chOff x="326515" y="1634507"/>
            <a:chExt cx="1217588" cy="812384"/>
          </a:xfrm>
        </p:grpSpPr>
        <p:grpSp>
          <p:nvGrpSpPr>
            <p:cNvPr id="6" name="Group 621"/>
            <p:cNvGrpSpPr>
              <a:grpSpLocks/>
            </p:cNvGrpSpPr>
            <p:nvPr/>
          </p:nvGrpSpPr>
          <p:grpSpPr bwMode="auto">
            <a:xfrm>
              <a:off x="369519" y="1634507"/>
              <a:ext cx="267677" cy="352758"/>
              <a:chOff x="1055" y="1635"/>
              <a:chExt cx="185" cy="432"/>
            </a:xfrm>
          </p:grpSpPr>
          <p:sp>
            <p:nvSpPr>
              <p:cNvPr id="1850"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851"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852"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853"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854"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855"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856"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57"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58"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59"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0"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1"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2"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3"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4"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5"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6"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7"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8"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69"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0"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1"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2"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3"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4"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5"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6"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7"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8"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79"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0"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1"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2"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3"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4"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5"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6"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7"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8"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89"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90"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91"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92"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93"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94"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95"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96"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897"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898"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charset="0"/>
                  <a:ea typeface="ＭＳ Ｐゴシック" charset="-128"/>
                </a:endParaRPr>
              </a:p>
            </p:txBody>
          </p:sp>
          <p:sp>
            <p:nvSpPr>
              <p:cNvPr id="1899"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00"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charset="0"/>
                  <a:ea typeface="ＭＳ Ｐゴシック" charset="-128"/>
                </a:endParaRPr>
              </a:p>
            </p:txBody>
          </p:sp>
          <p:sp>
            <p:nvSpPr>
              <p:cNvPr id="1901"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02"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03"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04"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05"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906"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grpSp>
        <p:grpSp>
          <p:nvGrpSpPr>
            <p:cNvPr id="7" name="Group 89"/>
            <p:cNvGrpSpPr>
              <a:grpSpLocks/>
            </p:cNvGrpSpPr>
            <p:nvPr/>
          </p:nvGrpSpPr>
          <p:grpSpPr bwMode="auto">
            <a:xfrm>
              <a:off x="963078" y="1942066"/>
              <a:ext cx="581025" cy="504825"/>
              <a:chOff x="1928" y="3430"/>
              <a:chExt cx="366" cy="318"/>
            </a:xfrm>
          </p:grpSpPr>
          <p:pic>
            <p:nvPicPr>
              <p:cNvPr id="1848" name="Picture 56" descr="iPASO"/>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928" y="3474"/>
                <a:ext cx="366" cy="274"/>
              </a:xfrm>
              <a:prstGeom prst="rect">
                <a:avLst/>
              </a:prstGeom>
              <a:noFill/>
              <a:ln w="9525">
                <a:noFill/>
                <a:miter lim="800000"/>
                <a:headEnd/>
                <a:tailEnd/>
              </a:ln>
            </p:spPr>
          </p:pic>
          <p:pic>
            <p:nvPicPr>
              <p:cNvPr id="1849" name="Picture 57" descr="アンテナ"/>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973" y="3430"/>
                <a:ext cx="102" cy="104"/>
              </a:xfrm>
              <a:prstGeom prst="rect">
                <a:avLst/>
              </a:prstGeom>
              <a:noFill/>
              <a:ln w="9525">
                <a:noFill/>
                <a:miter lim="800000"/>
                <a:headEnd/>
                <a:tailEnd/>
              </a:ln>
            </p:spPr>
          </p:pic>
        </p:grpSp>
        <p:pic>
          <p:nvPicPr>
            <p:cNvPr id="1844" name="Picture 61" descr="稲妻"/>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rot="2387473">
              <a:off x="769436" y="1959069"/>
              <a:ext cx="334847" cy="147107"/>
            </a:xfrm>
            <a:prstGeom prst="rect">
              <a:avLst/>
            </a:prstGeom>
            <a:noFill/>
            <a:ln w="9525">
              <a:noFill/>
              <a:miter lim="800000"/>
              <a:headEnd/>
              <a:tailEnd/>
            </a:ln>
          </p:spPr>
        </p:pic>
        <p:grpSp>
          <p:nvGrpSpPr>
            <p:cNvPr id="8" name="Group 97"/>
            <p:cNvGrpSpPr>
              <a:grpSpLocks/>
            </p:cNvGrpSpPr>
            <p:nvPr/>
          </p:nvGrpSpPr>
          <p:grpSpPr bwMode="auto">
            <a:xfrm>
              <a:off x="326515" y="1875940"/>
              <a:ext cx="492125" cy="282575"/>
              <a:chOff x="347" y="2614"/>
              <a:chExt cx="310" cy="178"/>
            </a:xfrm>
          </p:grpSpPr>
          <p:pic>
            <p:nvPicPr>
              <p:cNvPr id="1846" name="Picture 66" descr="iPASO1000"/>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347" y="2703"/>
                <a:ext cx="270" cy="89"/>
              </a:xfrm>
              <a:prstGeom prst="rect">
                <a:avLst/>
              </a:prstGeom>
              <a:noFill/>
              <a:ln w="9525">
                <a:noFill/>
                <a:miter lim="800000"/>
                <a:headEnd/>
                <a:tailEnd/>
              </a:ln>
            </p:spPr>
          </p:pic>
          <p:pic>
            <p:nvPicPr>
              <p:cNvPr id="1847" name="Picture 57" descr="アンテナ"/>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flipH="1">
                <a:off x="555" y="2614"/>
                <a:ext cx="102" cy="104"/>
              </a:xfrm>
              <a:prstGeom prst="rect">
                <a:avLst/>
              </a:prstGeom>
              <a:noFill/>
              <a:ln w="9525">
                <a:noFill/>
                <a:miter lim="800000"/>
                <a:headEnd/>
                <a:tailEnd/>
              </a:ln>
            </p:spPr>
          </p:pic>
        </p:grpSp>
      </p:grpSp>
      <p:grpSp>
        <p:nvGrpSpPr>
          <p:cNvPr id="9" name="Group 97"/>
          <p:cNvGrpSpPr>
            <a:grpSpLocks/>
          </p:cNvGrpSpPr>
          <p:nvPr/>
        </p:nvGrpSpPr>
        <p:grpSpPr bwMode="auto">
          <a:xfrm>
            <a:off x="419610" y="3149734"/>
            <a:ext cx="656167" cy="282575"/>
            <a:chOff x="347" y="2614"/>
            <a:chExt cx="310" cy="178"/>
          </a:xfrm>
        </p:grpSpPr>
        <p:pic>
          <p:nvPicPr>
            <p:cNvPr id="1840" name="Picture 66" descr="iPASO1000"/>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347" y="2703"/>
              <a:ext cx="270" cy="89"/>
            </a:xfrm>
            <a:prstGeom prst="rect">
              <a:avLst/>
            </a:prstGeom>
            <a:noFill/>
            <a:ln w="9525">
              <a:noFill/>
              <a:miter lim="800000"/>
              <a:headEnd/>
              <a:tailEnd/>
            </a:ln>
          </p:spPr>
        </p:pic>
        <p:pic>
          <p:nvPicPr>
            <p:cNvPr id="1841" name="Picture 57" descr="アンテナ"/>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flipH="1">
              <a:off x="555" y="2614"/>
              <a:ext cx="102" cy="104"/>
            </a:xfrm>
            <a:prstGeom prst="rect">
              <a:avLst/>
            </a:prstGeom>
            <a:noFill/>
            <a:ln w="9525">
              <a:noFill/>
              <a:miter lim="800000"/>
              <a:headEnd/>
              <a:tailEnd/>
            </a:ln>
          </p:spPr>
        </p:pic>
      </p:grpSp>
      <p:pic>
        <p:nvPicPr>
          <p:cNvPr id="1839" name="Picture 61" descr="稲妻"/>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rot="7693856">
            <a:off x="797983" y="2748931"/>
            <a:ext cx="674800" cy="187165"/>
          </a:xfrm>
          <a:prstGeom prst="rect">
            <a:avLst/>
          </a:prstGeom>
          <a:noFill/>
          <a:ln w="9525">
            <a:noFill/>
            <a:miter lim="800000"/>
            <a:headEnd/>
            <a:tailEnd/>
          </a:ln>
        </p:spPr>
      </p:pic>
      <p:sp>
        <p:nvSpPr>
          <p:cNvPr id="1964" name="Text Box 37"/>
          <p:cNvSpPr txBox="1">
            <a:spLocks noChangeArrowheads="1"/>
          </p:cNvSpPr>
          <p:nvPr/>
        </p:nvSpPr>
        <p:spPr bwMode="auto">
          <a:xfrm>
            <a:off x="242622" y="3609944"/>
            <a:ext cx="2288369" cy="479769"/>
          </a:xfrm>
          <a:prstGeom prst="rect">
            <a:avLst/>
          </a:prstGeom>
          <a:noFill/>
          <a:ln w="9525">
            <a:noFill/>
            <a:miter lim="800000"/>
            <a:headEnd/>
            <a:tailEnd/>
          </a:ln>
          <a:effectLst/>
        </p:spPr>
        <p:txBody>
          <a:bodyPr wrap="square" lIns="109499" tIns="54748" rIns="109499" bIns="54748" anchor="b">
            <a:spAutoFit/>
          </a:bodyPr>
          <a:lstStyle/>
          <a:p>
            <a:pPr>
              <a:lnSpc>
                <a:spcPct val="90000"/>
              </a:lnSpc>
              <a:spcBef>
                <a:spcPct val="0"/>
              </a:spcBef>
            </a:pPr>
            <a:r>
              <a:rPr lang="en-US" sz="1333" b="1" dirty="0"/>
              <a:t>TDM and Packet Microwave, 2G/3G/LTE</a:t>
            </a:r>
          </a:p>
        </p:txBody>
      </p:sp>
      <p:pic>
        <p:nvPicPr>
          <p:cNvPr id="359" name="Picture 11"/>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810644" y="1284453"/>
            <a:ext cx="545041" cy="435235"/>
          </a:xfrm>
          <a:prstGeom prst="rect">
            <a:avLst/>
          </a:prstGeom>
          <a:noFill/>
          <a:ln w="9525">
            <a:noFill/>
            <a:miter lim="800000"/>
            <a:headEnd/>
            <a:tailEnd/>
          </a:ln>
          <a:effectLst/>
        </p:spPr>
      </p:pic>
      <p:sp>
        <p:nvSpPr>
          <p:cNvPr id="360" name="Text Box 38"/>
          <p:cNvSpPr txBox="1">
            <a:spLocks noChangeArrowheads="1"/>
          </p:cNvSpPr>
          <p:nvPr/>
        </p:nvSpPr>
        <p:spPr bwMode="auto">
          <a:xfrm>
            <a:off x="5356831" y="1631794"/>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pic>
        <p:nvPicPr>
          <p:cNvPr id="361" name="Picture 11"/>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013844" y="3586717"/>
            <a:ext cx="545041" cy="435235"/>
          </a:xfrm>
          <a:prstGeom prst="rect">
            <a:avLst/>
          </a:prstGeom>
          <a:noFill/>
          <a:ln w="9525">
            <a:noFill/>
            <a:miter lim="800000"/>
            <a:headEnd/>
            <a:tailEnd/>
          </a:ln>
          <a:effectLst/>
        </p:spPr>
      </p:pic>
      <p:sp>
        <p:nvSpPr>
          <p:cNvPr id="362" name="Text Box 38"/>
          <p:cNvSpPr txBox="1">
            <a:spLocks noChangeArrowheads="1"/>
          </p:cNvSpPr>
          <p:nvPr/>
        </p:nvSpPr>
        <p:spPr bwMode="auto">
          <a:xfrm>
            <a:off x="5526960" y="3138245"/>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sp>
        <p:nvSpPr>
          <p:cNvPr id="363" name="Text Box 37"/>
          <p:cNvSpPr txBox="1">
            <a:spLocks noChangeArrowheads="1"/>
          </p:cNvSpPr>
          <p:nvPr/>
        </p:nvSpPr>
        <p:spPr bwMode="auto">
          <a:xfrm>
            <a:off x="11369364" y="2764237"/>
            <a:ext cx="835499" cy="258363"/>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067" dirty="0">
                <a:solidFill>
                  <a:srgbClr val="000000"/>
                </a:solidFill>
              </a:rPr>
              <a:t>Business</a:t>
            </a:r>
          </a:p>
        </p:txBody>
      </p:sp>
      <p:sp>
        <p:nvSpPr>
          <p:cNvPr id="364" name="Text Box 37"/>
          <p:cNvSpPr txBox="1">
            <a:spLocks noChangeArrowheads="1"/>
          </p:cNvSpPr>
          <p:nvPr/>
        </p:nvSpPr>
        <p:spPr bwMode="auto">
          <a:xfrm>
            <a:off x="11244545" y="1990480"/>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Tree>
    <p:extLst>
      <p:ext uri="{BB962C8B-B14F-4D97-AF65-F5344CB8AC3E}">
        <p14:creationId xmlns:p14="http://schemas.microsoft.com/office/powerpoint/2010/main" val="3798570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79400"/>
            <a:ext cx="11350752" cy="579965"/>
          </a:xfrm>
        </p:spPr>
        <p:txBody>
          <a:bodyPr>
            <a:normAutofit fontScale="90000"/>
          </a:bodyPr>
          <a:lstStyle/>
          <a:p>
            <a:r>
              <a:rPr lang="en-GB" dirty="0"/>
              <a:t>2 – </a:t>
            </a:r>
            <a:r>
              <a:rPr lang="en-US" dirty="0"/>
              <a:t>Small Network: MPLS Access</a:t>
            </a:r>
          </a:p>
        </p:txBody>
      </p:sp>
      <p:sp>
        <p:nvSpPr>
          <p:cNvPr id="21" name="Content Placeholder 20"/>
          <p:cNvSpPr>
            <a:spLocks noGrp="1"/>
          </p:cNvSpPr>
          <p:nvPr>
            <p:ph sz="quarter" idx="11"/>
          </p:nvPr>
        </p:nvSpPr>
        <p:spPr>
          <a:xfrm>
            <a:off x="406400" y="4648200"/>
            <a:ext cx="11350752" cy="2032000"/>
          </a:xfrm>
        </p:spPr>
        <p:txBody>
          <a:bodyPr/>
          <a:lstStyle/>
          <a:p>
            <a:pPr>
              <a:spcBef>
                <a:spcPts val="800"/>
              </a:spcBef>
            </a:pPr>
            <a:r>
              <a:rPr lang="en-GB" sz="1867" dirty="0"/>
              <a:t>The Core and Aggregation form a relatively small IGP/LDP domain (1000 nodes)</a:t>
            </a:r>
          </a:p>
          <a:p>
            <a:pPr>
              <a:spcBef>
                <a:spcPts val="800"/>
              </a:spcBef>
            </a:pPr>
            <a:r>
              <a:rPr lang="en-GB" sz="1867" dirty="0"/>
              <a:t>MPLS enabled RAN, each RAN forms a different IGP/LDP domain </a:t>
            </a:r>
          </a:p>
          <a:p>
            <a:pPr>
              <a:spcBef>
                <a:spcPts val="800"/>
              </a:spcBef>
            </a:pPr>
            <a:r>
              <a:rPr lang="en-GB" sz="1867" dirty="0"/>
              <a:t>The Core/Aggregation and RAN Access Networks are integrated with labelled BGP LSP</a:t>
            </a:r>
          </a:p>
          <a:p>
            <a:pPr>
              <a:spcBef>
                <a:spcPts val="800"/>
              </a:spcBef>
            </a:pPr>
            <a:r>
              <a:rPr lang="en-GB" sz="1867" dirty="0"/>
              <a:t>The Access Network Nodes learn only the MPC labelled BGP prefixes and selectively and optionally the neighbouring RAN networks labelled BGP prefixes. </a:t>
            </a:r>
          </a:p>
        </p:txBody>
      </p:sp>
      <p:sp>
        <p:nvSpPr>
          <p:cNvPr id="22" name="Text Placeholder 21"/>
          <p:cNvSpPr>
            <a:spLocks noGrp="1"/>
          </p:cNvSpPr>
          <p:nvPr>
            <p:ph type="body" sz="quarter" idx="12"/>
          </p:nvPr>
        </p:nvSpPr>
        <p:spPr>
          <a:xfrm>
            <a:off x="406400" y="757765"/>
            <a:ext cx="11350752" cy="508000"/>
          </a:xfrm>
        </p:spPr>
        <p:txBody>
          <a:bodyPr/>
          <a:lstStyle/>
          <a:p>
            <a:r>
              <a:rPr lang="en-US"/>
              <a:t>Hierarchical BGP LSP Across Core + Aggregation and Access Networks</a:t>
            </a:r>
            <a:endParaRPr lang="en-US" dirty="0"/>
          </a:p>
        </p:txBody>
      </p:sp>
      <p:pic>
        <p:nvPicPr>
          <p:cNvPr id="451" name="Picture 2"/>
          <p:cNvPicPr>
            <a:picLocks noChangeArrowheads="1"/>
          </p:cNvPicPr>
          <p:nvPr/>
        </p:nvPicPr>
        <p:blipFill>
          <a:blip r:embed="rId3" cstate="print">
            <a:duotone>
              <a:prstClr val="black"/>
              <a:schemeClr val="accent5">
                <a:tint val="45000"/>
                <a:satMod val="400000"/>
              </a:schemeClr>
            </a:duotone>
          </a:blip>
          <a:srcRect/>
          <a:stretch>
            <a:fillRect/>
          </a:stretch>
        </p:blipFill>
        <p:spPr bwMode="auto">
          <a:xfrm>
            <a:off x="10636251" y="1635369"/>
            <a:ext cx="1352551" cy="1879600"/>
          </a:xfrm>
          <a:prstGeom prst="rect">
            <a:avLst/>
          </a:prstGeom>
          <a:noFill/>
          <a:ln w="12700">
            <a:noFill/>
            <a:miter lim="800000"/>
            <a:headEnd/>
            <a:tailEnd/>
          </a:ln>
          <a:effectLst/>
        </p:spPr>
      </p:pic>
      <p:pic>
        <p:nvPicPr>
          <p:cNvPr id="452" name="Picture 2"/>
          <p:cNvPicPr>
            <a:picLocks noChangeArrowheads="1"/>
          </p:cNvPicPr>
          <p:nvPr/>
        </p:nvPicPr>
        <p:blipFill>
          <a:blip r:embed="rId3" cstate="print">
            <a:duotone>
              <a:prstClr val="black"/>
              <a:schemeClr val="accent5">
                <a:tint val="45000"/>
                <a:satMod val="400000"/>
              </a:schemeClr>
            </a:duotone>
          </a:blip>
          <a:srcRect/>
          <a:stretch>
            <a:fillRect/>
          </a:stretch>
        </p:blipFill>
        <p:spPr bwMode="auto">
          <a:xfrm>
            <a:off x="406402" y="1635369"/>
            <a:ext cx="1352551" cy="1879600"/>
          </a:xfrm>
          <a:prstGeom prst="rect">
            <a:avLst/>
          </a:prstGeom>
          <a:noFill/>
          <a:ln w="12700">
            <a:noFill/>
            <a:miter lim="800000"/>
            <a:headEnd/>
            <a:tailEnd/>
          </a:ln>
          <a:effectLst/>
        </p:spPr>
      </p:pic>
      <p:pic>
        <p:nvPicPr>
          <p:cNvPr id="456" name="Picture 7"/>
          <p:cNvPicPr>
            <a:picLocks noChangeArrowheads="1"/>
          </p:cNvPicPr>
          <p:nvPr/>
        </p:nvPicPr>
        <p:blipFill>
          <a:blip r:embed="rId4" cstate="print"/>
          <a:srcRect/>
          <a:stretch>
            <a:fillRect/>
          </a:stretch>
        </p:blipFill>
        <p:spPr bwMode="auto">
          <a:xfrm>
            <a:off x="1625249" y="1381489"/>
            <a:ext cx="9011708" cy="2480536"/>
          </a:xfrm>
          <a:prstGeom prst="rect">
            <a:avLst/>
          </a:prstGeom>
          <a:noFill/>
          <a:ln w="12700">
            <a:noFill/>
            <a:miter lim="800000"/>
            <a:headEnd/>
            <a:tailEnd/>
          </a:ln>
          <a:effectLst/>
        </p:spPr>
      </p:pic>
      <p:sp>
        <p:nvSpPr>
          <p:cNvPr id="458" name="Text Box 9"/>
          <p:cNvSpPr txBox="1">
            <a:spLocks noChangeArrowheads="1"/>
          </p:cNvSpPr>
          <p:nvPr/>
        </p:nvSpPr>
        <p:spPr bwMode="auto">
          <a:xfrm>
            <a:off x="4923815" y="2292125"/>
            <a:ext cx="2729365" cy="707694"/>
          </a:xfrm>
          <a:prstGeom prst="rect">
            <a:avLst/>
          </a:prstGeom>
          <a:noFill/>
          <a:ln w="9525">
            <a:noFill/>
            <a:miter lim="800000"/>
            <a:headEnd/>
            <a:tailEnd/>
          </a:ln>
          <a:effectLst/>
        </p:spPr>
        <p:txBody>
          <a:bodyPr wrap="square">
            <a:spAutoFit/>
          </a:bodyPr>
          <a:lstStyle/>
          <a:p>
            <a:pPr algn="ctr" defTabSz="1219170">
              <a:spcBef>
                <a:spcPct val="0"/>
              </a:spcBef>
              <a:defRPr/>
            </a:pPr>
            <a:r>
              <a:rPr lang="en-GB" sz="1333" b="1" kern="0" dirty="0">
                <a:solidFill>
                  <a:srgbClr val="FFFFFF"/>
                </a:solidFill>
                <a:latin typeface="Arial"/>
              </a:rPr>
              <a:t>Core and Aggregation  </a:t>
            </a:r>
          </a:p>
          <a:p>
            <a:pPr algn="ctr" defTabSz="1219170">
              <a:spcBef>
                <a:spcPct val="0"/>
              </a:spcBef>
              <a:defRPr/>
            </a:pPr>
            <a:r>
              <a:rPr lang="en-US" sz="1333" b="1" kern="0" dirty="0">
                <a:solidFill>
                  <a:srgbClr val="FFFFFF"/>
                </a:solidFill>
                <a:latin typeface="Arial"/>
              </a:rPr>
              <a:t>IP/MPLS domain</a:t>
            </a:r>
          </a:p>
          <a:p>
            <a:pPr algn="ctr" defTabSz="1219170">
              <a:spcBef>
                <a:spcPct val="0"/>
              </a:spcBef>
              <a:defRPr/>
            </a:pPr>
            <a:r>
              <a:rPr lang="en-US" sz="1333" kern="0" dirty="0">
                <a:solidFill>
                  <a:srgbClr val="FFFFFF"/>
                </a:solidFill>
                <a:latin typeface="Arial"/>
              </a:rPr>
              <a:t>IGP Area</a:t>
            </a:r>
            <a:endParaRPr lang="en-US" sz="1333" b="1" kern="0" dirty="0">
              <a:solidFill>
                <a:srgbClr val="FFFFFF"/>
              </a:solidFill>
              <a:latin typeface="Arial"/>
            </a:endParaRPr>
          </a:p>
        </p:txBody>
      </p:sp>
      <p:sp>
        <p:nvSpPr>
          <p:cNvPr id="470" name="Line 21"/>
          <p:cNvSpPr>
            <a:spLocks noChangeShapeType="1"/>
          </p:cNvSpPr>
          <p:nvPr/>
        </p:nvSpPr>
        <p:spPr bwMode="auto">
          <a:xfrm rot="21419269">
            <a:off x="8788402" y="2265464"/>
            <a:ext cx="607484" cy="128587"/>
          </a:xfrm>
          <a:prstGeom prst="line">
            <a:avLst/>
          </a:prstGeom>
          <a:noFill/>
          <a:ln w="9525">
            <a:noFill/>
            <a:round/>
            <a:headEnd/>
            <a:tailEnd/>
          </a:ln>
          <a:effectLst/>
        </p:spPr>
        <p:txBody>
          <a:bodyPr lIns="109499" tIns="54748" rIns="109499" bIns="54748"/>
          <a:lstStyle/>
          <a:p>
            <a:pPr defTabSz="1219170">
              <a:defRPr/>
            </a:pPr>
            <a:endParaRPr lang="en-US" sz="2400" kern="0">
              <a:solidFill>
                <a:sysClr val="windowText" lastClr="000000"/>
              </a:solidFill>
              <a:latin typeface="Arial"/>
            </a:endParaRPr>
          </a:p>
        </p:txBody>
      </p:sp>
      <p:sp>
        <p:nvSpPr>
          <p:cNvPr id="471" name="Text Box 22"/>
          <p:cNvSpPr txBox="1">
            <a:spLocks noChangeArrowheads="1"/>
          </p:cNvSpPr>
          <p:nvPr/>
        </p:nvSpPr>
        <p:spPr bwMode="auto">
          <a:xfrm>
            <a:off x="8300627" y="3635278"/>
            <a:ext cx="1672764"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472" name="Text Box 23"/>
          <p:cNvSpPr txBox="1">
            <a:spLocks noChangeArrowheads="1"/>
          </p:cNvSpPr>
          <p:nvPr/>
        </p:nvSpPr>
        <p:spPr bwMode="auto">
          <a:xfrm>
            <a:off x="8265240" y="1490386"/>
            <a:ext cx="170814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477" name="Line 28"/>
          <p:cNvSpPr>
            <a:spLocks noChangeShapeType="1"/>
          </p:cNvSpPr>
          <p:nvPr/>
        </p:nvSpPr>
        <p:spPr bwMode="auto">
          <a:xfrm rot="21419269">
            <a:off x="2252133" y="2189263"/>
            <a:ext cx="609600" cy="146051"/>
          </a:xfrm>
          <a:prstGeom prst="line">
            <a:avLst/>
          </a:prstGeom>
          <a:noFill/>
          <a:ln w="9525">
            <a:noFill/>
            <a:round/>
            <a:headEnd/>
            <a:tailEnd/>
          </a:ln>
          <a:effectLst/>
        </p:spPr>
        <p:txBody>
          <a:bodyPr lIns="109499" tIns="54748" rIns="109499" bIns="54748"/>
          <a:lstStyle/>
          <a:p>
            <a:pPr defTabSz="1219170">
              <a:defRPr/>
            </a:pPr>
            <a:endParaRPr lang="en-US" sz="2400" kern="0">
              <a:solidFill>
                <a:sysClr val="windowText" lastClr="000000"/>
              </a:solidFill>
              <a:latin typeface="Arial"/>
            </a:endParaRPr>
          </a:p>
        </p:txBody>
      </p:sp>
      <p:sp>
        <p:nvSpPr>
          <p:cNvPr id="478" name="Text Box 29"/>
          <p:cNvSpPr txBox="1">
            <a:spLocks noChangeArrowheads="1"/>
          </p:cNvSpPr>
          <p:nvPr/>
        </p:nvSpPr>
        <p:spPr bwMode="auto">
          <a:xfrm>
            <a:off x="2499547" y="3440777"/>
            <a:ext cx="1587607"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479" name="Text Box 30"/>
          <p:cNvSpPr txBox="1">
            <a:spLocks noChangeArrowheads="1"/>
          </p:cNvSpPr>
          <p:nvPr/>
        </p:nvSpPr>
        <p:spPr bwMode="auto">
          <a:xfrm>
            <a:off x="2562100" y="1460513"/>
            <a:ext cx="1729424"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480" name="Text Box 31"/>
          <p:cNvSpPr txBox="1">
            <a:spLocks noChangeArrowheads="1"/>
          </p:cNvSpPr>
          <p:nvPr/>
        </p:nvSpPr>
        <p:spPr bwMode="auto">
          <a:xfrm>
            <a:off x="1930400" y="2426429"/>
            <a:ext cx="172720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chemeClr val="bg1"/>
                </a:solidFill>
                <a:latin typeface="Arial"/>
              </a:rPr>
              <a:t>Pre-Aggregation</a:t>
            </a:r>
          </a:p>
          <a:p>
            <a:pPr algn="ctr" defTabSz="1219170">
              <a:lnSpc>
                <a:spcPct val="90000"/>
              </a:lnSpc>
              <a:spcBef>
                <a:spcPct val="0"/>
              </a:spcBef>
              <a:defRPr/>
            </a:pPr>
            <a:r>
              <a:rPr lang="en-US" sz="1200" kern="0" dirty="0">
                <a:solidFill>
                  <a:schemeClr val="bg1"/>
                </a:solidFill>
                <a:latin typeface="Arial"/>
              </a:rPr>
              <a:t>Node</a:t>
            </a:r>
          </a:p>
        </p:txBody>
      </p:sp>
      <p:pic>
        <p:nvPicPr>
          <p:cNvPr id="483" name="Picture 34" descr="RouterOpticalWavelength"/>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627389" y="1786954"/>
            <a:ext cx="772583" cy="354013"/>
          </a:xfrm>
          <a:prstGeom prst="rect">
            <a:avLst/>
          </a:prstGeom>
          <a:noFill/>
          <a:effectLst/>
        </p:spPr>
      </p:pic>
      <p:pic>
        <p:nvPicPr>
          <p:cNvPr id="484" name="Picture 35" descr="RouterOpticalWavelength"/>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627389" y="3217887"/>
            <a:ext cx="772583" cy="354012"/>
          </a:xfrm>
          <a:prstGeom prst="rect">
            <a:avLst/>
          </a:prstGeom>
          <a:noFill/>
          <a:effectLst/>
        </p:spPr>
      </p:pic>
      <p:pic>
        <p:nvPicPr>
          <p:cNvPr id="485" name="Picture 36" descr="RouterOpticalWavelength"/>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0147302" y="2439295"/>
            <a:ext cx="772583" cy="354013"/>
          </a:xfrm>
          <a:prstGeom prst="rect">
            <a:avLst/>
          </a:prstGeom>
          <a:noFill/>
          <a:effectLst/>
        </p:spPr>
      </p:pic>
      <p:pic>
        <p:nvPicPr>
          <p:cNvPr id="488" name="Picture 39" descr="RouterOpticalWavelength"/>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917703" y="1786954"/>
            <a:ext cx="772583" cy="354012"/>
          </a:xfrm>
          <a:prstGeom prst="rect">
            <a:avLst/>
          </a:prstGeom>
          <a:noFill/>
          <a:effectLst/>
        </p:spPr>
      </p:pic>
      <p:pic>
        <p:nvPicPr>
          <p:cNvPr id="489" name="Picture 40" descr="RouterOpticalWavelength"/>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903556" y="3141685"/>
            <a:ext cx="772584" cy="354012"/>
          </a:xfrm>
          <a:prstGeom prst="rect">
            <a:avLst/>
          </a:prstGeom>
          <a:noFill/>
          <a:effectLst/>
        </p:spPr>
      </p:pic>
      <p:pic>
        <p:nvPicPr>
          <p:cNvPr id="490" name="Picture 41" descr="RouterOpticalWavelength"/>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422402" y="2439295"/>
            <a:ext cx="772583" cy="354013"/>
          </a:xfrm>
          <a:prstGeom prst="rect">
            <a:avLst/>
          </a:prstGeom>
          <a:noFill/>
          <a:effectLst/>
        </p:spPr>
      </p:pic>
      <p:grpSp>
        <p:nvGrpSpPr>
          <p:cNvPr id="3" name="Group 618"/>
          <p:cNvGrpSpPr>
            <a:grpSpLocks/>
          </p:cNvGrpSpPr>
          <p:nvPr/>
        </p:nvGrpSpPr>
        <p:grpSpPr bwMode="auto">
          <a:xfrm>
            <a:off x="609600" y="1422594"/>
            <a:ext cx="508000" cy="673007"/>
            <a:chOff x="192" y="1024"/>
            <a:chExt cx="432" cy="789"/>
          </a:xfrm>
        </p:grpSpPr>
        <p:pic>
          <p:nvPicPr>
            <p:cNvPr id="494" name="Picture 6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4" name="Group 620"/>
            <p:cNvGrpSpPr>
              <a:grpSpLocks/>
            </p:cNvGrpSpPr>
            <p:nvPr/>
          </p:nvGrpSpPr>
          <p:grpSpPr bwMode="auto">
            <a:xfrm>
              <a:off x="195" y="1024"/>
              <a:ext cx="397" cy="789"/>
              <a:chOff x="667" y="1351"/>
              <a:chExt cx="498" cy="945"/>
            </a:xfrm>
          </p:grpSpPr>
          <p:grpSp>
            <p:nvGrpSpPr>
              <p:cNvPr id="5" name="Group 621"/>
              <p:cNvGrpSpPr>
                <a:grpSpLocks/>
              </p:cNvGrpSpPr>
              <p:nvPr/>
            </p:nvGrpSpPr>
            <p:grpSpPr bwMode="auto">
              <a:xfrm>
                <a:off x="785" y="1727"/>
                <a:ext cx="209" cy="378"/>
                <a:chOff x="1055" y="1635"/>
                <a:chExt cx="185" cy="432"/>
              </a:xfrm>
            </p:grpSpPr>
            <p:sp>
              <p:nvSpPr>
                <p:cNvPr id="498"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99"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0"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1"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2"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3"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4"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5"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6"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7"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8"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9"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0"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1"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2"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3"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4"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5"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6"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7"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8"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9"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0"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1"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2"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3"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4"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5"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6"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7"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8"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9"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0"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1"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2"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3"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4"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5"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6"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7"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8"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9"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0"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1"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2"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3"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4"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5"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46"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547"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48"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549"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0"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1"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2"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3"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4"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497" name="Text Box 679"/>
              <p:cNvSpPr txBox="1">
                <a:spLocks noChangeArrowheads="1"/>
              </p:cNvSpPr>
              <p:nvPr/>
            </p:nvSpPr>
            <p:spPr bwMode="auto">
              <a:xfrm>
                <a:off x="667" y="1351"/>
                <a:ext cx="498" cy="945"/>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6" name="Group 618"/>
          <p:cNvGrpSpPr>
            <a:grpSpLocks/>
          </p:cNvGrpSpPr>
          <p:nvPr/>
        </p:nvGrpSpPr>
        <p:grpSpPr bwMode="auto">
          <a:xfrm>
            <a:off x="508000" y="2870394"/>
            <a:ext cx="508000" cy="673007"/>
            <a:chOff x="192" y="1024"/>
            <a:chExt cx="432" cy="789"/>
          </a:xfrm>
        </p:grpSpPr>
        <p:pic>
          <p:nvPicPr>
            <p:cNvPr id="556" name="Picture 6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7" name="Group 620"/>
            <p:cNvGrpSpPr>
              <a:grpSpLocks/>
            </p:cNvGrpSpPr>
            <p:nvPr/>
          </p:nvGrpSpPr>
          <p:grpSpPr bwMode="auto">
            <a:xfrm>
              <a:off x="195" y="1024"/>
              <a:ext cx="397" cy="789"/>
              <a:chOff x="667" y="1351"/>
              <a:chExt cx="498" cy="945"/>
            </a:xfrm>
          </p:grpSpPr>
          <p:grpSp>
            <p:nvGrpSpPr>
              <p:cNvPr id="8" name="Group 621"/>
              <p:cNvGrpSpPr>
                <a:grpSpLocks/>
              </p:cNvGrpSpPr>
              <p:nvPr/>
            </p:nvGrpSpPr>
            <p:grpSpPr bwMode="auto">
              <a:xfrm>
                <a:off x="785" y="1727"/>
                <a:ext cx="209" cy="378"/>
                <a:chOff x="1055" y="1635"/>
                <a:chExt cx="185" cy="432"/>
              </a:xfrm>
            </p:grpSpPr>
            <p:sp>
              <p:nvSpPr>
                <p:cNvPr id="560"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1"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2"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3"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4"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5"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6"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67"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68"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69"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0"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1"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2"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3"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4"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5"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6"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7"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8"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9"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0"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1"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2"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3"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4"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5"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6"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7"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8"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9"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0"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1"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2"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3"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4"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5"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6"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7"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8"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9"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0"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1"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2"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3"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4"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5"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6"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7"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08"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09"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0"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11"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2"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3"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4"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5"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6"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559" name="Text Box 679"/>
              <p:cNvSpPr txBox="1">
                <a:spLocks noChangeArrowheads="1"/>
              </p:cNvSpPr>
              <p:nvPr/>
            </p:nvSpPr>
            <p:spPr bwMode="auto">
              <a:xfrm>
                <a:off x="667" y="1351"/>
                <a:ext cx="498" cy="945"/>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9" name="Group 618"/>
          <p:cNvGrpSpPr>
            <a:grpSpLocks/>
          </p:cNvGrpSpPr>
          <p:nvPr/>
        </p:nvGrpSpPr>
        <p:grpSpPr bwMode="auto">
          <a:xfrm>
            <a:off x="203200" y="2184594"/>
            <a:ext cx="508000" cy="673007"/>
            <a:chOff x="192" y="1024"/>
            <a:chExt cx="432" cy="789"/>
          </a:xfrm>
        </p:grpSpPr>
        <p:pic>
          <p:nvPicPr>
            <p:cNvPr id="618" name="Picture 6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0" name="Group 620"/>
            <p:cNvGrpSpPr>
              <a:grpSpLocks/>
            </p:cNvGrpSpPr>
            <p:nvPr/>
          </p:nvGrpSpPr>
          <p:grpSpPr bwMode="auto">
            <a:xfrm>
              <a:off x="195" y="1024"/>
              <a:ext cx="397" cy="789"/>
              <a:chOff x="667" y="1351"/>
              <a:chExt cx="498" cy="945"/>
            </a:xfrm>
          </p:grpSpPr>
          <p:grpSp>
            <p:nvGrpSpPr>
              <p:cNvPr id="11" name="Group 621"/>
              <p:cNvGrpSpPr>
                <a:grpSpLocks/>
              </p:cNvGrpSpPr>
              <p:nvPr/>
            </p:nvGrpSpPr>
            <p:grpSpPr bwMode="auto">
              <a:xfrm>
                <a:off x="785" y="1727"/>
                <a:ext cx="209" cy="378"/>
                <a:chOff x="1055" y="1635"/>
                <a:chExt cx="185" cy="432"/>
              </a:xfrm>
            </p:grpSpPr>
            <p:sp>
              <p:nvSpPr>
                <p:cNvPr id="622"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3"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4"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5"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6"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7"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8"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29"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0"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1"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2"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3"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4"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5"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6"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7"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8"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9"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0"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1"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2"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3"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4"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5"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6"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7"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8"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9"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0"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1"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2"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3"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4"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5"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6"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7"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8"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9"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0"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1"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2"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3"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4"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5"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6"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7"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8"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9"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0"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71"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2"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73"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4"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5"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6"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7"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8"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621" name="Text Box 679"/>
              <p:cNvSpPr txBox="1">
                <a:spLocks noChangeArrowheads="1"/>
              </p:cNvSpPr>
              <p:nvPr/>
            </p:nvSpPr>
            <p:spPr bwMode="auto">
              <a:xfrm>
                <a:off x="667" y="1351"/>
                <a:ext cx="498" cy="945"/>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12" name="Group 618"/>
          <p:cNvGrpSpPr>
            <a:grpSpLocks/>
          </p:cNvGrpSpPr>
          <p:nvPr/>
        </p:nvGrpSpPr>
        <p:grpSpPr bwMode="auto">
          <a:xfrm>
            <a:off x="11480800" y="1273606"/>
            <a:ext cx="508000" cy="673007"/>
            <a:chOff x="192" y="1028"/>
            <a:chExt cx="432" cy="789"/>
          </a:xfrm>
        </p:grpSpPr>
        <p:pic>
          <p:nvPicPr>
            <p:cNvPr id="680" name="Picture 6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3" name="Group 620"/>
            <p:cNvGrpSpPr>
              <a:grpSpLocks/>
            </p:cNvGrpSpPr>
            <p:nvPr/>
          </p:nvGrpSpPr>
          <p:grpSpPr bwMode="auto">
            <a:xfrm>
              <a:off x="196" y="1028"/>
              <a:ext cx="397" cy="789"/>
              <a:chOff x="667" y="1353"/>
              <a:chExt cx="498" cy="943"/>
            </a:xfrm>
          </p:grpSpPr>
          <p:grpSp>
            <p:nvGrpSpPr>
              <p:cNvPr id="14" name="Group 621"/>
              <p:cNvGrpSpPr>
                <a:grpSpLocks/>
              </p:cNvGrpSpPr>
              <p:nvPr/>
            </p:nvGrpSpPr>
            <p:grpSpPr bwMode="auto">
              <a:xfrm>
                <a:off x="775" y="1723"/>
                <a:ext cx="207" cy="378"/>
                <a:chOff x="1055" y="1635"/>
                <a:chExt cx="185" cy="432"/>
              </a:xfrm>
            </p:grpSpPr>
            <p:sp>
              <p:nvSpPr>
                <p:cNvPr id="684"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5"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6"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7"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8"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9"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90"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1"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2"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3"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4"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5"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6"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7"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8"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9"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0"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1"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2"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3"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4"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5"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6"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7"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8"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9"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0"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1"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2"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3"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4"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5"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6"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7"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8"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9"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0"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1"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2"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3"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4"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5"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6"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7"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8"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9"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30"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31"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2"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33"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4"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35"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6"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7"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8"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9"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0"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683"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15" name="Group 618"/>
          <p:cNvGrpSpPr>
            <a:grpSpLocks/>
          </p:cNvGrpSpPr>
          <p:nvPr/>
        </p:nvGrpSpPr>
        <p:grpSpPr bwMode="auto">
          <a:xfrm>
            <a:off x="11379200" y="2721406"/>
            <a:ext cx="508000" cy="673007"/>
            <a:chOff x="192" y="1028"/>
            <a:chExt cx="432" cy="789"/>
          </a:xfrm>
        </p:grpSpPr>
        <p:pic>
          <p:nvPicPr>
            <p:cNvPr id="742" name="Picture 6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6" name="Group 620"/>
            <p:cNvGrpSpPr>
              <a:grpSpLocks/>
            </p:cNvGrpSpPr>
            <p:nvPr/>
          </p:nvGrpSpPr>
          <p:grpSpPr bwMode="auto">
            <a:xfrm>
              <a:off x="196" y="1028"/>
              <a:ext cx="397" cy="789"/>
              <a:chOff x="667" y="1353"/>
              <a:chExt cx="498" cy="943"/>
            </a:xfrm>
          </p:grpSpPr>
          <p:grpSp>
            <p:nvGrpSpPr>
              <p:cNvPr id="17" name="Group 621"/>
              <p:cNvGrpSpPr>
                <a:grpSpLocks/>
              </p:cNvGrpSpPr>
              <p:nvPr/>
            </p:nvGrpSpPr>
            <p:grpSpPr bwMode="auto">
              <a:xfrm>
                <a:off x="775" y="1723"/>
                <a:ext cx="207" cy="378"/>
                <a:chOff x="1055" y="1635"/>
                <a:chExt cx="185" cy="432"/>
              </a:xfrm>
            </p:grpSpPr>
            <p:sp>
              <p:nvSpPr>
                <p:cNvPr id="746"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7"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8"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9"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50"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51"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52"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3"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4"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5"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6"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7"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8"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9"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0"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1"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2"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3"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4"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5"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6"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7"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8"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9"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0"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1"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2"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3"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4"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5"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6"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7"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8"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9"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0"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1"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2"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3"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4"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5"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6"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7"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8"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9"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0"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1"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2"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3"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4"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95"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6"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97"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8"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9"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0"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1"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2"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745"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18" name="Group 618"/>
          <p:cNvGrpSpPr>
            <a:grpSpLocks/>
          </p:cNvGrpSpPr>
          <p:nvPr/>
        </p:nvGrpSpPr>
        <p:grpSpPr bwMode="auto">
          <a:xfrm>
            <a:off x="11582400" y="2035606"/>
            <a:ext cx="508000" cy="673007"/>
            <a:chOff x="192" y="1028"/>
            <a:chExt cx="432" cy="789"/>
          </a:xfrm>
        </p:grpSpPr>
        <p:pic>
          <p:nvPicPr>
            <p:cNvPr id="804" name="Picture 6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9" name="Group 620"/>
            <p:cNvGrpSpPr>
              <a:grpSpLocks/>
            </p:cNvGrpSpPr>
            <p:nvPr/>
          </p:nvGrpSpPr>
          <p:grpSpPr bwMode="auto">
            <a:xfrm>
              <a:off x="196" y="1028"/>
              <a:ext cx="397" cy="789"/>
              <a:chOff x="667" y="1353"/>
              <a:chExt cx="498" cy="943"/>
            </a:xfrm>
          </p:grpSpPr>
          <p:grpSp>
            <p:nvGrpSpPr>
              <p:cNvPr id="20" name="Group 621"/>
              <p:cNvGrpSpPr>
                <a:grpSpLocks/>
              </p:cNvGrpSpPr>
              <p:nvPr/>
            </p:nvGrpSpPr>
            <p:grpSpPr bwMode="auto">
              <a:xfrm>
                <a:off x="775" y="1723"/>
                <a:ext cx="207" cy="378"/>
                <a:chOff x="1055" y="1635"/>
                <a:chExt cx="185" cy="432"/>
              </a:xfrm>
            </p:grpSpPr>
            <p:sp>
              <p:nvSpPr>
                <p:cNvPr id="808"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9"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0"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1"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2"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3"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4"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5"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6"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7"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8"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9"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0"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1"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2"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3"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4"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5"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6"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7"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8"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9"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0"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1"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2"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3"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4"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5"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6"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7"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8"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9"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0"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1"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2"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3"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4"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5"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6"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7"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8"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9"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0"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1"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2"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3"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4"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5"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56"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857"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58"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859"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0"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1"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2"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3"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4"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807"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sp>
        <p:nvSpPr>
          <p:cNvPr id="865" name="Text Box 32"/>
          <p:cNvSpPr txBox="1">
            <a:spLocks noChangeArrowheads="1"/>
          </p:cNvSpPr>
          <p:nvPr/>
        </p:nvSpPr>
        <p:spPr bwMode="auto">
          <a:xfrm>
            <a:off x="-84667" y="2298483"/>
            <a:ext cx="2201333" cy="368969"/>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933" b="1" kern="0" dirty="0">
                <a:solidFill>
                  <a:sysClr val="windowText" lastClr="000000"/>
                </a:solidFill>
                <a:latin typeface="Arial"/>
              </a:rPr>
              <a:t>RAN</a:t>
            </a:r>
          </a:p>
          <a:p>
            <a:pPr algn="ctr" defTabSz="1219170">
              <a:lnSpc>
                <a:spcPct val="90000"/>
              </a:lnSpc>
              <a:spcBef>
                <a:spcPct val="0"/>
              </a:spcBef>
              <a:defRPr/>
            </a:pPr>
            <a:r>
              <a:rPr lang="en-GB" sz="933" b="1" kern="0" dirty="0">
                <a:solidFill>
                  <a:sysClr val="windowText" lastClr="000000"/>
                </a:solidFill>
                <a:latin typeface="Arial"/>
              </a:rPr>
              <a:t>IP/MPLS Domain</a:t>
            </a:r>
          </a:p>
        </p:txBody>
      </p:sp>
      <p:sp>
        <p:nvSpPr>
          <p:cNvPr id="878" name="Line 59"/>
          <p:cNvSpPr>
            <a:spLocks noChangeShapeType="1"/>
          </p:cNvSpPr>
          <p:nvPr/>
        </p:nvSpPr>
        <p:spPr bwMode="auto">
          <a:xfrm flipV="1">
            <a:off x="430619" y="4395755"/>
            <a:ext cx="15240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latin typeface="Arial"/>
            </a:endParaRPr>
          </a:p>
        </p:txBody>
      </p:sp>
      <p:sp>
        <p:nvSpPr>
          <p:cNvPr id="879" name="Text Box 60"/>
          <p:cNvSpPr txBox="1">
            <a:spLocks noChangeArrowheads="1"/>
          </p:cNvSpPr>
          <p:nvPr/>
        </p:nvSpPr>
        <p:spPr bwMode="auto">
          <a:xfrm>
            <a:off x="668746" y="4186662"/>
            <a:ext cx="980281"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87" name="Line 59"/>
          <p:cNvSpPr>
            <a:spLocks noChangeShapeType="1"/>
          </p:cNvSpPr>
          <p:nvPr/>
        </p:nvSpPr>
        <p:spPr bwMode="auto">
          <a:xfrm flipV="1">
            <a:off x="1954619" y="4395755"/>
            <a:ext cx="86360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latin typeface="Arial"/>
            </a:endParaRPr>
          </a:p>
        </p:txBody>
      </p:sp>
      <p:sp>
        <p:nvSpPr>
          <p:cNvPr id="888" name="Text Box 60"/>
          <p:cNvSpPr txBox="1">
            <a:spLocks noChangeArrowheads="1"/>
          </p:cNvSpPr>
          <p:nvPr/>
        </p:nvSpPr>
        <p:spPr bwMode="auto">
          <a:xfrm>
            <a:off x="3303995" y="4162666"/>
            <a:ext cx="5554927"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90" name="Line 59"/>
          <p:cNvSpPr>
            <a:spLocks noChangeShapeType="1"/>
          </p:cNvSpPr>
          <p:nvPr/>
        </p:nvSpPr>
        <p:spPr bwMode="auto">
          <a:xfrm flipV="1">
            <a:off x="10590619" y="4395755"/>
            <a:ext cx="15240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latin typeface="Arial"/>
            </a:endParaRPr>
          </a:p>
        </p:txBody>
      </p:sp>
      <p:sp>
        <p:nvSpPr>
          <p:cNvPr id="891" name="Text Box 60"/>
          <p:cNvSpPr txBox="1">
            <a:spLocks noChangeArrowheads="1"/>
          </p:cNvSpPr>
          <p:nvPr/>
        </p:nvSpPr>
        <p:spPr bwMode="auto">
          <a:xfrm>
            <a:off x="10828746" y="4161245"/>
            <a:ext cx="980281"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93" name="Line 59"/>
          <p:cNvSpPr>
            <a:spLocks noChangeShapeType="1"/>
          </p:cNvSpPr>
          <p:nvPr/>
        </p:nvSpPr>
        <p:spPr bwMode="auto">
          <a:xfrm flipV="1">
            <a:off x="452765" y="4104025"/>
            <a:ext cx="11625401" cy="0"/>
          </a:xfrm>
          <a:prstGeom prst="line">
            <a:avLst/>
          </a:prstGeom>
          <a:noFill/>
          <a:ln w="28575" cap="rnd">
            <a:no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latin typeface="Arial"/>
            </a:endParaRPr>
          </a:p>
        </p:txBody>
      </p:sp>
      <p:sp>
        <p:nvSpPr>
          <p:cNvPr id="894" name="Text Box 60"/>
          <p:cNvSpPr txBox="1">
            <a:spLocks noChangeArrowheads="1"/>
          </p:cNvSpPr>
          <p:nvPr/>
        </p:nvSpPr>
        <p:spPr bwMode="auto">
          <a:xfrm>
            <a:off x="2269234" y="3869998"/>
            <a:ext cx="7477797" cy="259430"/>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200" b="1" kern="0" dirty="0" err="1">
                <a:solidFill>
                  <a:sysClr val="windowText" lastClr="000000"/>
                </a:solidFill>
                <a:latin typeface="Helvetica" pitchFamily="34" charset="0"/>
              </a:rPr>
              <a:t>iBGP</a:t>
            </a:r>
            <a:r>
              <a:rPr lang="en-GB" sz="1200" b="1" kern="0" dirty="0">
                <a:solidFill>
                  <a:sysClr val="windowText" lastClr="000000"/>
                </a:solidFill>
                <a:latin typeface="Helvetica" pitchFamily="34" charset="0"/>
              </a:rPr>
              <a:t>  Hierarchical LSP</a:t>
            </a:r>
          </a:p>
        </p:txBody>
      </p:sp>
      <p:sp>
        <p:nvSpPr>
          <p:cNvPr id="430" name="Line 59"/>
          <p:cNvSpPr>
            <a:spLocks noChangeShapeType="1"/>
          </p:cNvSpPr>
          <p:nvPr/>
        </p:nvSpPr>
        <p:spPr bwMode="auto">
          <a:xfrm flipV="1">
            <a:off x="431186" y="4132807"/>
            <a:ext cx="11625401" cy="0"/>
          </a:xfrm>
          <a:prstGeom prst="line">
            <a:avLst/>
          </a:prstGeom>
          <a:noFill/>
          <a:ln w="28575" cap="rnd">
            <a:solidFill>
              <a:srgbClr val="660066"/>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latin typeface="Arial"/>
            </a:endParaRPr>
          </a:p>
        </p:txBody>
      </p:sp>
      <p:sp>
        <p:nvSpPr>
          <p:cNvPr id="431" name="Text Box 32"/>
          <p:cNvSpPr txBox="1">
            <a:spLocks noChangeArrowheads="1"/>
          </p:cNvSpPr>
          <p:nvPr/>
        </p:nvSpPr>
        <p:spPr bwMode="auto">
          <a:xfrm>
            <a:off x="10226218" y="2193104"/>
            <a:ext cx="2201333" cy="368969"/>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933" b="1" kern="0" dirty="0">
                <a:solidFill>
                  <a:sysClr val="windowText" lastClr="000000"/>
                </a:solidFill>
                <a:latin typeface="Arial"/>
              </a:rPr>
              <a:t>RAN</a:t>
            </a:r>
          </a:p>
          <a:p>
            <a:pPr algn="ctr" defTabSz="1219170">
              <a:lnSpc>
                <a:spcPct val="90000"/>
              </a:lnSpc>
              <a:spcBef>
                <a:spcPct val="0"/>
              </a:spcBef>
              <a:defRPr/>
            </a:pPr>
            <a:r>
              <a:rPr lang="en-GB" sz="933" b="1" kern="0" dirty="0">
                <a:solidFill>
                  <a:sysClr val="windowText" lastClr="000000"/>
                </a:solidFill>
                <a:latin typeface="Arial"/>
              </a:rPr>
              <a:t>IP/MPLS Domain</a:t>
            </a:r>
          </a:p>
        </p:txBody>
      </p:sp>
      <p:sp>
        <p:nvSpPr>
          <p:cNvPr id="419" name="Text Box 31"/>
          <p:cNvSpPr txBox="1">
            <a:spLocks noChangeArrowheads="1"/>
          </p:cNvSpPr>
          <p:nvPr/>
        </p:nvSpPr>
        <p:spPr bwMode="auto">
          <a:xfrm>
            <a:off x="8636000" y="2416078"/>
            <a:ext cx="172720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chemeClr val="bg1"/>
                </a:solidFill>
                <a:latin typeface="Arial"/>
              </a:rPr>
              <a:t>Pre-Aggregation</a:t>
            </a:r>
          </a:p>
          <a:p>
            <a:pPr algn="ctr" defTabSz="1219170">
              <a:lnSpc>
                <a:spcPct val="90000"/>
              </a:lnSpc>
              <a:spcBef>
                <a:spcPct val="0"/>
              </a:spcBef>
              <a:defRPr/>
            </a:pPr>
            <a:r>
              <a:rPr lang="en-US" sz="1200" kern="0" dirty="0">
                <a:solidFill>
                  <a:schemeClr val="bg1"/>
                </a:solidFill>
                <a:latin typeface="Arial"/>
              </a:rPr>
              <a:t>Node</a:t>
            </a:r>
          </a:p>
        </p:txBody>
      </p:sp>
      <p:pic>
        <p:nvPicPr>
          <p:cNvPr id="420" name="Picture 11"/>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157948" y="1275987"/>
            <a:ext cx="545041" cy="435235"/>
          </a:xfrm>
          <a:prstGeom prst="rect">
            <a:avLst/>
          </a:prstGeom>
          <a:noFill/>
          <a:ln w="9525">
            <a:noFill/>
            <a:miter lim="800000"/>
            <a:headEnd/>
            <a:tailEnd/>
          </a:ln>
          <a:effectLst/>
        </p:spPr>
      </p:pic>
      <p:sp>
        <p:nvSpPr>
          <p:cNvPr id="421" name="Text Box 38"/>
          <p:cNvSpPr txBox="1">
            <a:spLocks noChangeArrowheads="1"/>
          </p:cNvSpPr>
          <p:nvPr/>
        </p:nvSpPr>
        <p:spPr bwMode="auto">
          <a:xfrm>
            <a:off x="5647779" y="1630362"/>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pic>
        <p:nvPicPr>
          <p:cNvPr id="422" name="Picture 11"/>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157948" y="3460588"/>
            <a:ext cx="545041" cy="435235"/>
          </a:xfrm>
          <a:prstGeom prst="rect">
            <a:avLst/>
          </a:prstGeom>
          <a:noFill/>
          <a:ln w="9525">
            <a:noFill/>
            <a:miter lim="800000"/>
            <a:headEnd/>
            <a:tailEnd/>
          </a:ln>
          <a:effectLst/>
        </p:spPr>
      </p:pic>
      <p:pic>
        <p:nvPicPr>
          <p:cNvPr id="423" name="Picture 14"/>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377085" y="1928315"/>
            <a:ext cx="546732" cy="533400"/>
          </a:xfrm>
          <a:prstGeom prst="rect">
            <a:avLst/>
          </a:prstGeom>
          <a:noFill/>
          <a:ln w="9525">
            <a:noFill/>
            <a:miter lim="800000"/>
            <a:headEnd/>
            <a:tailEnd/>
          </a:ln>
          <a:effectLst/>
        </p:spPr>
      </p:pic>
      <p:pic>
        <p:nvPicPr>
          <p:cNvPr id="424" name="Picture 18"/>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377085" y="2830027"/>
            <a:ext cx="546732" cy="534987"/>
          </a:xfrm>
          <a:prstGeom prst="rect">
            <a:avLst/>
          </a:prstGeom>
          <a:noFill/>
          <a:ln w="9525">
            <a:noFill/>
            <a:miter lim="800000"/>
            <a:headEnd/>
            <a:tailEnd/>
          </a:ln>
          <a:effectLst/>
        </p:spPr>
      </p:pic>
      <p:sp>
        <p:nvSpPr>
          <p:cNvPr id="425" name="Text Box 38"/>
          <p:cNvSpPr txBox="1">
            <a:spLocks noChangeArrowheads="1"/>
          </p:cNvSpPr>
          <p:nvPr/>
        </p:nvSpPr>
        <p:spPr bwMode="auto">
          <a:xfrm>
            <a:off x="4121022" y="1645728"/>
            <a:ext cx="1126593" cy="276765"/>
          </a:xfrm>
          <a:prstGeom prst="rect">
            <a:avLst/>
          </a:prstGeom>
          <a:noFill/>
          <a:ln w="9525">
            <a:noFill/>
            <a:miter lim="800000"/>
            <a:headEnd/>
            <a:tailEnd/>
          </a:ln>
          <a:effectLst/>
        </p:spPr>
        <p:txBody>
          <a:bodyPr lIns="109499" tIns="54748" rIns="109499" bIns="54748" anchor="b">
            <a:spAutoFit/>
          </a:bodyPr>
          <a:lstStyle/>
          <a:p>
            <a:pPr algn="ctr">
              <a:lnSpc>
                <a:spcPct val="90000"/>
              </a:lnSpc>
              <a:spcBef>
                <a:spcPct val="0"/>
              </a:spcBef>
            </a:pPr>
            <a:r>
              <a:rPr lang="en-US" sz="1200" dirty="0">
                <a:solidFill>
                  <a:srgbClr val="FFFFFF"/>
                </a:solidFill>
              </a:rPr>
              <a:t>Core Node</a:t>
            </a:r>
          </a:p>
        </p:txBody>
      </p:sp>
      <p:sp>
        <p:nvSpPr>
          <p:cNvPr id="426" name="Text Box 47"/>
          <p:cNvSpPr txBox="1">
            <a:spLocks noChangeArrowheads="1"/>
          </p:cNvSpPr>
          <p:nvPr/>
        </p:nvSpPr>
        <p:spPr bwMode="auto">
          <a:xfrm>
            <a:off x="4087154" y="3265544"/>
            <a:ext cx="1126593" cy="276765"/>
          </a:xfrm>
          <a:prstGeom prst="rect">
            <a:avLst/>
          </a:prstGeom>
          <a:noFill/>
          <a:ln w="9525">
            <a:noFill/>
            <a:miter lim="800000"/>
            <a:headEnd/>
            <a:tailEnd/>
          </a:ln>
          <a:effectLst/>
        </p:spPr>
        <p:txBody>
          <a:bodyPr lIns="109499" tIns="54748" rIns="109499" bIns="54748" anchor="b">
            <a:spAutoFit/>
          </a:bodyPr>
          <a:lstStyle/>
          <a:p>
            <a:pPr algn="ctr">
              <a:lnSpc>
                <a:spcPct val="90000"/>
              </a:lnSpc>
              <a:spcBef>
                <a:spcPct val="0"/>
              </a:spcBef>
            </a:pPr>
            <a:r>
              <a:rPr lang="en-US" sz="1200" dirty="0">
                <a:solidFill>
                  <a:srgbClr val="FFFFFF"/>
                </a:solidFill>
              </a:rPr>
              <a:t>Core Node</a:t>
            </a:r>
          </a:p>
        </p:txBody>
      </p:sp>
      <p:pic>
        <p:nvPicPr>
          <p:cNvPr id="427" name="Picture 14"/>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517710" y="1928315"/>
            <a:ext cx="546732" cy="533400"/>
          </a:xfrm>
          <a:prstGeom prst="rect">
            <a:avLst/>
          </a:prstGeom>
          <a:noFill/>
          <a:ln w="9525">
            <a:noFill/>
            <a:miter lim="800000"/>
            <a:headEnd/>
            <a:tailEnd/>
          </a:ln>
          <a:effectLst/>
        </p:spPr>
      </p:pic>
      <p:pic>
        <p:nvPicPr>
          <p:cNvPr id="428" name="Picture 18"/>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517710" y="2830027"/>
            <a:ext cx="546732" cy="534987"/>
          </a:xfrm>
          <a:prstGeom prst="rect">
            <a:avLst/>
          </a:prstGeom>
          <a:noFill/>
          <a:ln w="9525">
            <a:noFill/>
            <a:miter lim="800000"/>
            <a:headEnd/>
            <a:tailEnd/>
          </a:ln>
          <a:effectLst/>
        </p:spPr>
      </p:pic>
      <p:sp>
        <p:nvSpPr>
          <p:cNvPr id="429" name="Text Box 38"/>
          <p:cNvSpPr txBox="1">
            <a:spLocks noChangeArrowheads="1"/>
          </p:cNvSpPr>
          <p:nvPr/>
        </p:nvSpPr>
        <p:spPr bwMode="auto">
          <a:xfrm>
            <a:off x="7227780" y="1654146"/>
            <a:ext cx="1126593" cy="276765"/>
          </a:xfrm>
          <a:prstGeom prst="rect">
            <a:avLst/>
          </a:prstGeom>
          <a:noFill/>
          <a:ln w="9525">
            <a:noFill/>
            <a:miter lim="800000"/>
            <a:headEnd/>
            <a:tailEnd/>
          </a:ln>
          <a:effectLst/>
        </p:spPr>
        <p:txBody>
          <a:bodyPr lIns="109499" tIns="54748" rIns="109499" bIns="54748" anchor="b">
            <a:spAutoFit/>
          </a:bodyPr>
          <a:lstStyle/>
          <a:p>
            <a:pPr algn="ctr">
              <a:lnSpc>
                <a:spcPct val="90000"/>
              </a:lnSpc>
              <a:spcBef>
                <a:spcPct val="0"/>
              </a:spcBef>
            </a:pPr>
            <a:r>
              <a:rPr lang="en-US" sz="1200" dirty="0">
                <a:solidFill>
                  <a:srgbClr val="FFFFFF"/>
                </a:solidFill>
              </a:rPr>
              <a:t>Core Node</a:t>
            </a:r>
          </a:p>
        </p:txBody>
      </p:sp>
      <p:sp>
        <p:nvSpPr>
          <p:cNvPr id="432" name="Text Box 47"/>
          <p:cNvSpPr txBox="1">
            <a:spLocks noChangeArrowheads="1"/>
          </p:cNvSpPr>
          <p:nvPr/>
        </p:nvSpPr>
        <p:spPr bwMode="auto">
          <a:xfrm>
            <a:off x="7227780" y="3257028"/>
            <a:ext cx="1126593" cy="276765"/>
          </a:xfrm>
          <a:prstGeom prst="rect">
            <a:avLst/>
          </a:prstGeom>
          <a:noFill/>
          <a:ln w="9525">
            <a:noFill/>
            <a:miter lim="800000"/>
            <a:headEnd/>
            <a:tailEnd/>
          </a:ln>
          <a:effectLst/>
        </p:spPr>
        <p:txBody>
          <a:bodyPr lIns="109499" tIns="54748" rIns="109499" bIns="54748" anchor="b">
            <a:spAutoFit/>
          </a:bodyPr>
          <a:lstStyle/>
          <a:p>
            <a:pPr algn="ctr">
              <a:lnSpc>
                <a:spcPct val="90000"/>
              </a:lnSpc>
              <a:spcBef>
                <a:spcPct val="0"/>
              </a:spcBef>
            </a:pPr>
            <a:r>
              <a:rPr lang="en-US" sz="1200" dirty="0">
                <a:solidFill>
                  <a:srgbClr val="FFFFFF"/>
                </a:solidFill>
              </a:rPr>
              <a:t>Core Node</a:t>
            </a:r>
          </a:p>
        </p:txBody>
      </p:sp>
      <p:sp>
        <p:nvSpPr>
          <p:cNvPr id="433" name="Text Box 38"/>
          <p:cNvSpPr txBox="1">
            <a:spLocks noChangeArrowheads="1"/>
          </p:cNvSpPr>
          <p:nvPr/>
        </p:nvSpPr>
        <p:spPr bwMode="auto">
          <a:xfrm>
            <a:off x="5647779" y="3002101"/>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sp>
        <p:nvSpPr>
          <p:cNvPr id="435" name="Text Box 37"/>
          <p:cNvSpPr txBox="1">
            <a:spLocks noChangeArrowheads="1"/>
          </p:cNvSpPr>
          <p:nvPr/>
        </p:nvSpPr>
        <p:spPr bwMode="auto">
          <a:xfrm>
            <a:off x="11392170" y="1839246"/>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436" name="Text Box 37"/>
          <p:cNvSpPr txBox="1">
            <a:spLocks noChangeArrowheads="1"/>
          </p:cNvSpPr>
          <p:nvPr/>
        </p:nvSpPr>
        <p:spPr bwMode="auto">
          <a:xfrm>
            <a:off x="11550177" y="2583550"/>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437" name="Text Box 37"/>
          <p:cNvSpPr txBox="1">
            <a:spLocks noChangeArrowheads="1"/>
          </p:cNvSpPr>
          <p:nvPr/>
        </p:nvSpPr>
        <p:spPr bwMode="auto">
          <a:xfrm>
            <a:off x="11303158" y="3288765"/>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438" name="Text Box 37"/>
          <p:cNvSpPr txBox="1">
            <a:spLocks noChangeArrowheads="1"/>
          </p:cNvSpPr>
          <p:nvPr/>
        </p:nvSpPr>
        <p:spPr bwMode="auto">
          <a:xfrm>
            <a:off x="544592" y="1984245"/>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439" name="Text Box 37"/>
          <p:cNvSpPr txBox="1">
            <a:spLocks noChangeArrowheads="1"/>
          </p:cNvSpPr>
          <p:nvPr/>
        </p:nvSpPr>
        <p:spPr bwMode="auto">
          <a:xfrm>
            <a:off x="116100" y="2720788"/>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440" name="Text Box 37"/>
          <p:cNvSpPr txBox="1">
            <a:spLocks noChangeArrowheads="1"/>
          </p:cNvSpPr>
          <p:nvPr/>
        </p:nvSpPr>
        <p:spPr bwMode="auto">
          <a:xfrm>
            <a:off x="442992" y="3428814"/>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Tree>
    <p:extLst>
      <p:ext uri="{BB962C8B-B14F-4D97-AF65-F5344CB8AC3E}">
        <p14:creationId xmlns:p14="http://schemas.microsoft.com/office/powerpoint/2010/main" val="112062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9" name="Picture 2"/>
          <p:cNvPicPr>
            <a:picLocks noChangeArrowheads="1"/>
          </p:cNvPicPr>
          <p:nvPr/>
        </p:nvPicPr>
        <p:blipFill>
          <a:blip r:embed="rId3" cstate="print"/>
          <a:srcRect/>
          <a:stretch>
            <a:fillRect/>
          </a:stretch>
        </p:blipFill>
        <p:spPr bwMode="auto">
          <a:xfrm>
            <a:off x="7775846" y="1433160"/>
            <a:ext cx="2788708" cy="1879600"/>
          </a:xfrm>
          <a:prstGeom prst="rect">
            <a:avLst/>
          </a:prstGeom>
          <a:noFill/>
          <a:ln w="12700">
            <a:noFill/>
            <a:miter lim="800000"/>
            <a:headEnd/>
            <a:tailEnd/>
          </a:ln>
          <a:effectLst/>
        </p:spPr>
      </p:pic>
      <p:pic>
        <p:nvPicPr>
          <p:cNvPr id="453" name="Picture 2"/>
          <p:cNvPicPr>
            <a:picLocks noChangeArrowheads="1"/>
          </p:cNvPicPr>
          <p:nvPr/>
        </p:nvPicPr>
        <p:blipFill>
          <a:blip r:embed="rId3" cstate="print"/>
          <a:srcRect/>
          <a:stretch>
            <a:fillRect/>
          </a:stretch>
        </p:blipFill>
        <p:spPr bwMode="auto">
          <a:xfrm>
            <a:off x="1625597" y="1517215"/>
            <a:ext cx="2788708" cy="1879600"/>
          </a:xfrm>
          <a:prstGeom prst="rect">
            <a:avLst/>
          </a:prstGeom>
          <a:noFill/>
          <a:ln w="12700">
            <a:noFill/>
            <a:miter lim="800000"/>
            <a:headEnd/>
            <a:tailEnd/>
          </a:ln>
          <a:effectLst/>
        </p:spPr>
      </p:pic>
      <p:pic>
        <p:nvPicPr>
          <p:cNvPr id="456" name="Picture 7"/>
          <p:cNvPicPr>
            <a:picLocks noChangeArrowheads="1"/>
          </p:cNvPicPr>
          <p:nvPr/>
        </p:nvPicPr>
        <p:blipFill>
          <a:blip r:embed="rId4" cstate="print"/>
          <a:srcRect/>
          <a:stretch>
            <a:fillRect/>
          </a:stretch>
        </p:blipFill>
        <p:spPr bwMode="auto">
          <a:xfrm>
            <a:off x="4334928" y="1280506"/>
            <a:ext cx="3608917" cy="2301527"/>
          </a:xfrm>
          <a:prstGeom prst="rect">
            <a:avLst/>
          </a:prstGeom>
          <a:noFill/>
          <a:ln w="12700">
            <a:noFill/>
            <a:miter lim="800000"/>
            <a:headEnd/>
            <a:tailEnd/>
          </a:ln>
          <a:effectLst/>
        </p:spPr>
      </p:pic>
      <p:pic>
        <p:nvPicPr>
          <p:cNvPr id="457" name="Picture 8"/>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231211" y="1907464"/>
            <a:ext cx="507581" cy="473264"/>
          </a:xfrm>
          <a:prstGeom prst="rect">
            <a:avLst/>
          </a:prstGeom>
          <a:noFill/>
          <a:ln w="9525">
            <a:noFill/>
            <a:miter lim="800000"/>
            <a:headEnd/>
            <a:tailEnd/>
          </a:ln>
          <a:effectLst/>
        </p:spPr>
      </p:pic>
      <p:sp>
        <p:nvSpPr>
          <p:cNvPr id="458" name="Text Box 9"/>
          <p:cNvSpPr txBox="1">
            <a:spLocks noChangeArrowheads="1"/>
          </p:cNvSpPr>
          <p:nvPr/>
        </p:nvSpPr>
        <p:spPr bwMode="auto">
          <a:xfrm>
            <a:off x="5502441" y="2139960"/>
            <a:ext cx="1498103" cy="646331"/>
          </a:xfrm>
          <a:prstGeom prst="rect">
            <a:avLst/>
          </a:prstGeom>
          <a:noFill/>
          <a:ln w="9525">
            <a:noFill/>
            <a:miter lim="800000"/>
            <a:headEnd/>
            <a:tailEnd/>
          </a:ln>
          <a:effectLst/>
        </p:spPr>
        <p:txBody>
          <a:bodyPr>
            <a:spAutoFit/>
          </a:bodyPr>
          <a:lstStyle/>
          <a:p>
            <a:pPr algn="ctr" defTabSz="1219170">
              <a:spcBef>
                <a:spcPct val="0"/>
              </a:spcBef>
              <a:defRPr/>
            </a:pPr>
            <a:r>
              <a:rPr lang="en-GB" sz="1200" b="1" kern="0" dirty="0">
                <a:solidFill>
                  <a:srgbClr val="FFFFFF"/>
                </a:solidFill>
                <a:latin typeface="Arial"/>
              </a:rPr>
              <a:t>Core </a:t>
            </a:r>
            <a:r>
              <a:rPr lang="en-US" sz="1200" b="1" kern="0" dirty="0">
                <a:solidFill>
                  <a:srgbClr val="FFFFFF"/>
                </a:solidFill>
                <a:latin typeface="Arial"/>
              </a:rPr>
              <a:t>Network</a:t>
            </a:r>
          </a:p>
          <a:p>
            <a:pPr algn="ctr" defTabSz="1219170">
              <a:spcBef>
                <a:spcPct val="0"/>
              </a:spcBef>
              <a:defRPr/>
            </a:pPr>
            <a:r>
              <a:rPr lang="en-US" sz="1200" b="1" kern="0" dirty="0">
                <a:solidFill>
                  <a:srgbClr val="FFFFFF"/>
                </a:solidFill>
                <a:latin typeface="Arial"/>
              </a:rPr>
              <a:t>IP/MPLS Domain</a:t>
            </a:r>
          </a:p>
          <a:p>
            <a:pPr algn="ctr" defTabSz="1219170">
              <a:spcBef>
                <a:spcPct val="0"/>
              </a:spcBef>
              <a:defRPr/>
            </a:pPr>
            <a:endParaRPr lang="en-US" sz="1200" b="1" kern="0" dirty="0">
              <a:solidFill>
                <a:srgbClr val="FFFFFF"/>
              </a:solidFill>
              <a:latin typeface="Arial"/>
            </a:endParaRPr>
          </a:p>
        </p:txBody>
      </p:sp>
      <p:pic>
        <p:nvPicPr>
          <p:cNvPr id="461" name="Picture 12"/>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231211" y="2563671"/>
            <a:ext cx="507581" cy="474672"/>
          </a:xfrm>
          <a:prstGeom prst="rect">
            <a:avLst/>
          </a:prstGeom>
          <a:noFill/>
          <a:ln w="9525">
            <a:noFill/>
            <a:miter lim="800000"/>
            <a:headEnd/>
            <a:tailEnd/>
          </a:ln>
          <a:effectLst/>
        </p:spPr>
      </p:pic>
      <p:pic>
        <p:nvPicPr>
          <p:cNvPr id="312" name="Picture 2"/>
          <p:cNvPicPr>
            <a:picLocks noChangeArrowheads="1"/>
          </p:cNvPicPr>
          <p:nvPr/>
        </p:nvPicPr>
        <p:blipFill>
          <a:blip r:embed="rId3" cstate="print">
            <a:duotone>
              <a:prstClr val="black"/>
              <a:schemeClr val="accent5">
                <a:tint val="45000"/>
                <a:satMod val="400000"/>
              </a:schemeClr>
            </a:duotone>
          </a:blip>
          <a:srcRect/>
          <a:stretch>
            <a:fillRect/>
          </a:stretch>
        </p:blipFill>
        <p:spPr bwMode="auto">
          <a:xfrm>
            <a:off x="10581989" y="1530107"/>
            <a:ext cx="1315873" cy="1879600"/>
          </a:xfrm>
          <a:prstGeom prst="rect">
            <a:avLst/>
          </a:prstGeom>
          <a:noFill/>
          <a:ln w="12700">
            <a:noFill/>
            <a:miter lim="800000"/>
            <a:headEnd/>
            <a:tailEnd/>
          </a:ln>
          <a:effectLst/>
        </p:spPr>
      </p:pic>
      <p:grpSp>
        <p:nvGrpSpPr>
          <p:cNvPr id="3" name="Group 618"/>
          <p:cNvGrpSpPr>
            <a:grpSpLocks/>
          </p:cNvGrpSpPr>
          <p:nvPr/>
        </p:nvGrpSpPr>
        <p:grpSpPr bwMode="auto">
          <a:xfrm>
            <a:off x="11160524" y="1076222"/>
            <a:ext cx="455688" cy="673007"/>
            <a:chOff x="192" y="1028"/>
            <a:chExt cx="432" cy="789"/>
          </a:xfrm>
        </p:grpSpPr>
        <p:pic>
          <p:nvPicPr>
            <p:cNvPr id="314" name="Picture 6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4" name="Group 620"/>
            <p:cNvGrpSpPr>
              <a:grpSpLocks/>
            </p:cNvGrpSpPr>
            <p:nvPr/>
          </p:nvGrpSpPr>
          <p:grpSpPr bwMode="auto">
            <a:xfrm>
              <a:off x="196" y="1028"/>
              <a:ext cx="397" cy="789"/>
              <a:chOff x="667" y="1353"/>
              <a:chExt cx="498" cy="943"/>
            </a:xfrm>
          </p:grpSpPr>
          <p:grpSp>
            <p:nvGrpSpPr>
              <p:cNvPr id="5" name="Group 621"/>
              <p:cNvGrpSpPr>
                <a:grpSpLocks/>
              </p:cNvGrpSpPr>
              <p:nvPr/>
            </p:nvGrpSpPr>
            <p:grpSpPr bwMode="auto">
              <a:xfrm>
                <a:off x="775" y="1723"/>
                <a:ext cx="207" cy="378"/>
                <a:chOff x="1055" y="1635"/>
                <a:chExt cx="185" cy="432"/>
              </a:xfrm>
            </p:grpSpPr>
            <p:sp>
              <p:nvSpPr>
                <p:cNvPr id="318"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19"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20"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21"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22"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23"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24"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25"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26"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27"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28"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29"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0"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1"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2"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3"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4"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5"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6"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7"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8"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39"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0"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1"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2"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3"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4"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5"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6"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7"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8"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49"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0"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1"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2"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3"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4"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5"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6"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7"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8"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59"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60"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61"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62"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63"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64"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65"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66"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367"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68"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369"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70"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71"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72"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73"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74"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317"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6" name="Group 618"/>
          <p:cNvGrpSpPr>
            <a:grpSpLocks/>
          </p:cNvGrpSpPr>
          <p:nvPr/>
        </p:nvGrpSpPr>
        <p:grpSpPr bwMode="auto">
          <a:xfrm>
            <a:off x="11119263" y="2747810"/>
            <a:ext cx="455688" cy="673007"/>
            <a:chOff x="192" y="1028"/>
            <a:chExt cx="432" cy="789"/>
          </a:xfrm>
        </p:grpSpPr>
        <p:pic>
          <p:nvPicPr>
            <p:cNvPr id="376" name="Picture 6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7" name="Group 620"/>
            <p:cNvGrpSpPr>
              <a:grpSpLocks/>
            </p:cNvGrpSpPr>
            <p:nvPr/>
          </p:nvGrpSpPr>
          <p:grpSpPr bwMode="auto">
            <a:xfrm>
              <a:off x="196" y="1028"/>
              <a:ext cx="397" cy="789"/>
              <a:chOff x="667" y="1353"/>
              <a:chExt cx="498" cy="943"/>
            </a:xfrm>
          </p:grpSpPr>
          <p:grpSp>
            <p:nvGrpSpPr>
              <p:cNvPr id="8" name="Group 621"/>
              <p:cNvGrpSpPr>
                <a:grpSpLocks/>
              </p:cNvGrpSpPr>
              <p:nvPr/>
            </p:nvGrpSpPr>
            <p:grpSpPr bwMode="auto">
              <a:xfrm>
                <a:off x="775" y="1723"/>
                <a:ext cx="207" cy="378"/>
                <a:chOff x="1055" y="1635"/>
                <a:chExt cx="185" cy="432"/>
              </a:xfrm>
            </p:grpSpPr>
            <p:sp>
              <p:nvSpPr>
                <p:cNvPr id="380"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81"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82"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83"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84"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85"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386"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87"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88"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89"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0"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1"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2"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3"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4"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5"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6"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7"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8"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399"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0"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1"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2"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3"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4"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5"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6"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7"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8"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09"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0"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1"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2"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3"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4"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5"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6"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7"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8"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19"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20"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21"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22"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23"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24"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25"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26"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27"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28"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429"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30"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431"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32"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33"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34"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35"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36"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379"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9" name="Group 618"/>
          <p:cNvGrpSpPr>
            <a:grpSpLocks/>
          </p:cNvGrpSpPr>
          <p:nvPr/>
        </p:nvGrpSpPr>
        <p:grpSpPr bwMode="auto">
          <a:xfrm>
            <a:off x="11605097" y="1920964"/>
            <a:ext cx="455688" cy="673007"/>
            <a:chOff x="192" y="1028"/>
            <a:chExt cx="432" cy="789"/>
          </a:xfrm>
        </p:grpSpPr>
        <p:pic>
          <p:nvPicPr>
            <p:cNvPr id="438" name="Picture 619"/>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0" name="Group 620"/>
            <p:cNvGrpSpPr>
              <a:grpSpLocks/>
            </p:cNvGrpSpPr>
            <p:nvPr/>
          </p:nvGrpSpPr>
          <p:grpSpPr bwMode="auto">
            <a:xfrm>
              <a:off x="196" y="1028"/>
              <a:ext cx="397" cy="789"/>
              <a:chOff x="667" y="1353"/>
              <a:chExt cx="498" cy="943"/>
            </a:xfrm>
          </p:grpSpPr>
          <p:grpSp>
            <p:nvGrpSpPr>
              <p:cNvPr id="11" name="Group 621"/>
              <p:cNvGrpSpPr>
                <a:grpSpLocks/>
              </p:cNvGrpSpPr>
              <p:nvPr/>
            </p:nvGrpSpPr>
            <p:grpSpPr bwMode="auto">
              <a:xfrm>
                <a:off x="775" y="1723"/>
                <a:ext cx="207" cy="378"/>
                <a:chOff x="1055" y="1635"/>
                <a:chExt cx="185" cy="432"/>
              </a:xfrm>
            </p:grpSpPr>
            <p:sp>
              <p:nvSpPr>
                <p:cNvPr id="442"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43"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44"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45"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46"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47"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48"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49"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50"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51"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52"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54"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64"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65"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66"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67"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68"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75"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76"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82"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86"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87"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91"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92"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93"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94"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95"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96"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97"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98"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499"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0"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1"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2"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3"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4"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5"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6"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7"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8"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9"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0"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1"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2"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3"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4"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5"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6"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17"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518"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19"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520"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21"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22"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23"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24"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25"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441"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sp>
        <p:nvSpPr>
          <p:cNvPr id="526" name="Text Box 37"/>
          <p:cNvSpPr txBox="1">
            <a:spLocks noChangeArrowheads="1"/>
          </p:cNvSpPr>
          <p:nvPr/>
        </p:nvSpPr>
        <p:spPr bwMode="auto">
          <a:xfrm>
            <a:off x="10638041" y="2016423"/>
            <a:ext cx="1299299" cy="295168"/>
          </a:xfrm>
          <a:prstGeom prst="rect">
            <a:avLst/>
          </a:prstGeom>
          <a:noFill/>
          <a:ln w="9525">
            <a:noFill/>
            <a:miter lim="800000"/>
            <a:headEnd/>
            <a:tailEnd/>
          </a:ln>
          <a:effectLst/>
        </p:spPr>
        <p:txBody>
          <a:bodyPr wrap="square" lIns="109499" tIns="54748" rIns="109499" bIns="54748" anchor="b">
            <a:spAutoFit/>
          </a:bodyPr>
          <a:lstStyle/>
          <a:p>
            <a:pPr>
              <a:lnSpc>
                <a:spcPct val="90000"/>
              </a:lnSpc>
              <a:spcBef>
                <a:spcPct val="0"/>
              </a:spcBef>
            </a:pPr>
            <a:r>
              <a:rPr lang="en-US" sz="1333" dirty="0">
                <a:solidFill>
                  <a:srgbClr val="000000"/>
                </a:solidFill>
              </a:rPr>
              <a:t>IP/Ethernet</a:t>
            </a:r>
          </a:p>
        </p:txBody>
      </p:sp>
      <p:sp>
        <p:nvSpPr>
          <p:cNvPr id="527" name="Text Box 37"/>
          <p:cNvSpPr txBox="1">
            <a:spLocks noChangeArrowheads="1"/>
          </p:cNvSpPr>
          <p:nvPr/>
        </p:nvSpPr>
        <p:spPr bwMode="auto">
          <a:xfrm>
            <a:off x="9735965" y="3318108"/>
            <a:ext cx="2288369" cy="479769"/>
          </a:xfrm>
          <a:prstGeom prst="rect">
            <a:avLst/>
          </a:prstGeom>
          <a:noFill/>
          <a:ln w="9525">
            <a:noFill/>
            <a:miter lim="800000"/>
            <a:headEnd/>
            <a:tailEnd/>
          </a:ln>
          <a:effectLst/>
        </p:spPr>
        <p:txBody>
          <a:bodyPr wrap="square" lIns="109499" tIns="54748" rIns="109499" bIns="54748" anchor="b">
            <a:spAutoFit/>
          </a:bodyPr>
          <a:lstStyle/>
          <a:p>
            <a:pPr algn="r">
              <a:lnSpc>
                <a:spcPct val="90000"/>
              </a:lnSpc>
              <a:spcBef>
                <a:spcPct val="0"/>
              </a:spcBef>
            </a:pPr>
            <a:r>
              <a:rPr lang="en-US" sz="1333" b="1" dirty="0">
                <a:solidFill>
                  <a:srgbClr val="0096D6"/>
                </a:solidFill>
              </a:rPr>
              <a:t>Fiber and Microwave</a:t>
            </a:r>
          </a:p>
          <a:p>
            <a:pPr algn="r">
              <a:lnSpc>
                <a:spcPct val="90000"/>
              </a:lnSpc>
              <a:spcBef>
                <a:spcPct val="0"/>
              </a:spcBef>
            </a:pPr>
            <a:r>
              <a:rPr lang="en-US" sz="1333" b="1" dirty="0">
                <a:solidFill>
                  <a:srgbClr val="0096D6"/>
                </a:solidFill>
              </a:rPr>
              <a:t>3G/LTE</a:t>
            </a:r>
          </a:p>
        </p:txBody>
      </p:sp>
      <p:sp>
        <p:nvSpPr>
          <p:cNvPr id="2" name="Title 1"/>
          <p:cNvSpPr>
            <a:spLocks noGrp="1"/>
          </p:cNvSpPr>
          <p:nvPr>
            <p:ph type="title"/>
          </p:nvPr>
        </p:nvSpPr>
        <p:spPr>
          <a:xfrm>
            <a:off x="406400" y="279400"/>
            <a:ext cx="11350752" cy="579965"/>
          </a:xfrm>
        </p:spPr>
        <p:txBody>
          <a:bodyPr>
            <a:normAutofit fontScale="90000"/>
          </a:bodyPr>
          <a:lstStyle/>
          <a:p>
            <a:r>
              <a:rPr lang="en-GB" dirty="0"/>
              <a:t>3 – </a:t>
            </a:r>
            <a:r>
              <a:rPr lang="en-US" dirty="0"/>
              <a:t>Large Network: Ethernet/TDM access </a:t>
            </a:r>
          </a:p>
        </p:txBody>
      </p:sp>
      <p:sp>
        <p:nvSpPr>
          <p:cNvPr id="20" name="Content Placeholder 19"/>
          <p:cNvSpPr>
            <a:spLocks noGrp="1"/>
          </p:cNvSpPr>
          <p:nvPr>
            <p:ph sz="quarter" idx="11"/>
          </p:nvPr>
        </p:nvSpPr>
        <p:spPr>
          <a:xfrm>
            <a:off x="406400" y="4382077"/>
            <a:ext cx="11350752" cy="2196523"/>
          </a:xfrm>
        </p:spPr>
        <p:txBody>
          <a:bodyPr/>
          <a:lstStyle/>
          <a:p>
            <a:pPr>
              <a:spcBef>
                <a:spcPts val="400"/>
              </a:spcBef>
            </a:pPr>
            <a:r>
              <a:rPr lang="en-GB" sz="1867" dirty="0"/>
              <a:t>Core and Aggregation Networks enable Unified MPLS Transport</a:t>
            </a:r>
          </a:p>
          <a:p>
            <a:pPr>
              <a:spcBef>
                <a:spcPts val="400"/>
              </a:spcBef>
            </a:pPr>
            <a:r>
              <a:rPr lang="en-GB" sz="1867" dirty="0"/>
              <a:t>Core and Aggregation Networks are organized as independent IGP/LDP domains</a:t>
            </a:r>
          </a:p>
          <a:p>
            <a:pPr>
              <a:spcBef>
                <a:spcPts val="400"/>
              </a:spcBef>
            </a:pPr>
            <a:r>
              <a:rPr lang="en-GB" sz="1867" dirty="0"/>
              <a:t>Core and Aggregation Networks may be in same or different Autonomous Systems</a:t>
            </a:r>
          </a:p>
          <a:p>
            <a:pPr>
              <a:spcBef>
                <a:spcPts val="400"/>
              </a:spcBef>
            </a:pPr>
            <a:r>
              <a:rPr lang="en-GB" sz="1867" dirty="0"/>
              <a:t>The network domains are interconnected with hierarchical LSPs based on RFC 3107, BGP IPv4+labels</a:t>
            </a:r>
          </a:p>
          <a:p>
            <a:pPr>
              <a:spcBef>
                <a:spcPts val="400"/>
              </a:spcBef>
            </a:pPr>
            <a:r>
              <a:rPr lang="en-GB" sz="1867" dirty="0"/>
              <a:t>No MPLS in Access Domain</a:t>
            </a:r>
          </a:p>
          <a:p>
            <a:pPr>
              <a:spcBef>
                <a:spcPts val="400"/>
              </a:spcBef>
            </a:pPr>
            <a:r>
              <a:rPr lang="en-GB" sz="1867" dirty="0"/>
              <a:t>Aggregation Node enable Mobile and </a:t>
            </a:r>
            <a:r>
              <a:rPr lang="en-GB" sz="1867" dirty="0" err="1"/>
              <a:t>Wireline</a:t>
            </a:r>
            <a:r>
              <a:rPr lang="en-GB" sz="1867" dirty="0"/>
              <a:t> Services over Unified MPLS transport.</a:t>
            </a:r>
          </a:p>
        </p:txBody>
      </p:sp>
      <p:sp>
        <p:nvSpPr>
          <p:cNvPr id="19" name="Text Placeholder 18"/>
          <p:cNvSpPr>
            <a:spLocks noGrp="1"/>
          </p:cNvSpPr>
          <p:nvPr>
            <p:ph type="body" sz="quarter" idx="12"/>
          </p:nvPr>
        </p:nvSpPr>
        <p:spPr>
          <a:xfrm>
            <a:off x="406400" y="757765"/>
            <a:ext cx="11350752" cy="508000"/>
          </a:xfrm>
        </p:spPr>
        <p:txBody>
          <a:bodyPr/>
          <a:lstStyle/>
          <a:p>
            <a:r>
              <a:rPr lang="en-US"/>
              <a:t>Hierarchical BGP LSP Across Core Network and Aggregation Networks</a:t>
            </a:r>
            <a:endParaRPr lang="en-US" dirty="0"/>
          </a:p>
        </p:txBody>
      </p:sp>
      <p:sp>
        <p:nvSpPr>
          <p:cNvPr id="473" name="Text Box 24"/>
          <p:cNvSpPr txBox="1">
            <a:spLocks noChangeArrowheads="1"/>
          </p:cNvSpPr>
          <p:nvPr/>
        </p:nvSpPr>
        <p:spPr bwMode="auto">
          <a:xfrm>
            <a:off x="9826628" y="2579636"/>
            <a:ext cx="1375881"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Pre-Aggregation Node</a:t>
            </a:r>
          </a:p>
        </p:txBody>
      </p:sp>
      <p:sp>
        <p:nvSpPr>
          <p:cNvPr id="474" name="Text Box 25"/>
          <p:cNvSpPr txBox="1">
            <a:spLocks noChangeArrowheads="1"/>
          </p:cNvSpPr>
          <p:nvPr/>
        </p:nvSpPr>
        <p:spPr bwMode="auto">
          <a:xfrm>
            <a:off x="8010494" y="1973817"/>
            <a:ext cx="2199217" cy="664563"/>
          </a:xfrm>
          <a:prstGeom prst="rect">
            <a:avLst/>
          </a:prstGeom>
          <a:noFill/>
          <a:ln w="9525">
            <a:noFill/>
            <a:miter lim="800000"/>
            <a:headEnd/>
            <a:tailEnd/>
          </a:ln>
          <a:effectLst/>
        </p:spPr>
        <p:txBody>
          <a:bodyPr lIns="109499" tIns="54748" rIns="109499" bIns="54748" anchor="b">
            <a:spAutoFit/>
          </a:bodyPr>
          <a:lstStyle/>
          <a:p>
            <a:pPr algn="ctr" defTabSz="1219170">
              <a:spcBef>
                <a:spcPct val="0"/>
              </a:spcBef>
              <a:defRPr/>
            </a:pPr>
            <a:r>
              <a:rPr lang="en-US" sz="1200" b="1" kern="0" dirty="0">
                <a:solidFill>
                  <a:sysClr val="windowText" lastClr="000000"/>
                </a:solidFill>
                <a:latin typeface="Arial"/>
              </a:rPr>
              <a:t>Aggregation Network</a:t>
            </a:r>
          </a:p>
          <a:p>
            <a:pPr algn="ctr" defTabSz="1219170">
              <a:spcBef>
                <a:spcPct val="0"/>
              </a:spcBef>
              <a:defRPr/>
            </a:pPr>
            <a:r>
              <a:rPr lang="en-US" sz="1200" b="1" kern="0" dirty="0">
                <a:solidFill>
                  <a:sysClr val="windowText" lastClr="000000"/>
                </a:solidFill>
                <a:latin typeface="Arial"/>
              </a:rPr>
              <a:t>IP/MPLS </a:t>
            </a:r>
          </a:p>
          <a:p>
            <a:pPr algn="ctr" defTabSz="1219170">
              <a:spcBef>
                <a:spcPct val="0"/>
              </a:spcBef>
              <a:defRPr/>
            </a:pPr>
            <a:r>
              <a:rPr lang="en-US" sz="1200" b="1" kern="0" dirty="0">
                <a:solidFill>
                  <a:sysClr val="windowText" lastClr="000000"/>
                </a:solidFill>
                <a:latin typeface="Arial"/>
              </a:rPr>
              <a:t>Domain</a:t>
            </a:r>
          </a:p>
        </p:txBody>
      </p:sp>
      <p:sp>
        <p:nvSpPr>
          <p:cNvPr id="477" name="Line 28"/>
          <p:cNvSpPr>
            <a:spLocks noChangeShapeType="1"/>
          </p:cNvSpPr>
          <p:nvPr/>
        </p:nvSpPr>
        <p:spPr bwMode="auto">
          <a:xfrm rot="21419269">
            <a:off x="2116661" y="2028389"/>
            <a:ext cx="609600" cy="146051"/>
          </a:xfrm>
          <a:prstGeom prst="line">
            <a:avLst/>
          </a:prstGeom>
          <a:noFill/>
          <a:ln w="9525">
            <a:noFill/>
            <a:round/>
            <a:headEnd/>
            <a:tailEnd/>
          </a:ln>
          <a:effectLst/>
        </p:spPr>
        <p:txBody>
          <a:bodyPr lIns="109499" tIns="54748" rIns="109499" bIns="54748"/>
          <a:lstStyle/>
          <a:p>
            <a:pPr defTabSz="1219170">
              <a:defRPr/>
            </a:pPr>
            <a:endParaRPr lang="en-US" sz="2400" kern="0">
              <a:solidFill>
                <a:sysClr val="windowText" lastClr="000000"/>
              </a:solidFill>
              <a:latin typeface="Arial"/>
            </a:endParaRPr>
          </a:p>
        </p:txBody>
      </p:sp>
      <p:sp>
        <p:nvSpPr>
          <p:cNvPr id="479" name="Text Box 30"/>
          <p:cNvSpPr txBox="1">
            <a:spLocks noChangeArrowheads="1"/>
          </p:cNvSpPr>
          <p:nvPr/>
        </p:nvSpPr>
        <p:spPr bwMode="auto">
          <a:xfrm>
            <a:off x="2330256" y="1185752"/>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480" name="Text Box 31"/>
          <p:cNvSpPr txBox="1">
            <a:spLocks noChangeArrowheads="1"/>
          </p:cNvSpPr>
          <p:nvPr/>
        </p:nvSpPr>
        <p:spPr bwMode="auto">
          <a:xfrm>
            <a:off x="906779" y="2579637"/>
            <a:ext cx="172720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a:t>
            </a:r>
          </a:p>
          <a:p>
            <a:pPr algn="ctr" defTabSz="1219170">
              <a:lnSpc>
                <a:spcPct val="90000"/>
              </a:lnSpc>
              <a:spcBef>
                <a:spcPct val="0"/>
              </a:spcBef>
              <a:defRPr/>
            </a:pPr>
            <a:r>
              <a:rPr lang="en-US" sz="1200" kern="0" dirty="0">
                <a:solidFill>
                  <a:sysClr val="windowText" lastClr="000000"/>
                </a:solidFill>
                <a:latin typeface="Arial"/>
              </a:rPr>
              <a:t>Node</a:t>
            </a:r>
          </a:p>
        </p:txBody>
      </p:sp>
      <p:sp>
        <p:nvSpPr>
          <p:cNvPr id="481" name="Text Box 32"/>
          <p:cNvSpPr txBox="1">
            <a:spLocks noChangeArrowheads="1"/>
          </p:cNvSpPr>
          <p:nvPr/>
        </p:nvSpPr>
        <p:spPr bwMode="auto">
          <a:xfrm>
            <a:off x="2066215" y="1973817"/>
            <a:ext cx="2201333" cy="664563"/>
          </a:xfrm>
          <a:prstGeom prst="rect">
            <a:avLst/>
          </a:prstGeom>
          <a:noFill/>
          <a:ln w="9525">
            <a:noFill/>
            <a:miter lim="800000"/>
            <a:headEnd/>
            <a:tailEnd/>
          </a:ln>
          <a:effectLst/>
        </p:spPr>
        <p:txBody>
          <a:bodyPr lIns="109499" tIns="54748" rIns="109499" bIns="54748" anchor="b">
            <a:spAutoFit/>
          </a:bodyPr>
          <a:lstStyle/>
          <a:p>
            <a:pPr algn="ctr" defTabSz="1219170">
              <a:spcBef>
                <a:spcPct val="0"/>
              </a:spcBef>
              <a:defRPr/>
            </a:pPr>
            <a:r>
              <a:rPr lang="en-US" sz="1200" b="1" kern="0" dirty="0">
                <a:solidFill>
                  <a:sysClr val="windowText" lastClr="000000"/>
                </a:solidFill>
                <a:latin typeface="Arial"/>
              </a:rPr>
              <a:t>Aggregation Network</a:t>
            </a:r>
          </a:p>
          <a:p>
            <a:pPr algn="ctr" defTabSz="1219170">
              <a:spcBef>
                <a:spcPct val="0"/>
              </a:spcBef>
              <a:defRPr/>
            </a:pPr>
            <a:r>
              <a:rPr lang="en-US" sz="1200" b="1" kern="0" dirty="0">
                <a:solidFill>
                  <a:sysClr val="windowText" lastClr="000000"/>
                </a:solidFill>
                <a:latin typeface="Arial"/>
              </a:rPr>
              <a:t>IP/MPLS </a:t>
            </a:r>
          </a:p>
          <a:p>
            <a:pPr algn="ctr" defTabSz="1219170">
              <a:spcBef>
                <a:spcPct val="0"/>
              </a:spcBef>
              <a:defRPr/>
            </a:pPr>
            <a:r>
              <a:rPr lang="en-US" sz="1200" b="1" kern="0" dirty="0">
                <a:solidFill>
                  <a:sysClr val="windowText" lastClr="000000"/>
                </a:solidFill>
                <a:latin typeface="Arial"/>
              </a:rPr>
              <a:t>Domain</a:t>
            </a:r>
            <a:endParaRPr lang="en-GB" sz="1200" b="1" kern="0" dirty="0">
              <a:solidFill>
                <a:sysClr val="windowText" lastClr="000000"/>
              </a:solidFill>
              <a:latin typeface="Arial"/>
            </a:endParaRPr>
          </a:p>
        </p:txBody>
      </p:sp>
      <p:pic>
        <p:nvPicPr>
          <p:cNvPr id="485" name="Picture 36"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0068277" y="2309378"/>
            <a:ext cx="772583" cy="354013"/>
          </a:xfrm>
          <a:prstGeom prst="rect">
            <a:avLst/>
          </a:prstGeom>
          <a:noFill/>
          <a:effectLst/>
        </p:spPr>
      </p:pic>
      <p:pic>
        <p:nvPicPr>
          <p:cNvPr id="488" name="Picture 39"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778322" y="1478161"/>
            <a:ext cx="772583" cy="354012"/>
          </a:xfrm>
          <a:prstGeom prst="rect">
            <a:avLst/>
          </a:prstGeom>
          <a:noFill/>
          <a:effectLst/>
        </p:spPr>
      </p:pic>
      <p:pic>
        <p:nvPicPr>
          <p:cNvPr id="489" name="Picture 40"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778319" y="3058153"/>
            <a:ext cx="772584" cy="354012"/>
          </a:xfrm>
          <a:prstGeom prst="rect">
            <a:avLst/>
          </a:prstGeom>
          <a:noFill/>
          <a:effectLst/>
        </p:spPr>
      </p:pic>
      <p:pic>
        <p:nvPicPr>
          <p:cNvPr id="490" name="Picture 41"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86930" y="2247464"/>
            <a:ext cx="772583" cy="354013"/>
          </a:xfrm>
          <a:prstGeom prst="rect">
            <a:avLst/>
          </a:prstGeom>
          <a:noFill/>
          <a:effectLst/>
        </p:spPr>
      </p:pic>
      <p:sp>
        <p:nvSpPr>
          <p:cNvPr id="873" name="Text Box 38"/>
          <p:cNvSpPr txBox="1">
            <a:spLocks noChangeArrowheads="1"/>
          </p:cNvSpPr>
          <p:nvPr/>
        </p:nvSpPr>
        <p:spPr bwMode="auto">
          <a:xfrm>
            <a:off x="4609002" y="1833210"/>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sp>
        <p:nvSpPr>
          <p:cNvPr id="881" name="Line 59"/>
          <p:cNvSpPr>
            <a:spLocks noChangeShapeType="1"/>
          </p:cNvSpPr>
          <p:nvPr/>
        </p:nvSpPr>
        <p:spPr bwMode="auto">
          <a:xfrm flipV="1">
            <a:off x="1806217" y="4199971"/>
            <a:ext cx="28448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latin typeface="Arial"/>
            </a:endParaRPr>
          </a:p>
        </p:txBody>
      </p:sp>
      <p:sp>
        <p:nvSpPr>
          <p:cNvPr id="882" name="Text Box 60"/>
          <p:cNvSpPr txBox="1">
            <a:spLocks noChangeArrowheads="1"/>
          </p:cNvSpPr>
          <p:nvPr/>
        </p:nvSpPr>
        <p:spPr bwMode="auto">
          <a:xfrm>
            <a:off x="2250717" y="3968925"/>
            <a:ext cx="1829859"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84" name="Line 59"/>
          <p:cNvSpPr>
            <a:spLocks noChangeShapeType="1"/>
          </p:cNvSpPr>
          <p:nvPr/>
        </p:nvSpPr>
        <p:spPr bwMode="auto">
          <a:xfrm flipV="1">
            <a:off x="4651017" y="4199971"/>
            <a:ext cx="29464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latin typeface="Arial"/>
            </a:endParaRPr>
          </a:p>
        </p:txBody>
      </p:sp>
      <p:sp>
        <p:nvSpPr>
          <p:cNvPr id="885" name="Text Box 60"/>
          <p:cNvSpPr txBox="1">
            <a:spLocks noChangeArrowheads="1"/>
          </p:cNvSpPr>
          <p:nvPr/>
        </p:nvSpPr>
        <p:spPr bwMode="auto">
          <a:xfrm>
            <a:off x="5111392" y="3968925"/>
            <a:ext cx="1895211"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87" name="Line 59"/>
          <p:cNvSpPr>
            <a:spLocks noChangeShapeType="1"/>
          </p:cNvSpPr>
          <p:nvPr/>
        </p:nvSpPr>
        <p:spPr bwMode="auto">
          <a:xfrm flipV="1">
            <a:off x="7597417" y="4199971"/>
            <a:ext cx="28448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latin typeface="Arial"/>
            </a:endParaRPr>
          </a:p>
        </p:txBody>
      </p:sp>
      <p:sp>
        <p:nvSpPr>
          <p:cNvPr id="888" name="Text Box 60"/>
          <p:cNvSpPr txBox="1">
            <a:spLocks noChangeArrowheads="1"/>
          </p:cNvSpPr>
          <p:nvPr/>
        </p:nvSpPr>
        <p:spPr bwMode="auto">
          <a:xfrm>
            <a:off x="8041917" y="3968925"/>
            <a:ext cx="1829859"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93" name="Line 59"/>
          <p:cNvSpPr>
            <a:spLocks noChangeShapeType="1"/>
          </p:cNvSpPr>
          <p:nvPr/>
        </p:nvSpPr>
        <p:spPr bwMode="auto">
          <a:xfrm flipV="1">
            <a:off x="1806217" y="3948267"/>
            <a:ext cx="8636000" cy="0"/>
          </a:xfrm>
          <a:prstGeom prst="line">
            <a:avLst/>
          </a:prstGeom>
          <a:noFill/>
          <a:ln w="28575" cap="rnd">
            <a:solidFill>
              <a:srgbClr val="660066"/>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latin typeface="Arial"/>
            </a:endParaRPr>
          </a:p>
        </p:txBody>
      </p:sp>
      <p:sp>
        <p:nvSpPr>
          <p:cNvPr id="894" name="Text Box 60"/>
          <p:cNvSpPr txBox="1">
            <a:spLocks noChangeArrowheads="1"/>
          </p:cNvSpPr>
          <p:nvPr/>
        </p:nvSpPr>
        <p:spPr bwMode="auto">
          <a:xfrm>
            <a:off x="3155594" y="3672670"/>
            <a:ext cx="5554927"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iBGP (</a:t>
            </a:r>
            <a:r>
              <a:rPr lang="en-GB" sz="1067" b="1" kern="0" dirty="0" err="1">
                <a:solidFill>
                  <a:sysClr val="windowText" lastClr="000000"/>
                </a:solidFill>
                <a:latin typeface="Helvetica" pitchFamily="34" charset="0"/>
              </a:rPr>
              <a:t>eBGP</a:t>
            </a:r>
            <a:r>
              <a:rPr lang="en-GB" sz="1067" b="1" kern="0" dirty="0">
                <a:solidFill>
                  <a:sysClr val="windowText" lastClr="000000"/>
                </a:solidFill>
                <a:latin typeface="Helvetica" pitchFamily="34" charset="0"/>
              </a:rPr>
              <a:t> across </a:t>
            </a:r>
            <a:r>
              <a:rPr lang="en-GB" sz="1067" b="1" kern="0" dirty="0" err="1">
                <a:solidFill>
                  <a:sysClr val="windowText" lastClr="000000"/>
                </a:solidFill>
                <a:latin typeface="Helvetica" pitchFamily="34" charset="0"/>
              </a:rPr>
              <a:t>ASes</a:t>
            </a:r>
            <a:r>
              <a:rPr lang="en-GB" sz="1067" b="1" kern="0" dirty="0">
                <a:solidFill>
                  <a:sysClr val="windowText" lastClr="000000"/>
                </a:solidFill>
                <a:latin typeface="Helvetica" pitchFamily="34" charset="0"/>
              </a:rPr>
              <a:t>)  Hierarchical LSP</a:t>
            </a:r>
          </a:p>
        </p:txBody>
      </p:sp>
      <p:grpSp>
        <p:nvGrpSpPr>
          <p:cNvPr id="12" name="Group 3"/>
          <p:cNvGrpSpPr/>
          <p:nvPr/>
        </p:nvGrpSpPr>
        <p:grpSpPr>
          <a:xfrm>
            <a:off x="265498" y="1634509"/>
            <a:ext cx="1657836" cy="1436193"/>
            <a:chOff x="300726" y="1634507"/>
            <a:chExt cx="1243377" cy="1436193"/>
          </a:xfrm>
        </p:grpSpPr>
        <p:grpSp>
          <p:nvGrpSpPr>
            <p:cNvPr id="13" name="Group 621"/>
            <p:cNvGrpSpPr>
              <a:grpSpLocks/>
            </p:cNvGrpSpPr>
            <p:nvPr/>
          </p:nvGrpSpPr>
          <p:grpSpPr bwMode="auto">
            <a:xfrm>
              <a:off x="369650" y="2550035"/>
              <a:ext cx="267677" cy="352758"/>
              <a:chOff x="1055" y="1635"/>
              <a:chExt cx="185" cy="432"/>
            </a:xfrm>
          </p:grpSpPr>
          <p:sp>
            <p:nvSpPr>
              <p:cNvPr id="1042"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43"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44"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45"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46"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47"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48"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49"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0"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1"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2"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3"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4"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5"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6"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7"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8"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59"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0"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1"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2"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3"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4"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5"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6"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7"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8"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69"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0"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1"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2"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3"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4"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5"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6"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7"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8"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79"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0"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1"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2"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3"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4"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5"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6"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7"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8"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89"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90"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charset="0"/>
                  <a:ea typeface="ＭＳ Ｐゴシック" charset="-128"/>
                </a:endParaRPr>
              </a:p>
            </p:txBody>
          </p:sp>
          <p:sp>
            <p:nvSpPr>
              <p:cNvPr id="1091"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92"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charset="0"/>
                  <a:ea typeface="ＭＳ Ｐゴシック" charset="-128"/>
                </a:endParaRPr>
              </a:p>
            </p:txBody>
          </p:sp>
          <p:sp>
            <p:nvSpPr>
              <p:cNvPr id="1093"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94"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95"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96"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97"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98"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grpSp>
        <p:grpSp>
          <p:nvGrpSpPr>
            <p:cNvPr id="14" name="Group 2"/>
            <p:cNvGrpSpPr/>
            <p:nvPr/>
          </p:nvGrpSpPr>
          <p:grpSpPr>
            <a:xfrm>
              <a:off x="326515" y="1634507"/>
              <a:ext cx="1217588" cy="812384"/>
              <a:chOff x="326515" y="1634507"/>
              <a:chExt cx="1217588" cy="812384"/>
            </a:xfrm>
          </p:grpSpPr>
          <p:grpSp>
            <p:nvGrpSpPr>
              <p:cNvPr id="15" name="Group 621"/>
              <p:cNvGrpSpPr>
                <a:grpSpLocks/>
              </p:cNvGrpSpPr>
              <p:nvPr/>
            </p:nvGrpSpPr>
            <p:grpSpPr bwMode="auto">
              <a:xfrm>
                <a:off x="369519" y="1634507"/>
                <a:ext cx="267677" cy="352758"/>
                <a:chOff x="1055" y="1635"/>
                <a:chExt cx="185" cy="432"/>
              </a:xfrm>
            </p:grpSpPr>
            <p:sp>
              <p:nvSpPr>
                <p:cNvPr id="984"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985"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986"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987"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988"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989"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990"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991"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992"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993"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994"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995"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996"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997"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998"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999"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0"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1"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2"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3"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4"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5"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6"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7"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8"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09"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0"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1"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2"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3"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4"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5"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6"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7"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8"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19"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0"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1"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2"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3"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4"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5"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6"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7"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8"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29"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30"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eaLnBrk="0" fontAlgn="base" hangingPunct="0">
                    <a:lnSpc>
                      <a:spcPct val="90000"/>
                    </a:lnSpc>
                    <a:spcBef>
                      <a:spcPct val="0"/>
                    </a:spcBef>
                    <a:spcAft>
                      <a:spcPct val="0"/>
                    </a:spcAft>
                    <a:defRPr/>
                  </a:pPr>
                  <a:endParaRPr lang="en-US" sz="3200" b="1" kern="0">
                    <a:solidFill>
                      <a:srgbClr val="000000"/>
                    </a:solidFill>
                    <a:latin typeface="Arial" pitchFamily="34" charset="0"/>
                    <a:ea typeface="ＭＳ Ｐゴシック" charset="-128"/>
                  </a:endParaRPr>
                </a:p>
              </p:txBody>
            </p:sp>
            <p:sp>
              <p:nvSpPr>
                <p:cNvPr id="1031"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32"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charset="0"/>
                    <a:ea typeface="ＭＳ Ｐゴシック" charset="-128"/>
                  </a:endParaRPr>
                </a:p>
              </p:txBody>
            </p:sp>
            <p:sp>
              <p:nvSpPr>
                <p:cNvPr id="1033"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34"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charset="0"/>
                    <a:ea typeface="ＭＳ Ｐゴシック" charset="-128"/>
                  </a:endParaRPr>
                </a:p>
              </p:txBody>
            </p:sp>
            <p:sp>
              <p:nvSpPr>
                <p:cNvPr id="1035"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36"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37"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38"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39"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sp>
              <p:nvSpPr>
                <p:cNvPr id="1040"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3200" b="1" kern="0">
                    <a:solidFill>
                      <a:srgbClr val="000000"/>
                    </a:solidFill>
                    <a:latin typeface="Arial" pitchFamily="34" charset="0"/>
                    <a:ea typeface="ＭＳ Ｐゴシック" charset="-128"/>
                  </a:endParaRPr>
                </a:p>
              </p:txBody>
            </p:sp>
          </p:grpSp>
          <p:grpSp>
            <p:nvGrpSpPr>
              <p:cNvPr id="16" name="Group 89"/>
              <p:cNvGrpSpPr>
                <a:grpSpLocks/>
              </p:cNvGrpSpPr>
              <p:nvPr/>
            </p:nvGrpSpPr>
            <p:grpSpPr bwMode="auto">
              <a:xfrm>
                <a:off x="963078" y="1942066"/>
                <a:ext cx="581025" cy="504825"/>
                <a:chOff x="1928" y="3430"/>
                <a:chExt cx="366" cy="318"/>
              </a:xfrm>
            </p:grpSpPr>
            <p:pic>
              <p:nvPicPr>
                <p:cNvPr id="1100" name="Picture 56" descr="iPASO"/>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928" y="3474"/>
                  <a:ext cx="366" cy="274"/>
                </a:xfrm>
                <a:prstGeom prst="rect">
                  <a:avLst/>
                </a:prstGeom>
                <a:noFill/>
                <a:ln w="9525">
                  <a:noFill/>
                  <a:miter lim="800000"/>
                  <a:headEnd/>
                  <a:tailEnd/>
                </a:ln>
              </p:spPr>
            </p:pic>
            <p:pic>
              <p:nvPicPr>
                <p:cNvPr id="1101" name="Picture 57" descr="アンテナ"/>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973" y="3430"/>
                  <a:ext cx="102" cy="104"/>
                </a:xfrm>
                <a:prstGeom prst="rect">
                  <a:avLst/>
                </a:prstGeom>
                <a:noFill/>
                <a:ln w="9525">
                  <a:noFill/>
                  <a:miter lim="800000"/>
                  <a:headEnd/>
                  <a:tailEnd/>
                </a:ln>
              </p:spPr>
            </p:pic>
          </p:grpSp>
          <p:pic>
            <p:nvPicPr>
              <p:cNvPr id="1102" name="Picture 61" descr="稲妻"/>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rot="2387473">
                <a:off x="769436" y="1959069"/>
                <a:ext cx="334847" cy="147107"/>
              </a:xfrm>
              <a:prstGeom prst="rect">
                <a:avLst/>
              </a:prstGeom>
              <a:noFill/>
              <a:ln w="9525">
                <a:noFill/>
                <a:miter lim="800000"/>
                <a:headEnd/>
                <a:tailEnd/>
              </a:ln>
            </p:spPr>
          </p:pic>
          <p:grpSp>
            <p:nvGrpSpPr>
              <p:cNvPr id="17" name="Group 97"/>
              <p:cNvGrpSpPr>
                <a:grpSpLocks/>
              </p:cNvGrpSpPr>
              <p:nvPr/>
            </p:nvGrpSpPr>
            <p:grpSpPr bwMode="auto">
              <a:xfrm>
                <a:off x="326515" y="1875940"/>
                <a:ext cx="492125" cy="282575"/>
                <a:chOff x="347" y="2614"/>
                <a:chExt cx="310" cy="178"/>
              </a:xfrm>
            </p:grpSpPr>
            <p:pic>
              <p:nvPicPr>
                <p:cNvPr id="1104" name="Picture 66" descr="iPASO1000"/>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347" y="2703"/>
                  <a:ext cx="270" cy="89"/>
                </a:xfrm>
                <a:prstGeom prst="rect">
                  <a:avLst/>
                </a:prstGeom>
                <a:noFill/>
                <a:ln w="9525">
                  <a:noFill/>
                  <a:miter lim="800000"/>
                  <a:headEnd/>
                  <a:tailEnd/>
                </a:ln>
              </p:spPr>
            </p:pic>
            <p:pic>
              <p:nvPicPr>
                <p:cNvPr id="1105" name="Picture 57" descr="アンテナ"/>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flipH="1">
                  <a:off x="555" y="2614"/>
                  <a:ext cx="102" cy="104"/>
                </a:xfrm>
                <a:prstGeom prst="rect">
                  <a:avLst/>
                </a:prstGeom>
                <a:noFill/>
                <a:ln w="9525">
                  <a:noFill/>
                  <a:miter lim="800000"/>
                  <a:headEnd/>
                  <a:tailEnd/>
                </a:ln>
              </p:spPr>
            </p:pic>
          </p:grpSp>
        </p:grpSp>
        <p:grpSp>
          <p:nvGrpSpPr>
            <p:cNvPr id="18" name="Group 97"/>
            <p:cNvGrpSpPr>
              <a:grpSpLocks/>
            </p:cNvGrpSpPr>
            <p:nvPr/>
          </p:nvGrpSpPr>
          <p:grpSpPr bwMode="auto">
            <a:xfrm>
              <a:off x="300726" y="2788125"/>
              <a:ext cx="492125" cy="282575"/>
              <a:chOff x="347" y="2614"/>
              <a:chExt cx="310" cy="178"/>
            </a:xfrm>
          </p:grpSpPr>
          <p:pic>
            <p:nvPicPr>
              <p:cNvPr id="1107" name="Picture 66" descr="iPASO1000"/>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347" y="2703"/>
                <a:ext cx="270" cy="89"/>
              </a:xfrm>
              <a:prstGeom prst="rect">
                <a:avLst/>
              </a:prstGeom>
              <a:noFill/>
              <a:ln w="9525">
                <a:noFill/>
                <a:miter lim="800000"/>
                <a:headEnd/>
                <a:tailEnd/>
              </a:ln>
            </p:spPr>
          </p:pic>
          <p:pic>
            <p:nvPicPr>
              <p:cNvPr id="1108" name="Picture 57" descr="アンテナ"/>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flipH="1">
                <a:off x="555" y="2614"/>
                <a:ext cx="102" cy="104"/>
              </a:xfrm>
              <a:prstGeom prst="rect">
                <a:avLst/>
              </a:prstGeom>
              <a:noFill/>
              <a:ln w="9525">
                <a:noFill/>
                <a:miter lim="800000"/>
                <a:headEnd/>
                <a:tailEnd/>
              </a:ln>
            </p:spPr>
          </p:pic>
        </p:grpSp>
        <p:pic>
          <p:nvPicPr>
            <p:cNvPr id="1109" name="Picture 61" descr="稲妻"/>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rot="7693856">
              <a:off x="500157" y="2410719"/>
              <a:ext cx="674800" cy="140374"/>
            </a:xfrm>
            <a:prstGeom prst="rect">
              <a:avLst/>
            </a:prstGeom>
            <a:noFill/>
            <a:ln w="9525">
              <a:noFill/>
              <a:miter lim="800000"/>
              <a:headEnd/>
              <a:tailEnd/>
            </a:ln>
          </p:spPr>
        </p:pic>
      </p:grpSp>
      <p:sp>
        <p:nvSpPr>
          <p:cNvPr id="1110" name="Text Box 37"/>
          <p:cNvSpPr txBox="1">
            <a:spLocks noChangeArrowheads="1"/>
          </p:cNvSpPr>
          <p:nvPr/>
        </p:nvSpPr>
        <p:spPr bwMode="auto">
          <a:xfrm>
            <a:off x="79599" y="3318108"/>
            <a:ext cx="2035647" cy="479769"/>
          </a:xfrm>
          <a:prstGeom prst="rect">
            <a:avLst/>
          </a:prstGeom>
          <a:noFill/>
          <a:ln w="9525">
            <a:noFill/>
            <a:miter lim="800000"/>
            <a:headEnd/>
            <a:tailEnd/>
          </a:ln>
          <a:effectLst/>
        </p:spPr>
        <p:txBody>
          <a:bodyPr wrap="square" lIns="109499" tIns="54748" rIns="109499" bIns="54748" anchor="b">
            <a:spAutoFit/>
          </a:bodyPr>
          <a:lstStyle/>
          <a:p>
            <a:pPr>
              <a:lnSpc>
                <a:spcPct val="90000"/>
              </a:lnSpc>
              <a:spcBef>
                <a:spcPct val="0"/>
              </a:spcBef>
            </a:pPr>
            <a:r>
              <a:rPr lang="en-US" sz="1333" b="1" dirty="0">
                <a:solidFill>
                  <a:srgbClr val="0096D6"/>
                </a:solidFill>
              </a:rPr>
              <a:t>TDM and Packet Microwave, 2G/3G/LTE</a:t>
            </a:r>
          </a:p>
        </p:txBody>
      </p:sp>
      <p:sp>
        <p:nvSpPr>
          <p:cNvPr id="528" name="Text Box 30"/>
          <p:cNvSpPr txBox="1">
            <a:spLocks noChangeArrowheads="1"/>
          </p:cNvSpPr>
          <p:nvPr/>
        </p:nvSpPr>
        <p:spPr bwMode="auto">
          <a:xfrm>
            <a:off x="2330256" y="3331236"/>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530" name="Text Box 30"/>
          <p:cNvSpPr txBox="1">
            <a:spLocks noChangeArrowheads="1"/>
          </p:cNvSpPr>
          <p:nvPr/>
        </p:nvSpPr>
        <p:spPr bwMode="auto">
          <a:xfrm>
            <a:off x="8343119" y="1101100"/>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pic>
        <p:nvPicPr>
          <p:cNvPr id="531" name="Picture 39"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791185" y="1393510"/>
            <a:ext cx="772583" cy="354012"/>
          </a:xfrm>
          <a:prstGeom prst="rect">
            <a:avLst/>
          </a:prstGeom>
          <a:noFill/>
          <a:effectLst/>
        </p:spPr>
      </p:pic>
      <p:pic>
        <p:nvPicPr>
          <p:cNvPr id="532" name="Picture 40"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791181" y="2973502"/>
            <a:ext cx="772584" cy="354012"/>
          </a:xfrm>
          <a:prstGeom prst="rect">
            <a:avLst/>
          </a:prstGeom>
          <a:noFill/>
          <a:effectLst/>
        </p:spPr>
      </p:pic>
      <p:sp>
        <p:nvSpPr>
          <p:cNvPr id="533" name="Text Box 30"/>
          <p:cNvSpPr txBox="1">
            <a:spLocks noChangeArrowheads="1"/>
          </p:cNvSpPr>
          <p:nvPr/>
        </p:nvSpPr>
        <p:spPr bwMode="auto">
          <a:xfrm>
            <a:off x="8343119" y="3246585"/>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534" name="Text Box 38"/>
          <p:cNvSpPr txBox="1">
            <a:spLocks noChangeArrowheads="1"/>
          </p:cNvSpPr>
          <p:nvPr/>
        </p:nvSpPr>
        <p:spPr bwMode="auto">
          <a:xfrm>
            <a:off x="4609002" y="2535995"/>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pic>
        <p:nvPicPr>
          <p:cNvPr id="535" name="Picture 8"/>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480332" y="1915844"/>
            <a:ext cx="507581" cy="473264"/>
          </a:xfrm>
          <a:prstGeom prst="rect">
            <a:avLst/>
          </a:prstGeom>
          <a:noFill/>
          <a:ln w="9525">
            <a:noFill/>
            <a:miter lim="800000"/>
            <a:headEnd/>
            <a:tailEnd/>
          </a:ln>
          <a:effectLst/>
        </p:spPr>
      </p:pic>
      <p:pic>
        <p:nvPicPr>
          <p:cNvPr id="536" name="Picture 12"/>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480332" y="2572051"/>
            <a:ext cx="507581" cy="474672"/>
          </a:xfrm>
          <a:prstGeom prst="rect">
            <a:avLst/>
          </a:prstGeom>
          <a:noFill/>
          <a:ln w="9525">
            <a:noFill/>
            <a:miter lim="800000"/>
            <a:headEnd/>
            <a:tailEnd/>
          </a:ln>
          <a:effectLst/>
        </p:spPr>
      </p:pic>
      <p:sp>
        <p:nvSpPr>
          <p:cNvPr id="537" name="Text Box 38"/>
          <p:cNvSpPr txBox="1">
            <a:spLocks noChangeArrowheads="1"/>
          </p:cNvSpPr>
          <p:nvPr/>
        </p:nvSpPr>
        <p:spPr bwMode="auto">
          <a:xfrm>
            <a:off x="6765637" y="1867917"/>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sp>
        <p:nvSpPr>
          <p:cNvPr id="538" name="Text Box 38"/>
          <p:cNvSpPr txBox="1">
            <a:spLocks noChangeArrowheads="1"/>
          </p:cNvSpPr>
          <p:nvPr/>
        </p:nvSpPr>
        <p:spPr bwMode="auto">
          <a:xfrm>
            <a:off x="6765637" y="2570701"/>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pic>
        <p:nvPicPr>
          <p:cNvPr id="539" name="Picture 11"/>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022476" y="1165916"/>
            <a:ext cx="545041" cy="435235"/>
          </a:xfrm>
          <a:prstGeom prst="rect">
            <a:avLst/>
          </a:prstGeom>
          <a:noFill/>
          <a:ln w="9525">
            <a:noFill/>
            <a:miter lim="800000"/>
            <a:headEnd/>
            <a:tailEnd/>
          </a:ln>
          <a:effectLst/>
        </p:spPr>
      </p:pic>
      <p:sp>
        <p:nvSpPr>
          <p:cNvPr id="540" name="Text Box 38"/>
          <p:cNvSpPr txBox="1">
            <a:spLocks noChangeArrowheads="1"/>
          </p:cNvSpPr>
          <p:nvPr/>
        </p:nvSpPr>
        <p:spPr bwMode="auto">
          <a:xfrm>
            <a:off x="5512307" y="1520291"/>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pic>
        <p:nvPicPr>
          <p:cNvPr id="541" name="Picture 11"/>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022476" y="3189644"/>
            <a:ext cx="545041" cy="435235"/>
          </a:xfrm>
          <a:prstGeom prst="rect">
            <a:avLst/>
          </a:prstGeom>
          <a:noFill/>
          <a:ln w="9525">
            <a:noFill/>
            <a:miter lim="800000"/>
            <a:headEnd/>
            <a:tailEnd/>
          </a:ln>
          <a:effectLst/>
        </p:spPr>
      </p:pic>
      <p:sp>
        <p:nvSpPr>
          <p:cNvPr id="542" name="Text Box 38"/>
          <p:cNvSpPr txBox="1">
            <a:spLocks noChangeArrowheads="1"/>
          </p:cNvSpPr>
          <p:nvPr/>
        </p:nvSpPr>
        <p:spPr bwMode="auto">
          <a:xfrm>
            <a:off x="5512307" y="2731157"/>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sp>
        <p:nvSpPr>
          <p:cNvPr id="543" name="Text Box 37"/>
          <p:cNvSpPr txBox="1">
            <a:spLocks noChangeArrowheads="1"/>
          </p:cNvSpPr>
          <p:nvPr/>
        </p:nvSpPr>
        <p:spPr bwMode="auto">
          <a:xfrm>
            <a:off x="11122240" y="1652945"/>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544" name="Text Box 37"/>
          <p:cNvSpPr txBox="1">
            <a:spLocks noChangeArrowheads="1"/>
          </p:cNvSpPr>
          <p:nvPr/>
        </p:nvSpPr>
        <p:spPr bwMode="auto">
          <a:xfrm>
            <a:off x="11458561" y="2472604"/>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Tree>
    <p:extLst>
      <p:ext uri="{BB962C8B-B14F-4D97-AF65-F5344CB8AC3E}">
        <p14:creationId xmlns:p14="http://schemas.microsoft.com/office/powerpoint/2010/main" val="2269577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79400"/>
            <a:ext cx="11350752" cy="579965"/>
          </a:xfrm>
        </p:spPr>
        <p:txBody>
          <a:bodyPr>
            <a:normAutofit fontScale="90000"/>
          </a:bodyPr>
          <a:lstStyle/>
          <a:p>
            <a:r>
              <a:rPr lang="en-GB" dirty="0"/>
              <a:t>4 – </a:t>
            </a:r>
            <a:r>
              <a:rPr lang="en-US" dirty="0"/>
              <a:t>Large Network: MPLS Access </a:t>
            </a:r>
          </a:p>
        </p:txBody>
      </p:sp>
      <p:sp>
        <p:nvSpPr>
          <p:cNvPr id="22" name="Content Placeholder 21"/>
          <p:cNvSpPr>
            <a:spLocks noGrp="1"/>
          </p:cNvSpPr>
          <p:nvPr>
            <p:ph sz="quarter" idx="11"/>
          </p:nvPr>
        </p:nvSpPr>
        <p:spPr>
          <a:xfrm>
            <a:off x="434095" y="4511757"/>
            <a:ext cx="11350752" cy="1660444"/>
          </a:xfrm>
        </p:spPr>
        <p:txBody>
          <a:bodyPr>
            <a:normAutofit fontScale="92500" lnSpcReduction="10000"/>
          </a:bodyPr>
          <a:lstStyle/>
          <a:p>
            <a:pPr>
              <a:spcBef>
                <a:spcPts val="533"/>
              </a:spcBef>
            </a:pPr>
            <a:r>
              <a:rPr lang="en-GB" sz="1867" dirty="0"/>
              <a:t>Core, Aggregation, Access Network enable Unified MPLS Transport</a:t>
            </a:r>
          </a:p>
          <a:p>
            <a:pPr>
              <a:spcBef>
                <a:spcPts val="533"/>
              </a:spcBef>
            </a:pPr>
            <a:r>
              <a:rPr lang="en-GB" sz="1867" dirty="0"/>
              <a:t>Core, Aggregation, Access are organized as independent IGP/LDP domains</a:t>
            </a:r>
          </a:p>
          <a:p>
            <a:pPr>
              <a:spcBef>
                <a:spcPts val="533"/>
              </a:spcBef>
            </a:pPr>
            <a:r>
              <a:rPr lang="en-GB" sz="1867" dirty="0"/>
              <a:t>Core and Aggregation Networks may be in same or different Autonomous Systems</a:t>
            </a:r>
          </a:p>
          <a:p>
            <a:pPr>
              <a:spcBef>
                <a:spcPts val="533"/>
              </a:spcBef>
            </a:pPr>
            <a:r>
              <a:rPr lang="en-GB" sz="1867" dirty="0"/>
              <a:t>Network domains are interconnected with hierarchical LSPs based on RFC 3107, BGP IPv4+labels. </a:t>
            </a:r>
          </a:p>
          <a:p>
            <a:pPr>
              <a:spcBef>
                <a:spcPts val="533"/>
              </a:spcBef>
            </a:pPr>
            <a:r>
              <a:rPr lang="en-GB" sz="1867" dirty="0"/>
              <a:t>Intra domain connectivity is based on LDP LSPs</a:t>
            </a:r>
          </a:p>
          <a:p>
            <a:pPr>
              <a:spcBef>
                <a:spcPts val="533"/>
              </a:spcBef>
            </a:pPr>
            <a:r>
              <a:rPr lang="en-GB" sz="1867" dirty="0"/>
              <a:t>The Access Network Nodes learn only the required labelled BGP FECs</a:t>
            </a:r>
          </a:p>
        </p:txBody>
      </p:sp>
      <p:sp>
        <p:nvSpPr>
          <p:cNvPr id="21" name="Text Placeholder 20"/>
          <p:cNvSpPr>
            <a:spLocks noGrp="1"/>
          </p:cNvSpPr>
          <p:nvPr>
            <p:ph type="body" sz="quarter" idx="12"/>
          </p:nvPr>
        </p:nvSpPr>
        <p:spPr>
          <a:xfrm>
            <a:off x="406400" y="757765"/>
            <a:ext cx="11350752" cy="508000"/>
          </a:xfrm>
        </p:spPr>
        <p:txBody>
          <a:bodyPr/>
          <a:lstStyle/>
          <a:p>
            <a:r>
              <a:rPr lang="en-US"/>
              <a:t>Hierarchical BGP LSP Across Core, Aggregation and Access Networks</a:t>
            </a:r>
            <a:endParaRPr lang="en-US" dirty="0"/>
          </a:p>
        </p:txBody>
      </p:sp>
      <p:pic>
        <p:nvPicPr>
          <p:cNvPr id="451" name="Picture 2"/>
          <p:cNvPicPr>
            <a:picLocks noChangeArrowheads="1"/>
          </p:cNvPicPr>
          <p:nvPr/>
        </p:nvPicPr>
        <p:blipFill>
          <a:blip r:embed="rId3" cstate="print">
            <a:duotone>
              <a:prstClr val="black"/>
              <a:schemeClr val="accent5">
                <a:tint val="45000"/>
                <a:satMod val="400000"/>
              </a:schemeClr>
            </a:duotone>
          </a:blip>
          <a:srcRect/>
          <a:stretch>
            <a:fillRect/>
          </a:stretch>
        </p:blipFill>
        <p:spPr bwMode="auto">
          <a:xfrm>
            <a:off x="10636251" y="1483877"/>
            <a:ext cx="1352551" cy="1879600"/>
          </a:xfrm>
          <a:prstGeom prst="rect">
            <a:avLst/>
          </a:prstGeom>
          <a:noFill/>
          <a:ln w="12700">
            <a:noFill/>
            <a:miter lim="800000"/>
            <a:headEnd/>
            <a:tailEnd/>
          </a:ln>
          <a:effectLst/>
        </p:spPr>
      </p:pic>
      <p:pic>
        <p:nvPicPr>
          <p:cNvPr id="452" name="Picture 2"/>
          <p:cNvPicPr>
            <a:picLocks noChangeArrowheads="1"/>
          </p:cNvPicPr>
          <p:nvPr/>
        </p:nvPicPr>
        <p:blipFill>
          <a:blip r:embed="rId3" cstate="print">
            <a:duotone>
              <a:prstClr val="black"/>
              <a:schemeClr val="accent5">
                <a:tint val="45000"/>
                <a:satMod val="400000"/>
              </a:schemeClr>
            </a:duotone>
          </a:blip>
          <a:srcRect/>
          <a:stretch>
            <a:fillRect/>
          </a:stretch>
        </p:blipFill>
        <p:spPr bwMode="auto">
          <a:xfrm>
            <a:off x="406402" y="1534677"/>
            <a:ext cx="1352551" cy="1879600"/>
          </a:xfrm>
          <a:prstGeom prst="rect">
            <a:avLst/>
          </a:prstGeom>
          <a:noFill/>
          <a:ln w="12700">
            <a:noFill/>
            <a:miter lim="800000"/>
            <a:headEnd/>
            <a:tailEnd/>
          </a:ln>
          <a:effectLst/>
        </p:spPr>
      </p:pic>
      <p:sp>
        <p:nvSpPr>
          <p:cNvPr id="470" name="Line 21"/>
          <p:cNvSpPr>
            <a:spLocks noChangeShapeType="1"/>
          </p:cNvSpPr>
          <p:nvPr/>
        </p:nvSpPr>
        <p:spPr bwMode="auto">
          <a:xfrm rot="21419269">
            <a:off x="8788402" y="2104591"/>
            <a:ext cx="607484" cy="128587"/>
          </a:xfrm>
          <a:prstGeom prst="line">
            <a:avLst/>
          </a:prstGeom>
          <a:noFill/>
          <a:ln w="9525">
            <a:noFill/>
            <a:round/>
            <a:headEnd/>
            <a:tailEnd/>
          </a:ln>
          <a:effectLst/>
        </p:spPr>
        <p:txBody>
          <a:bodyPr lIns="109499" tIns="54748" rIns="109499" bIns="54748"/>
          <a:lstStyle/>
          <a:p>
            <a:pPr defTabSz="1219170">
              <a:defRPr/>
            </a:pPr>
            <a:endParaRPr lang="en-US" sz="2400" kern="0">
              <a:solidFill>
                <a:sysClr val="windowText" lastClr="000000"/>
              </a:solidFill>
              <a:latin typeface="Arial"/>
            </a:endParaRPr>
          </a:p>
        </p:txBody>
      </p:sp>
      <p:grpSp>
        <p:nvGrpSpPr>
          <p:cNvPr id="3" name="Group 618"/>
          <p:cNvGrpSpPr>
            <a:grpSpLocks/>
          </p:cNvGrpSpPr>
          <p:nvPr/>
        </p:nvGrpSpPr>
        <p:grpSpPr bwMode="auto">
          <a:xfrm>
            <a:off x="609600" y="1261722"/>
            <a:ext cx="508000" cy="673007"/>
            <a:chOff x="192" y="1024"/>
            <a:chExt cx="432" cy="789"/>
          </a:xfrm>
        </p:grpSpPr>
        <p:pic>
          <p:nvPicPr>
            <p:cNvPr id="494" name="Picture 619"/>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4" name="Group 620"/>
            <p:cNvGrpSpPr>
              <a:grpSpLocks/>
            </p:cNvGrpSpPr>
            <p:nvPr/>
          </p:nvGrpSpPr>
          <p:grpSpPr bwMode="auto">
            <a:xfrm>
              <a:off x="195" y="1024"/>
              <a:ext cx="397" cy="789"/>
              <a:chOff x="667" y="1351"/>
              <a:chExt cx="498" cy="945"/>
            </a:xfrm>
          </p:grpSpPr>
          <p:grpSp>
            <p:nvGrpSpPr>
              <p:cNvPr id="5" name="Group 621"/>
              <p:cNvGrpSpPr>
                <a:grpSpLocks/>
              </p:cNvGrpSpPr>
              <p:nvPr/>
            </p:nvGrpSpPr>
            <p:grpSpPr bwMode="auto">
              <a:xfrm>
                <a:off x="785" y="1727"/>
                <a:ext cx="209" cy="378"/>
                <a:chOff x="1055" y="1635"/>
                <a:chExt cx="185" cy="432"/>
              </a:xfrm>
            </p:grpSpPr>
            <p:sp>
              <p:nvSpPr>
                <p:cNvPr id="498"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99"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0"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1"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2"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3"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4"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5"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6"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7"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8"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9"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0"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1"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2"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3"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4"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5"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6"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7"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8"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9"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0"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1"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2"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3"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4"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5"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6"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7"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8"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9"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0"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1"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2"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3"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4"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5"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6"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7"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8"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9"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0"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1"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2"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3"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4"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5"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46"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547"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48"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549"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0"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1"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2"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3"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4"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497" name="Text Box 679"/>
              <p:cNvSpPr txBox="1">
                <a:spLocks noChangeArrowheads="1"/>
              </p:cNvSpPr>
              <p:nvPr/>
            </p:nvSpPr>
            <p:spPr bwMode="auto">
              <a:xfrm>
                <a:off x="667" y="1351"/>
                <a:ext cx="498" cy="945"/>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6" name="Group 618"/>
          <p:cNvGrpSpPr>
            <a:grpSpLocks/>
          </p:cNvGrpSpPr>
          <p:nvPr/>
        </p:nvGrpSpPr>
        <p:grpSpPr bwMode="auto">
          <a:xfrm>
            <a:off x="508000" y="2709522"/>
            <a:ext cx="508000" cy="673007"/>
            <a:chOff x="192" y="1024"/>
            <a:chExt cx="432" cy="789"/>
          </a:xfrm>
        </p:grpSpPr>
        <p:pic>
          <p:nvPicPr>
            <p:cNvPr id="556" name="Picture 619"/>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7" name="Group 620"/>
            <p:cNvGrpSpPr>
              <a:grpSpLocks/>
            </p:cNvGrpSpPr>
            <p:nvPr/>
          </p:nvGrpSpPr>
          <p:grpSpPr bwMode="auto">
            <a:xfrm>
              <a:off x="195" y="1024"/>
              <a:ext cx="397" cy="789"/>
              <a:chOff x="667" y="1351"/>
              <a:chExt cx="498" cy="945"/>
            </a:xfrm>
          </p:grpSpPr>
          <p:grpSp>
            <p:nvGrpSpPr>
              <p:cNvPr id="8" name="Group 621"/>
              <p:cNvGrpSpPr>
                <a:grpSpLocks/>
              </p:cNvGrpSpPr>
              <p:nvPr/>
            </p:nvGrpSpPr>
            <p:grpSpPr bwMode="auto">
              <a:xfrm>
                <a:off x="785" y="1727"/>
                <a:ext cx="209" cy="378"/>
                <a:chOff x="1055" y="1635"/>
                <a:chExt cx="185" cy="432"/>
              </a:xfrm>
            </p:grpSpPr>
            <p:sp>
              <p:nvSpPr>
                <p:cNvPr id="560"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1"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2"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3"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4"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5"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6"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67"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68"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69"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0"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1"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2"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3"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4"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5"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6"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7"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8"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9"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0"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1"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2"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3"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4"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5"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6"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7"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8"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9"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0"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1"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2"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3"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4"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5"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6"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7"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8"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9"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0"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1"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2"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3"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4"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5"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6"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7"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08"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09"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0"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11"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2"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3"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4"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5"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6"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559" name="Text Box 679"/>
              <p:cNvSpPr txBox="1">
                <a:spLocks noChangeArrowheads="1"/>
              </p:cNvSpPr>
              <p:nvPr/>
            </p:nvSpPr>
            <p:spPr bwMode="auto">
              <a:xfrm>
                <a:off x="667" y="1351"/>
                <a:ext cx="498" cy="945"/>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9" name="Group 618"/>
          <p:cNvGrpSpPr>
            <a:grpSpLocks/>
          </p:cNvGrpSpPr>
          <p:nvPr/>
        </p:nvGrpSpPr>
        <p:grpSpPr bwMode="auto">
          <a:xfrm>
            <a:off x="203200" y="2023721"/>
            <a:ext cx="508000" cy="673007"/>
            <a:chOff x="192" y="1024"/>
            <a:chExt cx="432" cy="789"/>
          </a:xfrm>
        </p:grpSpPr>
        <p:pic>
          <p:nvPicPr>
            <p:cNvPr id="618" name="Picture 619"/>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0" name="Group 620"/>
            <p:cNvGrpSpPr>
              <a:grpSpLocks/>
            </p:cNvGrpSpPr>
            <p:nvPr/>
          </p:nvGrpSpPr>
          <p:grpSpPr bwMode="auto">
            <a:xfrm>
              <a:off x="195" y="1024"/>
              <a:ext cx="397" cy="789"/>
              <a:chOff x="667" y="1351"/>
              <a:chExt cx="498" cy="945"/>
            </a:xfrm>
          </p:grpSpPr>
          <p:grpSp>
            <p:nvGrpSpPr>
              <p:cNvPr id="11" name="Group 621"/>
              <p:cNvGrpSpPr>
                <a:grpSpLocks/>
              </p:cNvGrpSpPr>
              <p:nvPr/>
            </p:nvGrpSpPr>
            <p:grpSpPr bwMode="auto">
              <a:xfrm>
                <a:off x="785" y="1727"/>
                <a:ext cx="209" cy="378"/>
                <a:chOff x="1055" y="1635"/>
                <a:chExt cx="185" cy="432"/>
              </a:xfrm>
            </p:grpSpPr>
            <p:sp>
              <p:nvSpPr>
                <p:cNvPr id="622"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3"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4"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5"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6"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7"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8"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29"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0"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1"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2"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3"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4"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5"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6"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7"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8"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9"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0"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1"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2"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3"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4"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5"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6"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7"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8"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9"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0"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1"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2"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3"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4"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5"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6"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7"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8"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9"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0"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1"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2"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3"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4"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5"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6"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7"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8"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9"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0"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71"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2"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73"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4"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5"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6"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7"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8"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621" name="Text Box 679"/>
              <p:cNvSpPr txBox="1">
                <a:spLocks noChangeArrowheads="1"/>
              </p:cNvSpPr>
              <p:nvPr/>
            </p:nvSpPr>
            <p:spPr bwMode="auto">
              <a:xfrm>
                <a:off x="667" y="1351"/>
                <a:ext cx="498" cy="945"/>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12" name="Group 618"/>
          <p:cNvGrpSpPr>
            <a:grpSpLocks/>
          </p:cNvGrpSpPr>
          <p:nvPr/>
        </p:nvGrpSpPr>
        <p:grpSpPr bwMode="auto">
          <a:xfrm>
            <a:off x="11480800" y="1112734"/>
            <a:ext cx="508000" cy="673007"/>
            <a:chOff x="192" y="1028"/>
            <a:chExt cx="432" cy="789"/>
          </a:xfrm>
        </p:grpSpPr>
        <p:pic>
          <p:nvPicPr>
            <p:cNvPr id="680" name="Picture 619"/>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3" name="Group 620"/>
            <p:cNvGrpSpPr>
              <a:grpSpLocks/>
            </p:cNvGrpSpPr>
            <p:nvPr/>
          </p:nvGrpSpPr>
          <p:grpSpPr bwMode="auto">
            <a:xfrm>
              <a:off x="196" y="1028"/>
              <a:ext cx="397" cy="789"/>
              <a:chOff x="667" y="1353"/>
              <a:chExt cx="498" cy="943"/>
            </a:xfrm>
          </p:grpSpPr>
          <p:grpSp>
            <p:nvGrpSpPr>
              <p:cNvPr id="14" name="Group 621"/>
              <p:cNvGrpSpPr>
                <a:grpSpLocks/>
              </p:cNvGrpSpPr>
              <p:nvPr/>
            </p:nvGrpSpPr>
            <p:grpSpPr bwMode="auto">
              <a:xfrm>
                <a:off x="775" y="1723"/>
                <a:ext cx="207" cy="378"/>
                <a:chOff x="1055" y="1635"/>
                <a:chExt cx="185" cy="432"/>
              </a:xfrm>
            </p:grpSpPr>
            <p:sp>
              <p:nvSpPr>
                <p:cNvPr id="684"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5"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6"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7"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8"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9"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90"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1"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2"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3"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4"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5"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6"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7"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8"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9"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0"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1"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2"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3"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4"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5"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6"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7"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8"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9"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0"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1"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2"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3"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4"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5"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6"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7"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8"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9"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0"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1"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2"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3"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4"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5"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6"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7"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8"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9"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30"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31"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2"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33"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4"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35"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6"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7"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8"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9"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0"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683"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15" name="Group 618"/>
          <p:cNvGrpSpPr>
            <a:grpSpLocks/>
          </p:cNvGrpSpPr>
          <p:nvPr/>
        </p:nvGrpSpPr>
        <p:grpSpPr bwMode="auto">
          <a:xfrm>
            <a:off x="11379200" y="2560534"/>
            <a:ext cx="508000" cy="673007"/>
            <a:chOff x="192" y="1028"/>
            <a:chExt cx="432" cy="789"/>
          </a:xfrm>
        </p:grpSpPr>
        <p:pic>
          <p:nvPicPr>
            <p:cNvPr id="742" name="Picture 619"/>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6" name="Group 620"/>
            <p:cNvGrpSpPr>
              <a:grpSpLocks/>
            </p:cNvGrpSpPr>
            <p:nvPr/>
          </p:nvGrpSpPr>
          <p:grpSpPr bwMode="auto">
            <a:xfrm>
              <a:off x="196" y="1028"/>
              <a:ext cx="397" cy="789"/>
              <a:chOff x="667" y="1353"/>
              <a:chExt cx="498" cy="943"/>
            </a:xfrm>
          </p:grpSpPr>
          <p:grpSp>
            <p:nvGrpSpPr>
              <p:cNvPr id="17" name="Group 621"/>
              <p:cNvGrpSpPr>
                <a:grpSpLocks/>
              </p:cNvGrpSpPr>
              <p:nvPr/>
            </p:nvGrpSpPr>
            <p:grpSpPr bwMode="auto">
              <a:xfrm>
                <a:off x="775" y="1723"/>
                <a:ext cx="207" cy="378"/>
                <a:chOff x="1055" y="1635"/>
                <a:chExt cx="185" cy="432"/>
              </a:xfrm>
            </p:grpSpPr>
            <p:sp>
              <p:nvSpPr>
                <p:cNvPr id="746"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7"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8"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9"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50"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51"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52"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3"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4"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5"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6"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7"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8"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9"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0"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1"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2"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3"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4"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5"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6"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7"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8"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9"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0"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1"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2"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3"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4"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5"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6"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7"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8"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9"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0"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1"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2"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3"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4"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5"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6"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7"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8"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9"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0"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1"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2"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3"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4"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95"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6"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97"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8"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9"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0"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1"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2"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745"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18" name="Group 618"/>
          <p:cNvGrpSpPr>
            <a:grpSpLocks/>
          </p:cNvGrpSpPr>
          <p:nvPr/>
        </p:nvGrpSpPr>
        <p:grpSpPr bwMode="auto">
          <a:xfrm>
            <a:off x="11582400" y="1874734"/>
            <a:ext cx="508000" cy="673007"/>
            <a:chOff x="192" y="1028"/>
            <a:chExt cx="432" cy="789"/>
          </a:xfrm>
        </p:grpSpPr>
        <p:pic>
          <p:nvPicPr>
            <p:cNvPr id="804" name="Picture 619"/>
            <p:cNvPicPr>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9" name="Group 620"/>
            <p:cNvGrpSpPr>
              <a:grpSpLocks/>
            </p:cNvGrpSpPr>
            <p:nvPr/>
          </p:nvGrpSpPr>
          <p:grpSpPr bwMode="auto">
            <a:xfrm>
              <a:off x="196" y="1028"/>
              <a:ext cx="397" cy="789"/>
              <a:chOff x="667" y="1353"/>
              <a:chExt cx="498" cy="943"/>
            </a:xfrm>
          </p:grpSpPr>
          <p:grpSp>
            <p:nvGrpSpPr>
              <p:cNvPr id="20" name="Group 621"/>
              <p:cNvGrpSpPr>
                <a:grpSpLocks/>
              </p:cNvGrpSpPr>
              <p:nvPr/>
            </p:nvGrpSpPr>
            <p:grpSpPr bwMode="auto">
              <a:xfrm>
                <a:off x="775" y="1723"/>
                <a:ext cx="207" cy="378"/>
                <a:chOff x="1055" y="1635"/>
                <a:chExt cx="185" cy="432"/>
              </a:xfrm>
            </p:grpSpPr>
            <p:sp>
              <p:nvSpPr>
                <p:cNvPr id="808"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9"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0"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1"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2"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3"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4"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5"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6"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7"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8"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9"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0"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1"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2"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3"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4"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5"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6"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7"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8"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9"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0"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1"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2"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3"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4"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5"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6"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7"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8"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9"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0"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1"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2"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3"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4"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5"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6"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7"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8"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9"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0"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1"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2"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3"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4"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5"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56"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857"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58"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859"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0"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1"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2"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3"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4"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807"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latin typeface="Aria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sp>
        <p:nvSpPr>
          <p:cNvPr id="865" name="Text Box 32"/>
          <p:cNvSpPr txBox="1">
            <a:spLocks noChangeArrowheads="1"/>
          </p:cNvSpPr>
          <p:nvPr/>
        </p:nvSpPr>
        <p:spPr bwMode="auto">
          <a:xfrm>
            <a:off x="234747" y="2033418"/>
            <a:ext cx="1369847" cy="553956"/>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067" b="1" kern="0" dirty="0">
                <a:solidFill>
                  <a:sysClr val="windowText" lastClr="000000"/>
                </a:solidFill>
                <a:latin typeface="Arial"/>
              </a:rPr>
              <a:t>RAN</a:t>
            </a:r>
            <a:endParaRPr lang="en-GB" sz="1067" b="1" kern="0" dirty="0">
              <a:solidFill>
                <a:sysClr val="windowText" lastClr="000000"/>
              </a:solidFill>
              <a:latin typeface="Arial"/>
            </a:endParaRPr>
          </a:p>
          <a:p>
            <a:pPr algn="ctr" defTabSz="1219170">
              <a:lnSpc>
                <a:spcPct val="90000"/>
              </a:lnSpc>
              <a:spcBef>
                <a:spcPct val="0"/>
              </a:spcBef>
              <a:defRPr/>
            </a:pPr>
            <a:r>
              <a:rPr lang="en-GB" sz="1067" b="1" kern="0" dirty="0">
                <a:solidFill>
                  <a:sysClr val="windowText" lastClr="000000"/>
                </a:solidFill>
                <a:latin typeface="Arial"/>
              </a:rPr>
              <a:t>IP/MPLS</a:t>
            </a:r>
          </a:p>
          <a:p>
            <a:pPr algn="ctr" defTabSz="1219170">
              <a:lnSpc>
                <a:spcPct val="90000"/>
              </a:lnSpc>
              <a:spcBef>
                <a:spcPct val="0"/>
              </a:spcBef>
              <a:defRPr/>
            </a:pPr>
            <a:r>
              <a:rPr lang="en-GB" sz="1067" b="1" kern="0" dirty="0">
                <a:solidFill>
                  <a:sysClr val="windowText" lastClr="000000"/>
                </a:solidFill>
                <a:latin typeface="Arial"/>
              </a:rPr>
              <a:t> domain</a:t>
            </a:r>
          </a:p>
        </p:txBody>
      </p:sp>
      <p:sp>
        <p:nvSpPr>
          <p:cNvPr id="873" name="Text Box 38"/>
          <p:cNvSpPr txBox="1">
            <a:spLocks noChangeArrowheads="1"/>
          </p:cNvSpPr>
          <p:nvPr/>
        </p:nvSpPr>
        <p:spPr bwMode="auto">
          <a:xfrm>
            <a:off x="4470400" y="17682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latin typeface="Arial"/>
              </a:rPr>
              <a:t>Core Node</a:t>
            </a:r>
          </a:p>
        </p:txBody>
      </p:sp>
      <p:sp>
        <p:nvSpPr>
          <p:cNvPr id="874" name="Text Box 38"/>
          <p:cNvSpPr txBox="1">
            <a:spLocks noChangeArrowheads="1"/>
          </p:cNvSpPr>
          <p:nvPr/>
        </p:nvSpPr>
        <p:spPr bwMode="auto">
          <a:xfrm>
            <a:off x="4416293" y="2893835"/>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latin typeface="Arial"/>
              </a:rPr>
              <a:t>Core Node</a:t>
            </a:r>
          </a:p>
        </p:txBody>
      </p:sp>
      <p:sp>
        <p:nvSpPr>
          <p:cNvPr id="875" name="Text Box 38"/>
          <p:cNvSpPr txBox="1">
            <a:spLocks noChangeArrowheads="1"/>
          </p:cNvSpPr>
          <p:nvPr/>
        </p:nvSpPr>
        <p:spPr bwMode="auto">
          <a:xfrm>
            <a:off x="6807200" y="16920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latin typeface="Arial"/>
              </a:rPr>
              <a:t>Core Node</a:t>
            </a:r>
          </a:p>
        </p:txBody>
      </p:sp>
      <p:sp>
        <p:nvSpPr>
          <p:cNvPr id="876" name="Text Box 38"/>
          <p:cNvSpPr txBox="1">
            <a:spLocks noChangeArrowheads="1"/>
          </p:cNvSpPr>
          <p:nvPr/>
        </p:nvSpPr>
        <p:spPr bwMode="auto">
          <a:xfrm>
            <a:off x="6807200" y="28350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latin typeface="Arial"/>
              </a:rPr>
              <a:t>Core Node</a:t>
            </a:r>
          </a:p>
        </p:txBody>
      </p:sp>
      <p:sp>
        <p:nvSpPr>
          <p:cNvPr id="878" name="Line 59"/>
          <p:cNvSpPr>
            <a:spLocks noChangeShapeType="1"/>
          </p:cNvSpPr>
          <p:nvPr/>
        </p:nvSpPr>
        <p:spPr bwMode="auto">
          <a:xfrm flipV="1">
            <a:off x="406400" y="4193547"/>
            <a:ext cx="15240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1067" kern="0">
              <a:solidFill>
                <a:sysClr val="windowText" lastClr="000000"/>
              </a:solidFill>
              <a:latin typeface="Arial"/>
            </a:endParaRPr>
          </a:p>
        </p:txBody>
      </p:sp>
      <p:sp>
        <p:nvSpPr>
          <p:cNvPr id="879" name="Text Box 60"/>
          <p:cNvSpPr txBox="1">
            <a:spLocks noChangeArrowheads="1"/>
          </p:cNvSpPr>
          <p:nvPr/>
        </p:nvSpPr>
        <p:spPr bwMode="auto">
          <a:xfrm>
            <a:off x="644528" y="3984453"/>
            <a:ext cx="980281"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81" name="Line 59"/>
          <p:cNvSpPr>
            <a:spLocks noChangeShapeType="1"/>
          </p:cNvSpPr>
          <p:nvPr/>
        </p:nvSpPr>
        <p:spPr bwMode="auto">
          <a:xfrm flipV="1">
            <a:off x="1930400" y="4193547"/>
            <a:ext cx="28448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1067" kern="0">
              <a:solidFill>
                <a:sysClr val="windowText" lastClr="000000"/>
              </a:solidFill>
              <a:latin typeface="Arial"/>
            </a:endParaRPr>
          </a:p>
        </p:txBody>
      </p:sp>
      <p:sp>
        <p:nvSpPr>
          <p:cNvPr id="882" name="Text Box 60"/>
          <p:cNvSpPr txBox="1">
            <a:spLocks noChangeArrowheads="1"/>
          </p:cNvSpPr>
          <p:nvPr/>
        </p:nvSpPr>
        <p:spPr bwMode="auto">
          <a:xfrm>
            <a:off x="2374900" y="3960458"/>
            <a:ext cx="1829859"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84" name="Line 59"/>
          <p:cNvSpPr>
            <a:spLocks noChangeShapeType="1"/>
          </p:cNvSpPr>
          <p:nvPr/>
        </p:nvSpPr>
        <p:spPr bwMode="auto">
          <a:xfrm flipV="1">
            <a:off x="4775200" y="4193547"/>
            <a:ext cx="29464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1067" kern="0">
              <a:solidFill>
                <a:sysClr val="windowText" lastClr="000000"/>
              </a:solidFill>
              <a:latin typeface="Arial"/>
            </a:endParaRPr>
          </a:p>
        </p:txBody>
      </p:sp>
      <p:sp>
        <p:nvSpPr>
          <p:cNvPr id="885" name="Text Box 60"/>
          <p:cNvSpPr txBox="1">
            <a:spLocks noChangeArrowheads="1"/>
          </p:cNvSpPr>
          <p:nvPr/>
        </p:nvSpPr>
        <p:spPr bwMode="auto">
          <a:xfrm>
            <a:off x="5235575" y="3960458"/>
            <a:ext cx="1895211"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87" name="Line 59"/>
          <p:cNvSpPr>
            <a:spLocks noChangeShapeType="1"/>
          </p:cNvSpPr>
          <p:nvPr/>
        </p:nvSpPr>
        <p:spPr bwMode="auto">
          <a:xfrm flipV="1">
            <a:off x="7721600" y="4193547"/>
            <a:ext cx="28448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1067" kern="0">
              <a:solidFill>
                <a:sysClr val="windowText" lastClr="000000"/>
              </a:solidFill>
              <a:latin typeface="Arial"/>
            </a:endParaRPr>
          </a:p>
        </p:txBody>
      </p:sp>
      <p:sp>
        <p:nvSpPr>
          <p:cNvPr id="888" name="Text Box 60"/>
          <p:cNvSpPr txBox="1">
            <a:spLocks noChangeArrowheads="1"/>
          </p:cNvSpPr>
          <p:nvPr/>
        </p:nvSpPr>
        <p:spPr bwMode="auto">
          <a:xfrm>
            <a:off x="8166100" y="3960458"/>
            <a:ext cx="1829859"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90" name="Line 59"/>
          <p:cNvSpPr>
            <a:spLocks noChangeShapeType="1"/>
          </p:cNvSpPr>
          <p:nvPr/>
        </p:nvSpPr>
        <p:spPr bwMode="auto">
          <a:xfrm flipV="1">
            <a:off x="10566400" y="4193547"/>
            <a:ext cx="15240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1067" kern="0">
              <a:solidFill>
                <a:sysClr val="windowText" lastClr="000000"/>
              </a:solidFill>
              <a:latin typeface="Arial"/>
            </a:endParaRPr>
          </a:p>
        </p:txBody>
      </p:sp>
      <p:sp>
        <p:nvSpPr>
          <p:cNvPr id="891" name="Text Box 60"/>
          <p:cNvSpPr txBox="1">
            <a:spLocks noChangeArrowheads="1"/>
          </p:cNvSpPr>
          <p:nvPr/>
        </p:nvSpPr>
        <p:spPr bwMode="auto">
          <a:xfrm>
            <a:off x="10804528" y="3959037"/>
            <a:ext cx="980281"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93" name="Line 59"/>
          <p:cNvSpPr>
            <a:spLocks noChangeShapeType="1"/>
          </p:cNvSpPr>
          <p:nvPr/>
        </p:nvSpPr>
        <p:spPr bwMode="auto">
          <a:xfrm flipV="1">
            <a:off x="428548" y="3922863"/>
            <a:ext cx="11625401" cy="0"/>
          </a:xfrm>
          <a:prstGeom prst="line">
            <a:avLst/>
          </a:prstGeom>
          <a:noFill/>
          <a:ln w="28575" cap="rnd">
            <a:solidFill>
              <a:schemeClr val="accent6"/>
            </a:solidFill>
            <a:prstDash val="sysDot"/>
            <a:round/>
            <a:headEnd type="triangle" w="med" len="med"/>
            <a:tailEnd type="triangle" w="med" len="med"/>
          </a:ln>
          <a:effectLst/>
        </p:spPr>
        <p:txBody>
          <a:bodyPr lIns="97367" tIns="48683" rIns="97367" bIns="48683"/>
          <a:lstStyle/>
          <a:p>
            <a:pPr defTabSz="1219170">
              <a:defRPr/>
            </a:pPr>
            <a:endParaRPr lang="en-US" sz="1067" kern="0">
              <a:solidFill>
                <a:sysClr val="windowText" lastClr="000000"/>
              </a:solidFill>
              <a:latin typeface="Arial"/>
            </a:endParaRPr>
          </a:p>
        </p:txBody>
      </p:sp>
      <p:sp>
        <p:nvSpPr>
          <p:cNvPr id="894" name="Text Box 60"/>
          <p:cNvSpPr txBox="1">
            <a:spLocks noChangeArrowheads="1"/>
          </p:cNvSpPr>
          <p:nvPr/>
        </p:nvSpPr>
        <p:spPr bwMode="auto">
          <a:xfrm>
            <a:off x="2245015" y="3647266"/>
            <a:ext cx="7477797"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iBGP (</a:t>
            </a:r>
            <a:r>
              <a:rPr lang="en-GB" sz="1067" b="1" kern="0" dirty="0" err="1">
                <a:solidFill>
                  <a:sysClr val="windowText" lastClr="000000"/>
                </a:solidFill>
                <a:latin typeface="Helvetica" pitchFamily="34" charset="0"/>
              </a:rPr>
              <a:t>eBGP</a:t>
            </a:r>
            <a:r>
              <a:rPr lang="en-GB" sz="1067" b="1" kern="0" dirty="0">
                <a:solidFill>
                  <a:sysClr val="windowText" lastClr="000000"/>
                </a:solidFill>
                <a:latin typeface="Helvetica" pitchFamily="34" charset="0"/>
              </a:rPr>
              <a:t> across </a:t>
            </a:r>
            <a:r>
              <a:rPr lang="en-GB" sz="1067" b="1" kern="0" dirty="0" err="1">
                <a:solidFill>
                  <a:sysClr val="windowText" lastClr="000000"/>
                </a:solidFill>
                <a:latin typeface="Helvetica" pitchFamily="34" charset="0"/>
              </a:rPr>
              <a:t>ASes</a:t>
            </a:r>
            <a:r>
              <a:rPr lang="en-GB" sz="1067" b="1" kern="0" dirty="0">
                <a:solidFill>
                  <a:sysClr val="windowText" lastClr="000000"/>
                </a:solidFill>
                <a:latin typeface="Helvetica" pitchFamily="34" charset="0"/>
              </a:rPr>
              <a:t>)  Hierarchical LSP</a:t>
            </a:r>
          </a:p>
        </p:txBody>
      </p:sp>
      <p:sp>
        <p:nvSpPr>
          <p:cNvPr id="430" name="Text Box 32"/>
          <p:cNvSpPr txBox="1">
            <a:spLocks noChangeArrowheads="1"/>
          </p:cNvSpPr>
          <p:nvPr/>
        </p:nvSpPr>
        <p:spPr bwMode="auto">
          <a:xfrm>
            <a:off x="10450015" y="1964983"/>
            <a:ext cx="1606517" cy="553956"/>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067" b="1" kern="0" dirty="0">
                <a:solidFill>
                  <a:sysClr val="windowText" lastClr="000000"/>
                </a:solidFill>
                <a:latin typeface="Arial"/>
              </a:rPr>
              <a:t>RAN</a:t>
            </a:r>
            <a:endParaRPr lang="en-GB" sz="1067" b="1" kern="0" dirty="0">
              <a:solidFill>
                <a:sysClr val="windowText" lastClr="000000"/>
              </a:solidFill>
              <a:latin typeface="Arial"/>
            </a:endParaRPr>
          </a:p>
          <a:p>
            <a:pPr algn="ctr" defTabSz="1219170">
              <a:lnSpc>
                <a:spcPct val="90000"/>
              </a:lnSpc>
              <a:spcBef>
                <a:spcPct val="0"/>
              </a:spcBef>
              <a:defRPr/>
            </a:pPr>
            <a:r>
              <a:rPr lang="en-GB" sz="1067" b="1" kern="0" dirty="0">
                <a:solidFill>
                  <a:sysClr val="windowText" lastClr="000000"/>
                </a:solidFill>
                <a:latin typeface="Arial"/>
              </a:rPr>
              <a:t>IP/MPLS </a:t>
            </a:r>
          </a:p>
          <a:p>
            <a:pPr algn="ctr" defTabSz="1219170">
              <a:lnSpc>
                <a:spcPct val="90000"/>
              </a:lnSpc>
              <a:spcBef>
                <a:spcPct val="0"/>
              </a:spcBef>
              <a:defRPr/>
            </a:pPr>
            <a:r>
              <a:rPr lang="en-GB" sz="1067" b="1" kern="0" dirty="0">
                <a:solidFill>
                  <a:sysClr val="windowText" lastClr="000000"/>
                </a:solidFill>
                <a:latin typeface="Arial"/>
              </a:rPr>
              <a:t>domain</a:t>
            </a:r>
          </a:p>
        </p:txBody>
      </p:sp>
      <p:pic>
        <p:nvPicPr>
          <p:cNvPr id="429" name="Picture 2"/>
          <p:cNvPicPr>
            <a:picLocks noChangeArrowheads="1"/>
          </p:cNvPicPr>
          <p:nvPr/>
        </p:nvPicPr>
        <p:blipFill>
          <a:blip r:embed="rId3" cstate="print"/>
          <a:srcRect/>
          <a:stretch>
            <a:fillRect/>
          </a:stretch>
        </p:blipFill>
        <p:spPr bwMode="auto">
          <a:xfrm>
            <a:off x="7775846" y="1433160"/>
            <a:ext cx="2788708" cy="1879600"/>
          </a:xfrm>
          <a:prstGeom prst="rect">
            <a:avLst/>
          </a:prstGeom>
          <a:noFill/>
          <a:ln w="12700">
            <a:noFill/>
            <a:miter lim="800000"/>
            <a:headEnd/>
            <a:tailEnd/>
          </a:ln>
          <a:effectLst/>
        </p:spPr>
      </p:pic>
      <p:pic>
        <p:nvPicPr>
          <p:cNvPr id="431" name="Picture 2"/>
          <p:cNvPicPr>
            <a:picLocks noChangeArrowheads="1"/>
          </p:cNvPicPr>
          <p:nvPr/>
        </p:nvPicPr>
        <p:blipFill>
          <a:blip r:embed="rId3" cstate="print"/>
          <a:srcRect/>
          <a:stretch>
            <a:fillRect/>
          </a:stretch>
        </p:blipFill>
        <p:spPr bwMode="auto">
          <a:xfrm>
            <a:off x="1625597" y="1517215"/>
            <a:ext cx="2788708" cy="1879600"/>
          </a:xfrm>
          <a:prstGeom prst="rect">
            <a:avLst/>
          </a:prstGeom>
          <a:noFill/>
          <a:ln w="12700">
            <a:noFill/>
            <a:miter lim="800000"/>
            <a:headEnd/>
            <a:tailEnd/>
          </a:ln>
          <a:effectLst/>
        </p:spPr>
      </p:pic>
      <p:pic>
        <p:nvPicPr>
          <p:cNvPr id="432" name="Picture 7"/>
          <p:cNvPicPr>
            <a:picLocks noChangeArrowheads="1"/>
          </p:cNvPicPr>
          <p:nvPr/>
        </p:nvPicPr>
        <p:blipFill>
          <a:blip r:embed="rId5" cstate="print"/>
          <a:srcRect/>
          <a:stretch>
            <a:fillRect/>
          </a:stretch>
        </p:blipFill>
        <p:spPr bwMode="auto">
          <a:xfrm>
            <a:off x="4334928" y="1280506"/>
            <a:ext cx="3608917" cy="2301527"/>
          </a:xfrm>
          <a:prstGeom prst="rect">
            <a:avLst/>
          </a:prstGeom>
          <a:noFill/>
          <a:ln w="12700">
            <a:noFill/>
            <a:miter lim="800000"/>
            <a:headEnd/>
            <a:tailEnd/>
          </a:ln>
          <a:effectLst/>
        </p:spPr>
      </p:pic>
      <p:pic>
        <p:nvPicPr>
          <p:cNvPr id="433" name="Picture 8"/>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231211" y="1907464"/>
            <a:ext cx="507581" cy="473264"/>
          </a:xfrm>
          <a:prstGeom prst="rect">
            <a:avLst/>
          </a:prstGeom>
          <a:noFill/>
          <a:ln w="9525">
            <a:noFill/>
            <a:miter lim="800000"/>
            <a:headEnd/>
            <a:tailEnd/>
          </a:ln>
          <a:effectLst/>
        </p:spPr>
      </p:pic>
      <p:sp>
        <p:nvSpPr>
          <p:cNvPr id="434" name="Text Box 9"/>
          <p:cNvSpPr txBox="1">
            <a:spLocks noChangeArrowheads="1"/>
          </p:cNvSpPr>
          <p:nvPr/>
        </p:nvSpPr>
        <p:spPr bwMode="auto">
          <a:xfrm>
            <a:off x="5502441" y="2139960"/>
            <a:ext cx="1498103" cy="646331"/>
          </a:xfrm>
          <a:prstGeom prst="rect">
            <a:avLst/>
          </a:prstGeom>
          <a:noFill/>
          <a:ln w="9525">
            <a:noFill/>
            <a:miter lim="800000"/>
            <a:headEnd/>
            <a:tailEnd/>
          </a:ln>
          <a:effectLst/>
        </p:spPr>
        <p:txBody>
          <a:bodyPr>
            <a:spAutoFit/>
          </a:bodyPr>
          <a:lstStyle/>
          <a:p>
            <a:pPr algn="ctr" defTabSz="1219170">
              <a:spcBef>
                <a:spcPct val="0"/>
              </a:spcBef>
              <a:defRPr/>
            </a:pPr>
            <a:r>
              <a:rPr lang="en-GB" sz="1200" b="1" kern="0" dirty="0">
                <a:solidFill>
                  <a:srgbClr val="FFFFFF"/>
                </a:solidFill>
                <a:latin typeface="Arial"/>
              </a:rPr>
              <a:t>Core </a:t>
            </a:r>
            <a:r>
              <a:rPr lang="en-US" sz="1200" b="1" kern="0" dirty="0">
                <a:solidFill>
                  <a:srgbClr val="FFFFFF"/>
                </a:solidFill>
                <a:latin typeface="Arial"/>
              </a:rPr>
              <a:t>Network</a:t>
            </a:r>
          </a:p>
          <a:p>
            <a:pPr algn="ctr" defTabSz="1219170">
              <a:spcBef>
                <a:spcPct val="0"/>
              </a:spcBef>
              <a:defRPr/>
            </a:pPr>
            <a:r>
              <a:rPr lang="en-US" sz="1200" b="1" kern="0" dirty="0">
                <a:solidFill>
                  <a:srgbClr val="FFFFFF"/>
                </a:solidFill>
                <a:latin typeface="Arial"/>
              </a:rPr>
              <a:t>IP/MPLS Domain</a:t>
            </a:r>
          </a:p>
          <a:p>
            <a:pPr algn="ctr" defTabSz="1219170">
              <a:spcBef>
                <a:spcPct val="0"/>
              </a:spcBef>
              <a:defRPr/>
            </a:pPr>
            <a:endParaRPr lang="en-US" sz="1200" b="1" kern="0" dirty="0">
              <a:solidFill>
                <a:srgbClr val="FFFFFF"/>
              </a:solidFill>
              <a:latin typeface="Arial"/>
            </a:endParaRPr>
          </a:p>
        </p:txBody>
      </p:sp>
      <p:pic>
        <p:nvPicPr>
          <p:cNvPr id="435" name="Picture 12"/>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231211" y="2563671"/>
            <a:ext cx="507581" cy="474672"/>
          </a:xfrm>
          <a:prstGeom prst="rect">
            <a:avLst/>
          </a:prstGeom>
          <a:noFill/>
          <a:ln w="9525">
            <a:noFill/>
            <a:miter lim="800000"/>
            <a:headEnd/>
            <a:tailEnd/>
          </a:ln>
          <a:effectLst/>
        </p:spPr>
      </p:pic>
      <p:sp>
        <p:nvSpPr>
          <p:cNvPr id="436" name="Text Box 24"/>
          <p:cNvSpPr txBox="1">
            <a:spLocks noChangeArrowheads="1"/>
          </p:cNvSpPr>
          <p:nvPr/>
        </p:nvSpPr>
        <p:spPr bwMode="auto">
          <a:xfrm>
            <a:off x="9826628" y="2579636"/>
            <a:ext cx="1375881"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Pre-Aggregation Node</a:t>
            </a:r>
          </a:p>
        </p:txBody>
      </p:sp>
      <p:sp>
        <p:nvSpPr>
          <p:cNvPr id="437" name="Text Box 25"/>
          <p:cNvSpPr txBox="1">
            <a:spLocks noChangeArrowheads="1"/>
          </p:cNvSpPr>
          <p:nvPr/>
        </p:nvSpPr>
        <p:spPr bwMode="auto">
          <a:xfrm>
            <a:off x="8010494" y="1973817"/>
            <a:ext cx="2199217" cy="664563"/>
          </a:xfrm>
          <a:prstGeom prst="rect">
            <a:avLst/>
          </a:prstGeom>
          <a:noFill/>
          <a:ln w="9525">
            <a:noFill/>
            <a:miter lim="800000"/>
            <a:headEnd/>
            <a:tailEnd/>
          </a:ln>
          <a:effectLst/>
        </p:spPr>
        <p:txBody>
          <a:bodyPr lIns="109499" tIns="54748" rIns="109499" bIns="54748" anchor="b">
            <a:spAutoFit/>
          </a:bodyPr>
          <a:lstStyle/>
          <a:p>
            <a:pPr algn="ctr" defTabSz="1219170">
              <a:spcBef>
                <a:spcPct val="0"/>
              </a:spcBef>
              <a:defRPr/>
            </a:pPr>
            <a:r>
              <a:rPr lang="en-US" sz="1200" b="1" kern="0" dirty="0">
                <a:solidFill>
                  <a:sysClr val="windowText" lastClr="000000"/>
                </a:solidFill>
                <a:latin typeface="Arial"/>
              </a:rPr>
              <a:t>Aggregation Network</a:t>
            </a:r>
          </a:p>
          <a:p>
            <a:pPr algn="ctr" defTabSz="1219170">
              <a:spcBef>
                <a:spcPct val="0"/>
              </a:spcBef>
              <a:defRPr/>
            </a:pPr>
            <a:r>
              <a:rPr lang="en-US" sz="1200" b="1" kern="0" dirty="0">
                <a:solidFill>
                  <a:sysClr val="windowText" lastClr="000000"/>
                </a:solidFill>
                <a:latin typeface="Arial"/>
              </a:rPr>
              <a:t>IP/MPLS </a:t>
            </a:r>
          </a:p>
          <a:p>
            <a:pPr algn="ctr" defTabSz="1219170">
              <a:spcBef>
                <a:spcPct val="0"/>
              </a:spcBef>
              <a:defRPr/>
            </a:pPr>
            <a:r>
              <a:rPr lang="en-US" sz="1200" b="1" kern="0" dirty="0">
                <a:solidFill>
                  <a:sysClr val="windowText" lastClr="000000"/>
                </a:solidFill>
                <a:latin typeface="Arial"/>
              </a:rPr>
              <a:t>Domain</a:t>
            </a:r>
          </a:p>
        </p:txBody>
      </p:sp>
      <p:sp>
        <p:nvSpPr>
          <p:cNvPr id="438" name="Line 28"/>
          <p:cNvSpPr>
            <a:spLocks noChangeShapeType="1"/>
          </p:cNvSpPr>
          <p:nvPr/>
        </p:nvSpPr>
        <p:spPr bwMode="auto">
          <a:xfrm rot="21419269">
            <a:off x="2116661" y="2028389"/>
            <a:ext cx="609600" cy="146051"/>
          </a:xfrm>
          <a:prstGeom prst="line">
            <a:avLst/>
          </a:prstGeom>
          <a:noFill/>
          <a:ln w="9525">
            <a:noFill/>
            <a:round/>
            <a:headEnd/>
            <a:tailEnd/>
          </a:ln>
          <a:effectLst/>
        </p:spPr>
        <p:txBody>
          <a:bodyPr lIns="109499" tIns="54748" rIns="109499" bIns="54748"/>
          <a:lstStyle/>
          <a:p>
            <a:pPr defTabSz="1219170">
              <a:defRPr/>
            </a:pPr>
            <a:endParaRPr lang="en-US" sz="2400" kern="0">
              <a:solidFill>
                <a:sysClr val="windowText" lastClr="000000"/>
              </a:solidFill>
              <a:latin typeface="Arial"/>
            </a:endParaRPr>
          </a:p>
        </p:txBody>
      </p:sp>
      <p:sp>
        <p:nvSpPr>
          <p:cNvPr id="439" name="Text Box 30"/>
          <p:cNvSpPr txBox="1">
            <a:spLocks noChangeArrowheads="1"/>
          </p:cNvSpPr>
          <p:nvPr/>
        </p:nvSpPr>
        <p:spPr bwMode="auto">
          <a:xfrm>
            <a:off x="2330256" y="1185752"/>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440" name="Text Box 31"/>
          <p:cNvSpPr txBox="1">
            <a:spLocks noChangeArrowheads="1"/>
          </p:cNvSpPr>
          <p:nvPr/>
        </p:nvSpPr>
        <p:spPr bwMode="auto">
          <a:xfrm>
            <a:off x="906779" y="2504342"/>
            <a:ext cx="172720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Pre-Aggregation</a:t>
            </a:r>
          </a:p>
          <a:p>
            <a:pPr algn="ctr" defTabSz="1219170">
              <a:lnSpc>
                <a:spcPct val="90000"/>
              </a:lnSpc>
              <a:spcBef>
                <a:spcPct val="0"/>
              </a:spcBef>
              <a:defRPr/>
            </a:pPr>
            <a:r>
              <a:rPr lang="en-US" sz="1200" kern="0" dirty="0">
                <a:solidFill>
                  <a:sysClr val="windowText" lastClr="000000"/>
                </a:solidFill>
                <a:latin typeface="Arial"/>
              </a:rPr>
              <a:t>Node</a:t>
            </a:r>
          </a:p>
        </p:txBody>
      </p:sp>
      <p:sp>
        <p:nvSpPr>
          <p:cNvPr id="441" name="Text Box 32"/>
          <p:cNvSpPr txBox="1">
            <a:spLocks noChangeArrowheads="1"/>
          </p:cNvSpPr>
          <p:nvPr/>
        </p:nvSpPr>
        <p:spPr bwMode="auto">
          <a:xfrm>
            <a:off x="2066215" y="1973817"/>
            <a:ext cx="2201333" cy="664563"/>
          </a:xfrm>
          <a:prstGeom prst="rect">
            <a:avLst/>
          </a:prstGeom>
          <a:noFill/>
          <a:ln w="9525">
            <a:noFill/>
            <a:miter lim="800000"/>
            <a:headEnd/>
            <a:tailEnd/>
          </a:ln>
          <a:effectLst/>
        </p:spPr>
        <p:txBody>
          <a:bodyPr lIns="109499" tIns="54748" rIns="109499" bIns="54748" anchor="b">
            <a:spAutoFit/>
          </a:bodyPr>
          <a:lstStyle/>
          <a:p>
            <a:pPr algn="ctr" defTabSz="1219170">
              <a:spcBef>
                <a:spcPct val="0"/>
              </a:spcBef>
              <a:defRPr/>
            </a:pPr>
            <a:r>
              <a:rPr lang="en-US" sz="1200" b="1" kern="0" dirty="0">
                <a:solidFill>
                  <a:sysClr val="windowText" lastClr="000000"/>
                </a:solidFill>
                <a:latin typeface="Arial"/>
              </a:rPr>
              <a:t>Aggregation Network</a:t>
            </a:r>
          </a:p>
          <a:p>
            <a:pPr algn="ctr" defTabSz="1219170">
              <a:spcBef>
                <a:spcPct val="0"/>
              </a:spcBef>
              <a:defRPr/>
            </a:pPr>
            <a:r>
              <a:rPr lang="en-US" sz="1200" b="1" kern="0" dirty="0">
                <a:solidFill>
                  <a:sysClr val="windowText" lastClr="000000"/>
                </a:solidFill>
                <a:latin typeface="Arial"/>
              </a:rPr>
              <a:t>IP/MPLS </a:t>
            </a:r>
          </a:p>
          <a:p>
            <a:pPr algn="ctr" defTabSz="1219170">
              <a:spcBef>
                <a:spcPct val="0"/>
              </a:spcBef>
              <a:defRPr/>
            </a:pPr>
            <a:r>
              <a:rPr lang="en-US" sz="1200" b="1" kern="0" dirty="0">
                <a:solidFill>
                  <a:sysClr val="windowText" lastClr="000000"/>
                </a:solidFill>
                <a:latin typeface="Arial"/>
              </a:rPr>
              <a:t>Domain</a:t>
            </a:r>
            <a:endParaRPr lang="en-GB" sz="1200" b="1" kern="0" dirty="0">
              <a:solidFill>
                <a:sysClr val="windowText" lastClr="000000"/>
              </a:solidFill>
              <a:latin typeface="Arial"/>
            </a:endParaRPr>
          </a:p>
        </p:txBody>
      </p:sp>
      <p:pic>
        <p:nvPicPr>
          <p:cNvPr id="442" name="Picture 36"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0068277" y="2309378"/>
            <a:ext cx="772583" cy="354013"/>
          </a:xfrm>
          <a:prstGeom prst="rect">
            <a:avLst/>
          </a:prstGeom>
          <a:noFill/>
          <a:effectLst/>
        </p:spPr>
      </p:pic>
      <p:pic>
        <p:nvPicPr>
          <p:cNvPr id="443" name="Picture 39"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778322" y="1478161"/>
            <a:ext cx="772583" cy="354012"/>
          </a:xfrm>
          <a:prstGeom prst="rect">
            <a:avLst/>
          </a:prstGeom>
          <a:noFill/>
          <a:effectLst/>
        </p:spPr>
      </p:pic>
      <p:pic>
        <p:nvPicPr>
          <p:cNvPr id="444" name="Picture 40"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778319" y="3058153"/>
            <a:ext cx="772584" cy="354012"/>
          </a:xfrm>
          <a:prstGeom prst="rect">
            <a:avLst/>
          </a:prstGeom>
          <a:noFill/>
          <a:effectLst/>
        </p:spPr>
      </p:pic>
      <p:pic>
        <p:nvPicPr>
          <p:cNvPr id="445" name="Picture 41"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86930" y="2247464"/>
            <a:ext cx="772583" cy="354013"/>
          </a:xfrm>
          <a:prstGeom prst="rect">
            <a:avLst/>
          </a:prstGeom>
          <a:noFill/>
          <a:effectLst/>
        </p:spPr>
      </p:pic>
      <p:sp>
        <p:nvSpPr>
          <p:cNvPr id="446" name="Text Box 38"/>
          <p:cNvSpPr txBox="1">
            <a:spLocks noChangeArrowheads="1"/>
          </p:cNvSpPr>
          <p:nvPr/>
        </p:nvSpPr>
        <p:spPr bwMode="auto">
          <a:xfrm>
            <a:off x="4609002" y="1833210"/>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sp>
        <p:nvSpPr>
          <p:cNvPr id="448" name="Text Box 30"/>
          <p:cNvSpPr txBox="1">
            <a:spLocks noChangeArrowheads="1"/>
          </p:cNvSpPr>
          <p:nvPr/>
        </p:nvSpPr>
        <p:spPr bwMode="auto">
          <a:xfrm>
            <a:off x="2330256" y="3331236"/>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449" name="Text Box 30"/>
          <p:cNvSpPr txBox="1">
            <a:spLocks noChangeArrowheads="1"/>
          </p:cNvSpPr>
          <p:nvPr/>
        </p:nvSpPr>
        <p:spPr bwMode="auto">
          <a:xfrm>
            <a:off x="8343119" y="1101100"/>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pic>
        <p:nvPicPr>
          <p:cNvPr id="450" name="Picture 39"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791185" y="1393510"/>
            <a:ext cx="772583" cy="354012"/>
          </a:xfrm>
          <a:prstGeom prst="rect">
            <a:avLst/>
          </a:prstGeom>
          <a:noFill/>
          <a:effectLst/>
        </p:spPr>
      </p:pic>
      <p:pic>
        <p:nvPicPr>
          <p:cNvPr id="454" name="Picture 40" descr="RouterOpticalWavelength"/>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791181" y="2973502"/>
            <a:ext cx="772584" cy="354012"/>
          </a:xfrm>
          <a:prstGeom prst="rect">
            <a:avLst/>
          </a:prstGeom>
          <a:noFill/>
          <a:effectLst/>
        </p:spPr>
      </p:pic>
      <p:sp>
        <p:nvSpPr>
          <p:cNvPr id="464" name="Text Box 30"/>
          <p:cNvSpPr txBox="1">
            <a:spLocks noChangeArrowheads="1"/>
          </p:cNvSpPr>
          <p:nvPr/>
        </p:nvSpPr>
        <p:spPr bwMode="auto">
          <a:xfrm>
            <a:off x="8343119" y="3246585"/>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465" name="Text Box 38"/>
          <p:cNvSpPr txBox="1">
            <a:spLocks noChangeArrowheads="1"/>
          </p:cNvSpPr>
          <p:nvPr/>
        </p:nvSpPr>
        <p:spPr bwMode="auto">
          <a:xfrm>
            <a:off x="4609002" y="2535995"/>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pic>
        <p:nvPicPr>
          <p:cNvPr id="466" name="Picture 8"/>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480332" y="1915844"/>
            <a:ext cx="507581" cy="473264"/>
          </a:xfrm>
          <a:prstGeom prst="rect">
            <a:avLst/>
          </a:prstGeom>
          <a:noFill/>
          <a:ln w="9525">
            <a:noFill/>
            <a:miter lim="800000"/>
            <a:headEnd/>
            <a:tailEnd/>
          </a:ln>
          <a:effectLst/>
        </p:spPr>
      </p:pic>
      <p:pic>
        <p:nvPicPr>
          <p:cNvPr id="467" name="Picture 12"/>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480332" y="2572051"/>
            <a:ext cx="507581" cy="474672"/>
          </a:xfrm>
          <a:prstGeom prst="rect">
            <a:avLst/>
          </a:prstGeom>
          <a:noFill/>
          <a:ln w="9525">
            <a:noFill/>
            <a:miter lim="800000"/>
            <a:headEnd/>
            <a:tailEnd/>
          </a:ln>
          <a:effectLst/>
        </p:spPr>
      </p:pic>
      <p:sp>
        <p:nvSpPr>
          <p:cNvPr id="468" name="Text Box 38"/>
          <p:cNvSpPr txBox="1">
            <a:spLocks noChangeArrowheads="1"/>
          </p:cNvSpPr>
          <p:nvPr/>
        </p:nvSpPr>
        <p:spPr bwMode="auto">
          <a:xfrm>
            <a:off x="6765637" y="1867917"/>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sp>
        <p:nvSpPr>
          <p:cNvPr id="475" name="Text Box 38"/>
          <p:cNvSpPr txBox="1">
            <a:spLocks noChangeArrowheads="1"/>
          </p:cNvSpPr>
          <p:nvPr/>
        </p:nvSpPr>
        <p:spPr bwMode="auto">
          <a:xfrm>
            <a:off x="6765637" y="2570701"/>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pic>
        <p:nvPicPr>
          <p:cNvPr id="476" name="Picture 11"/>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022476" y="1165916"/>
            <a:ext cx="545041" cy="435235"/>
          </a:xfrm>
          <a:prstGeom prst="rect">
            <a:avLst/>
          </a:prstGeom>
          <a:noFill/>
          <a:ln w="9525">
            <a:noFill/>
            <a:miter lim="800000"/>
            <a:headEnd/>
            <a:tailEnd/>
          </a:ln>
          <a:effectLst/>
        </p:spPr>
      </p:pic>
      <p:sp>
        <p:nvSpPr>
          <p:cNvPr id="482" name="Text Box 38"/>
          <p:cNvSpPr txBox="1">
            <a:spLocks noChangeArrowheads="1"/>
          </p:cNvSpPr>
          <p:nvPr/>
        </p:nvSpPr>
        <p:spPr bwMode="auto">
          <a:xfrm>
            <a:off x="5512307" y="1520291"/>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pic>
        <p:nvPicPr>
          <p:cNvPr id="486" name="Picture 11"/>
          <p:cNvPicPr>
            <a:picLocks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022476" y="3189644"/>
            <a:ext cx="545041" cy="435235"/>
          </a:xfrm>
          <a:prstGeom prst="rect">
            <a:avLst/>
          </a:prstGeom>
          <a:noFill/>
          <a:ln w="9525">
            <a:noFill/>
            <a:miter lim="800000"/>
            <a:headEnd/>
            <a:tailEnd/>
          </a:ln>
          <a:effectLst/>
        </p:spPr>
      </p:pic>
      <p:sp>
        <p:nvSpPr>
          <p:cNvPr id="487" name="Text Box 38"/>
          <p:cNvSpPr txBox="1">
            <a:spLocks noChangeArrowheads="1"/>
          </p:cNvSpPr>
          <p:nvPr/>
        </p:nvSpPr>
        <p:spPr bwMode="auto">
          <a:xfrm>
            <a:off x="5512307" y="2731157"/>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sp>
        <p:nvSpPr>
          <p:cNvPr id="491" name="Text Box 37"/>
          <p:cNvSpPr txBox="1">
            <a:spLocks noChangeArrowheads="1"/>
          </p:cNvSpPr>
          <p:nvPr/>
        </p:nvSpPr>
        <p:spPr bwMode="auto">
          <a:xfrm>
            <a:off x="11348261" y="1677277"/>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492" name="Text Box 37"/>
          <p:cNvSpPr txBox="1">
            <a:spLocks noChangeArrowheads="1"/>
          </p:cNvSpPr>
          <p:nvPr/>
        </p:nvSpPr>
        <p:spPr bwMode="auto">
          <a:xfrm>
            <a:off x="11492092" y="2445772"/>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866" name="Text Box 37"/>
          <p:cNvSpPr txBox="1">
            <a:spLocks noChangeArrowheads="1"/>
          </p:cNvSpPr>
          <p:nvPr/>
        </p:nvSpPr>
        <p:spPr bwMode="auto">
          <a:xfrm>
            <a:off x="11256102" y="3105764"/>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867" name="Text Box 37"/>
          <p:cNvSpPr txBox="1">
            <a:spLocks noChangeArrowheads="1"/>
          </p:cNvSpPr>
          <p:nvPr/>
        </p:nvSpPr>
        <p:spPr bwMode="auto">
          <a:xfrm>
            <a:off x="373837" y="3226296"/>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868" name="Text Box 37"/>
          <p:cNvSpPr txBox="1">
            <a:spLocks noChangeArrowheads="1"/>
          </p:cNvSpPr>
          <p:nvPr/>
        </p:nvSpPr>
        <p:spPr bwMode="auto">
          <a:xfrm>
            <a:off x="79945" y="2575189"/>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869" name="Text Box 37"/>
          <p:cNvSpPr txBox="1">
            <a:spLocks noChangeArrowheads="1"/>
          </p:cNvSpPr>
          <p:nvPr/>
        </p:nvSpPr>
        <p:spPr bwMode="auto">
          <a:xfrm>
            <a:off x="508606" y="1815442"/>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Tree>
    <p:extLst>
      <p:ext uri="{BB962C8B-B14F-4D97-AF65-F5344CB8AC3E}">
        <p14:creationId xmlns:p14="http://schemas.microsoft.com/office/powerpoint/2010/main" val="231106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8" name="Picture 2"/>
          <p:cNvPicPr>
            <a:picLocks noChangeArrowheads="1"/>
          </p:cNvPicPr>
          <p:nvPr/>
        </p:nvPicPr>
        <p:blipFill>
          <a:blip r:embed="rId3" cstate="print"/>
          <a:srcRect/>
          <a:stretch>
            <a:fillRect/>
          </a:stretch>
        </p:blipFill>
        <p:spPr bwMode="auto">
          <a:xfrm>
            <a:off x="1636886" y="1517215"/>
            <a:ext cx="2788708" cy="1879600"/>
          </a:xfrm>
          <a:prstGeom prst="rect">
            <a:avLst/>
          </a:prstGeom>
          <a:noFill/>
          <a:ln w="12700">
            <a:noFill/>
            <a:miter lim="800000"/>
            <a:headEnd/>
            <a:tailEnd/>
          </a:ln>
          <a:effectLst/>
        </p:spPr>
      </p:pic>
      <p:pic>
        <p:nvPicPr>
          <p:cNvPr id="447" name="Picture 2"/>
          <p:cNvPicPr>
            <a:picLocks noChangeArrowheads="1"/>
          </p:cNvPicPr>
          <p:nvPr/>
        </p:nvPicPr>
        <p:blipFill>
          <a:blip r:embed="rId3" cstate="print"/>
          <a:srcRect/>
          <a:stretch>
            <a:fillRect/>
          </a:stretch>
        </p:blipFill>
        <p:spPr bwMode="auto">
          <a:xfrm>
            <a:off x="7787135" y="1433160"/>
            <a:ext cx="2788708" cy="1879600"/>
          </a:xfrm>
          <a:prstGeom prst="rect">
            <a:avLst/>
          </a:prstGeom>
          <a:noFill/>
          <a:ln w="12700">
            <a:noFill/>
            <a:miter lim="800000"/>
            <a:headEnd/>
            <a:tailEnd/>
          </a:ln>
          <a:effectLst/>
        </p:spPr>
      </p:pic>
      <p:sp>
        <p:nvSpPr>
          <p:cNvPr id="2" name="Title 1"/>
          <p:cNvSpPr>
            <a:spLocks noGrp="1"/>
          </p:cNvSpPr>
          <p:nvPr>
            <p:ph type="title"/>
          </p:nvPr>
        </p:nvSpPr>
        <p:spPr>
          <a:xfrm>
            <a:off x="406400" y="279400"/>
            <a:ext cx="11350752" cy="579965"/>
          </a:xfrm>
        </p:spPr>
        <p:txBody>
          <a:bodyPr>
            <a:normAutofit fontScale="90000"/>
          </a:bodyPr>
          <a:lstStyle/>
          <a:p>
            <a:r>
              <a:rPr lang="en-US" dirty="0"/>
              <a:t>5 - Large Network, MPLS Access</a:t>
            </a:r>
          </a:p>
        </p:txBody>
      </p:sp>
      <p:sp>
        <p:nvSpPr>
          <p:cNvPr id="22" name="Content Placeholder 21"/>
          <p:cNvSpPr>
            <a:spLocks noGrp="1"/>
          </p:cNvSpPr>
          <p:nvPr>
            <p:ph sz="quarter" idx="11"/>
          </p:nvPr>
        </p:nvSpPr>
        <p:spPr>
          <a:xfrm>
            <a:off x="406400" y="4648200"/>
            <a:ext cx="11350752" cy="1727200"/>
          </a:xfrm>
        </p:spPr>
        <p:txBody>
          <a:bodyPr/>
          <a:lstStyle/>
          <a:p>
            <a:pPr lvl="0"/>
            <a:r>
              <a:rPr lang="en-GB" sz="1867" dirty="0"/>
              <a:t>Core and Aggregation are distinct IGP/LDP domains that enable inter domain hierarchical LSPs</a:t>
            </a:r>
          </a:p>
          <a:p>
            <a:r>
              <a:rPr lang="en-GB" sz="1867" dirty="0"/>
              <a:t>Core and Aggregation Networks may be in same of different Autonomous Systems</a:t>
            </a:r>
          </a:p>
          <a:p>
            <a:pPr lvl="0"/>
            <a:r>
              <a:rPr lang="en-GB" sz="1867" dirty="0"/>
              <a:t>Redistribution of Core/Aggregation LSPs into Access Networks IGP</a:t>
            </a:r>
          </a:p>
        </p:txBody>
      </p:sp>
      <p:sp>
        <p:nvSpPr>
          <p:cNvPr id="21" name="Text Placeholder 20"/>
          <p:cNvSpPr>
            <a:spLocks noGrp="1"/>
          </p:cNvSpPr>
          <p:nvPr>
            <p:ph type="body" sz="quarter" idx="12"/>
          </p:nvPr>
        </p:nvSpPr>
        <p:spPr>
          <a:xfrm>
            <a:off x="406400" y="757765"/>
            <a:ext cx="11350752" cy="508000"/>
          </a:xfrm>
        </p:spPr>
        <p:txBody>
          <a:bodyPr/>
          <a:lstStyle/>
          <a:p>
            <a:r>
              <a:rPr lang="en-US"/>
              <a:t>Hierarchical BGP LSP with IGP/LDP Redistribution in Access Network</a:t>
            </a:r>
            <a:endParaRPr lang="en-US" dirty="0"/>
          </a:p>
        </p:txBody>
      </p:sp>
      <p:pic>
        <p:nvPicPr>
          <p:cNvPr id="451" name="Picture 2"/>
          <p:cNvPicPr>
            <a:picLocks noChangeArrowheads="1"/>
          </p:cNvPicPr>
          <p:nvPr/>
        </p:nvPicPr>
        <p:blipFill>
          <a:blip r:embed="rId3" cstate="print">
            <a:duotone>
              <a:prstClr val="black"/>
              <a:schemeClr val="accent5">
                <a:tint val="45000"/>
                <a:satMod val="400000"/>
              </a:schemeClr>
            </a:duotone>
          </a:blip>
          <a:srcRect/>
          <a:stretch>
            <a:fillRect/>
          </a:stretch>
        </p:blipFill>
        <p:spPr bwMode="auto">
          <a:xfrm>
            <a:off x="10579805" y="1483877"/>
            <a:ext cx="1352551" cy="1879600"/>
          </a:xfrm>
          <a:prstGeom prst="rect">
            <a:avLst/>
          </a:prstGeom>
          <a:noFill/>
          <a:ln w="12700">
            <a:noFill/>
            <a:miter lim="800000"/>
            <a:headEnd/>
            <a:tailEnd/>
          </a:ln>
          <a:effectLst/>
        </p:spPr>
      </p:pic>
      <p:pic>
        <p:nvPicPr>
          <p:cNvPr id="452" name="Picture 2"/>
          <p:cNvPicPr>
            <a:picLocks noChangeArrowheads="1"/>
          </p:cNvPicPr>
          <p:nvPr/>
        </p:nvPicPr>
        <p:blipFill>
          <a:blip r:embed="rId3" cstate="print">
            <a:duotone>
              <a:prstClr val="black"/>
              <a:schemeClr val="accent5">
                <a:tint val="45000"/>
                <a:satMod val="400000"/>
              </a:schemeClr>
            </a:duotone>
          </a:blip>
          <a:srcRect/>
          <a:stretch>
            <a:fillRect/>
          </a:stretch>
        </p:blipFill>
        <p:spPr bwMode="auto">
          <a:xfrm>
            <a:off x="406402" y="1534677"/>
            <a:ext cx="1352551" cy="1879600"/>
          </a:xfrm>
          <a:prstGeom prst="rect">
            <a:avLst/>
          </a:prstGeom>
          <a:noFill/>
          <a:ln w="12700">
            <a:noFill/>
            <a:miter lim="800000"/>
            <a:headEnd/>
            <a:tailEnd/>
          </a:ln>
          <a:effectLst/>
        </p:spPr>
      </p:pic>
      <p:pic>
        <p:nvPicPr>
          <p:cNvPr id="485" name="Picture 36" descr="RouterOpticalWavelength"/>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156256" y="2278872"/>
            <a:ext cx="711621" cy="326077"/>
          </a:xfrm>
          <a:prstGeom prst="rect">
            <a:avLst/>
          </a:prstGeom>
          <a:noFill/>
          <a:effectLst/>
        </p:spPr>
      </p:pic>
      <p:grpSp>
        <p:nvGrpSpPr>
          <p:cNvPr id="3" name="Group 618"/>
          <p:cNvGrpSpPr>
            <a:grpSpLocks/>
          </p:cNvGrpSpPr>
          <p:nvPr/>
        </p:nvGrpSpPr>
        <p:grpSpPr bwMode="auto">
          <a:xfrm>
            <a:off x="609600" y="1261722"/>
            <a:ext cx="508000" cy="673007"/>
            <a:chOff x="192" y="1024"/>
            <a:chExt cx="432" cy="789"/>
          </a:xfrm>
        </p:grpSpPr>
        <p:pic>
          <p:nvPicPr>
            <p:cNvPr id="494" name="Picture 619"/>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4" name="Group 620"/>
            <p:cNvGrpSpPr>
              <a:grpSpLocks/>
            </p:cNvGrpSpPr>
            <p:nvPr/>
          </p:nvGrpSpPr>
          <p:grpSpPr bwMode="auto">
            <a:xfrm>
              <a:off x="195" y="1024"/>
              <a:ext cx="397" cy="789"/>
              <a:chOff x="667" y="1351"/>
              <a:chExt cx="498" cy="945"/>
            </a:xfrm>
          </p:grpSpPr>
          <p:grpSp>
            <p:nvGrpSpPr>
              <p:cNvPr id="5" name="Group 621"/>
              <p:cNvGrpSpPr>
                <a:grpSpLocks/>
              </p:cNvGrpSpPr>
              <p:nvPr/>
            </p:nvGrpSpPr>
            <p:grpSpPr bwMode="auto">
              <a:xfrm>
                <a:off x="785" y="1727"/>
                <a:ext cx="209" cy="378"/>
                <a:chOff x="1055" y="1635"/>
                <a:chExt cx="185" cy="432"/>
              </a:xfrm>
            </p:grpSpPr>
            <p:sp>
              <p:nvSpPr>
                <p:cNvPr id="498"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499"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0"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1"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2"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3"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04"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5"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6"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7"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8"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09"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0"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1"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2"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3"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4"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5"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6"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7"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8"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19"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0"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1"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2"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3"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4"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5"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6"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7"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8"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29"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0"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1"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2"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3"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4"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5"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6"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7"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8"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39"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0"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1"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2"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3"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4"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45"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46"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547"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48"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549"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0"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1"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2"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3"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54"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497" name="Text Box 679"/>
              <p:cNvSpPr txBox="1">
                <a:spLocks noChangeArrowheads="1"/>
              </p:cNvSpPr>
              <p:nvPr/>
            </p:nvSpPr>
            <p:spPr bwMode="auto">
              <a:xfrm>
                <a:off x="667" y="1351"/>
                <a:ext cx="498" cy="945"/>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6" name="Group 618"/>
          <p:cNvGrpSpPr>
            <a:grpSpLocks/>
          </p:cNvGrpSpPr>
          <p:nvPr/>
        </p:nvGrpSpPr>
        <p:grpSpPr bwMode="auto">
          <a:xfrm>
            <a:off x="508000" y="2709522"/>
            <a:ext cx="508000" cy="673007"/>
            <a:chOff x="192" y="1024"/>
            <a:chExt cx="432" cy="789"/>
          </a:xfrm>
        </p:grpSpPr>
        <p:pic>
          <p:nvPicPr>
            <p:cNvPr id="556" name="Picture 619"/>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7" name="Group 620"/>
            <p:cNvGrpSpPr>
              <a:grpSpLocks/>
            </p:cNvGrpSpPr>
            <p:nvPr/>
          </p:nvGrpSpPr>
          <p:grpSpPr bwMode="auto">
            <a:xfrm>
              <a:off x="195" y="1024"/>
              <a:ext cx="397" cy="789"/>
              <a:chOff x="667" y="1351"/>
              <a:chExt cx="498" cy="945"/>
            </a:xfrm>
          </p:grpSpPr>
          <p:grpSp>
            <p:nvGrpSpPr>
              <p:cNvPr id="8" name="Group 621"/>
              <p:cNvGrpSpPr>
                <a:grpSpLocks/>
              </p:cNvGrpSpPr>
              <p:nvPr/>
            </p:nvGrpSpPr>
            <p:grpSpPr bwMode="auto">
              <a:xfrm>
                <a:off x="785" y="1727"/>
                <a:ext cx="209" cy="378"/>
                <a:chOff x="1055" y="1635"/>
                <a:chExt cx="185" cy="432"/>
              </a:xfrm>
            </p:grpSpPr>
            <p:sp>
              <p:nvSpPr>
                <p:cNvPr id="560"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1"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2"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3"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4"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5"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566"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67"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68"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69"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0"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1"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2"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3"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4"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5"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6"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7"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8"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79"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0"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1"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2"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3"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4"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5"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6"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7"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8"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89"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0"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1"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2"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3"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4"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5"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6"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7"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8"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599"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0"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1"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2"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3"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4"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5"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6"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07"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08"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09"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0"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11"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2"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3"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4"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5"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16"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559" name="Text Box 679"/>
              <p:cNvSpPr txBox="1">
                <a:spLocks noChangeArrowheads="1"/>
              </p:cNvSpPr>
              <p:nvPr/>
            </p:nvSpPr>
            <p:spPr bwMode="auto">
              <a:xfrm>
                <a:off x="667" y="1351"/>
                <a:ext cx="498" cy="945"/>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9" name="Group 618"/>
          <p:cNvGrpSpPr>
            <a:grpSpLocks/>
          </p:cNvGrpSpPr>
          <p:nvPr/>
        </p:nvGrpSpPr>
        <p:grpSpPr bwMode="auto">
          <a:xfrm>
            <a:off x="203200" y="2023721"/>
            <a:ext cx="508000" cy="673007"/>
            <a:chOff x="192" y="1024"/>
            <a:chExt cx="432" cy="789"/>
          </a:xfrm>
        </p:grpSpPr>
        <p:pic>
          <p:nvPicPr>
            <p:cNvPr id="618" name="Picture 619"/>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0" name="Group 620"/>
            <p:cNvGrpSpPr>
              <a:grpSpLocks/>
            </p:cNvGrpSpPr>
            <p:nvPr/>
          </p:nvGrpSpPr>
          <p:grpSpPr bwMode="auto">
            <a:xfrm>
              <a:off x="195" y="1024"/>
              <a:ext cx="397" cy="789"/>
              <a:chOff x="667" y="1351"/>
              <a:chExt cx="498" cy="945"/>
            </a:xfrm>
          </p:grpSpPr>
          <p:grpSp>
            <p:nvGrpSpPr>
              <p:cNvPr id="11" name="Group 621"/>
              <p:cNvGrpSpPr>
                <a:grpSpLocks/>
              </p:cNvGrpSpPr>
              <p:nvPr/>
            </p:nvGrpSpPr>
            <p:grpSpPr bwMode="auto">
              <a:xfrm>
                <a:off x="785" y="1727"/>
                <a:ext cx="209" cy="378"/>
                <a:chOff x="1055" y="1635"/>
                <a:chExt cx="185" cy="432"/>
              </a:xfrm>
            </p:grpSpPr>
            <p:sp>
              <p:nvSpPr>
                <p:cNvPr id="622"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3"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4"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5"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6"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7"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28"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29"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0"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1"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2"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3"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4"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5"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6"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7"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8"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39"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0"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1"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2"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3"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4"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5"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6"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7"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8"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49"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0"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1"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2"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3"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4"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5"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6"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7"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8"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59"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0"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1"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2"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3"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4"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5"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6"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7"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8"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69"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0"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71"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2"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673"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4"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5"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6"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7"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78"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621" name="Text Box 679"/>
              <p:cNvSpPr txBox="1">
                <a:spLocks noChangeArrowheads="1"/>
              </p:cNvSpPr>
              <p:nvPr/>
            </p:nvSpPr>
            <p:spPr bwMode="auto">
              <a:xfrm>
                <a:off x="667" y="1351"/>
                <a:ext cx="498" cy="945"/>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12" name="Group 618"/>
          <p:cNvGrpSpPr>
            <a:grpSpLocks/>
          </p:cNvGrpSpPr>
          <p:nvPr/>
        </p:nvGrpSpPr>
        <p:grpSpPr bwMode="auto">
          <a:xfrm>
            <a:off x="11424353" y="1112734"/>
            <a:ext cx="508000" cy="673007"/>
            <a:chOff x="192" y="1028"/>
            <a:chExt cx="432" cy="789"/>
          </a:xfrm>
        </p:grpSpPr>
        <p:pic>
          <p:nvPicPr>
            <p:cNvPr id="680" name="Picture 619"/>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3" name="Group 620"/>
            <p:cNvGrpSpPr>
              <a:grpSpLocks/>
            </p:cNvGrpSpPr>
            <p:nvPr/>
          </p:nvGrpSpPr>
          <p:grpSpPr bwMode="auto">
            <a:xfrm>
              <a:off x="196" y="1028"/>
              <a:ext cx="397" cy="789"/>
              <a:chOff x="667" y="1353"/>
              <a:chExt cx="498" cy="943"/>
            </a:xfrm>
          </p:grpSpPr>
          <p:grpSp>
            <p:nvGrpSpPr>
              <p:cNvPr id="14" name="Group 621"/>
              <p:cNvGrpSpPr>
                <a:grpSpLocks/>
              </p:cNvGrpSpPr>
              <p:nvPr/>
            </p:nvGrpSpPr>
            <p:grpSpPr bwMode="auto">
              <a:xfrm>
                <a:off x="775" y="1723"/>
                <a:ext cx="207" cy="378"/>
                <a:chOff x="1055" y="1635"/>
                <a:chExt cx="185" cy="432"/>
              </a:xfrm>
            </p:grpSpPr>
            <p:sp>
              <p:nvSpPr>
                <p:cNvPr id="684"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5"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6"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7"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8"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89"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690"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1"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2"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3"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4"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5"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6"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7"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8"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699"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0"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1"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2"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3"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4"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5"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6"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7"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8"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09"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0"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1"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2"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3"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4"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5"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6"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7"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8"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19"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0"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1"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2"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3"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4"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5"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6"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7"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8"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29"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30"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31"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2"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33"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4"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35"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6"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7"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8"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39"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0"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683"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15" name="Group 618"/>
          <p:cNvGrpSpPr>
            <a:grpSpLocks/>
          </p:cNvGrpSpPr>
          <p:nvPr/>
        </p:nvGrpSpPr>
        <p:grpSpPr bwMode="auto">
          <a:xfrm>
            <a:off x="11322753" y="2560534"/>
            <a:ext cx="508000" cy="673007"/>
            <a:chOff x="192" y="1028"/>
            <a:chExt cx="432" cy="789"/>
          </a:xfrm>
        </p:grpSpPr>
        <p:pic>
          <p:nvPicPr>
            <p:cNvPr id="742" name="Picture 619"/>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6" name="Group 620"/>
            <p:cNvGrpSpPr>
              <a:grpSpLocks/>
            </p:cNvGrpSpPr>
            <p:nvPr/>
          </p:nvGrpSpPr>
          <p:grpSpPr bwMode="auto">
            <a:xfrm>
              <a:off x="196" y="1028"/>
              <a:ext cx="397" cy="789"/>
              <a:chOff x="667" y="1353"/>
              <a:chExt cx="498" cy="943"/>
            </a:xfrm>
          </p:grpSpPr>
          <p:grpSp>
            <p:nvGrpSpPr>
              <p:cNvPr id="17" name="Group 621"/>
              <p:cNvGrpSpPr>
                <a:grpSpLocks/>
              </p:cNvGrpSpPr>
              <p:nvPr/>
            </p:nvGrpSpPr>
            <p:grpSpPr bwMode="auto">
              <a:xfrm>
                <a:off x="775" y="1723"/>
                <a:ext cx="207" cy="378"/>
                <a:chOff x="1055" y="1635"/>
                <a:chExt cx="185" cy="432"/>
              </a:xfrm>
            </p:grpSpPr>
            <p:sp>
              <p:nvSpPr>
                <p:cNvPr id="746"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7"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8"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49"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50"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51"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52"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3"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4"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5"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6"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7"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8"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59"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0"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1"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2"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3"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4"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5"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6"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7"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8"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69"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0"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1"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2"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3"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4"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5"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6"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7"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8"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79"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0"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1"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2"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3"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4"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5"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6"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7"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8"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89"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0"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1"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2"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793"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4"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95"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6"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797"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8"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799"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0"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1"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2"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745"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grpSp>
        <p:nvGrpSpPr>
          <p:cNvPr id="18" name="Group 618"/>
          <p:cNvGrpSpPr>
            <a:grpSpLocks/>
          </p:cNvGrpSpPr>
          <p:nvPr/>
        </p:nvGrpSpPr>
        <p:grpSpPr bwMode="auto">
          <a:xfrm>
            <a:off x="11525953" y="1874734"/>
            <a:ext cx="508000" cy="673007"/>
            <a:chOff x="192" y="1028"/>
            <a:chExt cx="432" cy="789"/>
          </a:xfrm>
        </p:grpSpPr>
        <p:pic>
          <p:nvPicPr>
            <p:cNvPr id="804" name="Picture 619"/>
            <p:cNvPicPr>
              <a:picLocks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92" y="1621"/>
              <a:ext cx="432" cy="144"/>
            </a:xfrm>
            <a:prstGeom prst="rect">
              <a:avLst/>
            </a:prstGeom>
            <a:noFill/>
            <a:ln w="12700">
              <a:noFill/>
              <a:miter lim="800000"/>
              <a:headEnd/>
              <a:tailEnd/>
            </a:ln>
          </p:spPr>
        </p:pic>
        <p:grpSp>
          <p:nvGrpSpPr>
            <p:cNvPr id="19" name="Group 620"/>
            <p:cNvGrpSpPr>
              <a:grpSpLocks/>
            </p:cNvGrpSpPr>
            <p:nvPr/>
          </p:nvGrpSpPr>
          <p:grpSpPr bwMode="auto">
            <a:xfrm>
              <a:off x="196" y="1028"/>
              <a:ext cx="397" cy="789"/>
              <a:chOff x="667" y="1353"/>
              <a:chExt cx="498" cy="943"/>
            </a:xfrm>
          </p:grpSpPr>
          <p:grpSp>
            <p:nvGrpSpPr>
              <p:cNvPr id="20" name="Group 621"/>
              <p:cNvGrpSpPr>
                <a:grpSpLocks/>
              </p:cNvGrpSpPr>
              <p:nvPr/>
            </p:nvGrpSpPr>
            <p:grpSpPr bwMode="auto">
              <a:xfrm>
                <a:off x="775" y="1723"/>
                <a:ext cx="207" cy="378"/>
                <a:chOff x="1055" y="1635"/>
                <a:chExt cx="185" cy="432"/>
              </a:xfrm>
            </p:grpSpPr>
            <p:sp>
              <p:nvSpPr>
                <p:cNvPr id="808" name="Freeform 622"/>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09" name="Freeform 623"/>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0" name="Freeform 624"/>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1" name="Freeform 625"/>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2" name="Freeform 626"/>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3" name="Freeform 627"/>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14" name="Line 628"/>
                <p:cNvSpPr>
                  <a:spLocks noChangeShapeType="1"/>
                </p:cNvSpPr>
                <p:nvPr/>
              </p:nvSpPr>
              <p:spPr bwMode="auto">
                <a:xfrm>
                  <a:off x="1099" y="1972"/>
                  <a:ext cx="8"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5" name="Line 629"/>
                <p:cNvSpPr>
                  <a:spLocks noChangeShapeType="1"/>
                </p:cNvSpPr>
                <p:nvPr/>
              </p:nvSpPr>
              <p:spPr bwMode="auto">
                <a:xfrm>
                  <a:off x="1150" y="1959"/>
                  <a:ext cx="14" cy="3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6" name="Line 630"/>
                <p:cNvSpPr>
                  <a:spLocks noChangeShapeType="1"/>
                </p:cNvSpPr>
                <p:nvPr/>
              </p:nvSpPr>
              <p:spPr bwMode="auto">
                <a:xfrm flipH="1">
                  <a:off x="1133" y="1959"/>
                  <a:ext cx="16"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7" name="Line 631"/>
                <p:cNvSpPr>
                  <a:spLocks noChangeShapeType="1"/>
                </p:cNvSpPr>
                <p:nvPr/>
              </p:nvSpPr>
              <p:spPr bwMode="auto">
                <a:xfrm flipH="1">
                  <a:off x="1188" y="1973"/>
                  <a:ext cx="10"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8" name="Line 632"/>
                <p:cNvSpPr>
                  <a:spLocks noChangeShapeType="1"/>
                </p:cNvSpPr>
                <p:nvPr/>
              </p:nvSpPr>
              <p:spPr bwMode="auto">
                <a:xfrm flipH="1">
                  <a:off x="1145" y="1961"/>
                  <a:ext cx="4" cy="9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19" name="Line 633"/>
                <p:cNvSpPr>
                  <a:spLocks noChangeShapeType="1"/>
                </p:cNvSpPr>
                <p:nvPr/>
              </p:nvSpPr>
              <p:spPr bwMode="auto">
                <a:xfrm flipH="1">
                  <a:off x="1152" y="1778"/>
                  <a:ext cx="1" cy="8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0" name="Line 634"/>
                <p:cNvSpPr>
                  <a:spLocks noChangeShapeType="1"/>
                </p:cNvSpPr>
                <p:nvPr/>
              </p:nvSpPr>
              <p:spPr bwMode="auto">
                <a:xfrm flipH="1">
                  <a:off x="1155" y="1636"/>
                  <a:ext cx="1" cy="6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1" name="Line 635"/>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2" name="Line 636"/>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3" name="Line 637"/>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4" name="Line 638"/>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5" name="Line 639"/>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6" name="Line 640"/>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7" name="Line 641"/>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8" name="Line 642"/>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29" name="Line 643"/>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0" name="Line 644"/>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1" name="Line 645"/>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2" name="Line 646"/>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3" name="Line 647"/>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4" name="Line 648"/>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5" name="Line 649"/>
                <p:cNvSpPr>
                  <a:spLocks noChangeShapeType="1"/>
                </p:cNvSpPr>
                <p:nvPr/>
              </p:nvSpPr>
              <p:spPr bwMode="auto">
                <a:xfrm flipV="1">
                  <a:off x="1124" y="1816"/>
                  <a:ext cx="29" cy="1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6" name="Line 650"/>
                <p:cNvSpPr>
                  <a:spLocks noChangeShapeType="1"/>
                </p:cNvSpPr>
                <p:nvPr/>
              </p:nvSpPr>
              <p:spPr bwMode="auto">
                <a:xfrm>
                  <a:off x="1154" y="1817"/>
                  <a:ext cx="27"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7" name="Line 651"/>
                <p:cNvSpPr>
                  <a:spLocks noChangeShapeType="1"/>
                </p:cNvSpPr>
                <p:nvPr/>
              </p:nvSpPr>
              <p:spPr bwMode="auto">
                <a:xfrm>
                  <a:off x="1154" y="1777"/>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8" name="Line 652"/>
                <p:cNvSpPr>
                  <a:spLocks noChangeShapeType="1"/>
                </p:cNvSpPr>
                <p:nvPr/>
              </p:nvSpPr>
              <p:spPr bwMode="auto">
                <a:xfrm>
                  <a:off x="1154" y="1818"/>
                  <a:ext cx="28"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39" name="Line 653"/>
                <p:cNvSpPr>
                  <a:spLocks noChangeShapeType="1"/>
                </p:cNvSpPr>
                <p:nvPr/>
              </p:nvSpPr>
              <p:spPr bwMode="auto">
                <a:xfrm>
                  <a:off x="1123" y="1829"/>
                  <a:ext cx="27" cy="3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0" name="Line 654"/>
                <p:cNvSpPr>
                  <a:spLocks noChangeShapeType="1"/>
                </p:cNvSpPr>
                <p:nvPr/>
              </p:nvSpPr>
              <p:spPr bwMode="auto">
                <a:xfrm>
                  <a:off x="1125" y="1791"/>
                  <a:ext cx="26" cy="2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1" name="Line 655"/>
                <p:cNvSpPr>
                  <a:spLocks noChangeShapeType="1"/>
                </p:cNvSpPr>
                <p:nvPr/>
              </p:nvSpPr>
              <p:spPr bwMode="auto">
                <a:xfrm flipH="1">
                  <a:off x="1153" y="1790"/>
                  <a:ext cx="29" cy="25"/>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2" name="Line 656"/>
                <p:cNvSpPr>
                  <a:spLocks noChangeShapeType="1"/>
                </p:cNvSpPr>
                <p:nvPr/>
              </p:nvSpPr>
              <p:spPr bwMode="auto">
                <a:xfrm flipH="1">
                  <a:off x="1151" y="1827"/>
                  <a:ext cx="31" cy="3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3" name="Line 657"/>
                <p:cNvSpPr>
                  <a:spLocks noChangeShapeType="1"/>
                </p:cNvSpPr>
                <p:nvPr/>
              </p:nvSpPr>
              <p:spPr bwMode="auto">
                <a:xfrm flipH="1">
                  <a:off x="1121" y="1818"/>
                  <a:ext cx="30" cy="5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4" name="Line 658"/>
                <p:cNvSpPr>
                  <a:spLocks noChangeShapeType="1"/>
                </p:cNvSpPr>
                <p:nvPr/>
              </p:nvSpPr>
              <p:spPr bwMode="auto">
                <a:xfrm flipH="1">
                  <a:off x="1122" y="1778"/>
                  <a:ext cx="30" cy="5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5" name="Line 659"/>
                <p:cNvSpPr>
                  <a:spLocks noChangeShapeType="1"/>
                </p:cNvSpPr>
                <p:nvPr/>
              </p:nvSpPr>
              <p:spPr bwMode="auto">
                <a:xfrm>
                  <a:off x="1157" y="1665"/>
                  <a:ext cx="22" cy="13"/>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6" name="Line 660"/>
                <p:cNvSpPr>
                  <a:spLocks noChangeShapeType="1"/>
                </p:cNvSpPr>
                <p:nvPr/>
              </p:nvSpPr>
              <p:spPr bwMode="auto">
                <a:xfrm flipV="1">
                  <a:off x="1127" y="1665"/>
                  <a:ext cx="28" cy="17"/>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7" name="Line 661"/>
                <p:cNvSpPr>
                  <a:spLocks noChangeShapeType="1"/>
                </p:cNvSpPr>
                <p:nvPr/>
              </p:nvSpPr>
              <p:spPr bwMode="auto">
                <a:xfrm>
                  <a:off x="1157" y="1637"/>
                  <a:ext cx="20"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8" name="Line 662"/>
                <p:cNvSpPr>
                  <a:spLocks noChangeShapeType="1"/>
                </p:cNvSpPr>
                <p:nvPr/>
              </p:nvSpPr>
              <p:spPr bwMode="auto">
                <a:xfrm>
                  <a:off x="1156" y="1666"/>
                  <a:ext cx="24" cy="41"/>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49" name="Line 663"/>
                <p:cNvSpPr>
                  <a:spLocks noChangeShapeType="1"/>
                </p:cNvSpPr>
                <p:nvPr/>
              </p:nvSpPr>
              <p:spPr bwMode="auto">
                <a:xfrm>
                  <a:off x="1130" y="1655"/>
                  <a:ext cx="24" cy="1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0" name="Line 664"/>
                <p:cNvSpPr>
                  <a:spLocks noChangeShapeType="1"/>
                </p:cNvSpPr>
                <p:nvPr/>
              </p:nvSpPr>
              <p:spPr bwMode="auto">
                <a:xfrm>
                  <a:off x="1130" y="1682"/>
                  <a:ext cx="24" cy="1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1" name="Line 665"/>
                <p:cNvSpPr>
                  <a:spLocks noChangeShapeType="1"/>
                </p:cNvSpPr>
                <p:nvPr/>
              </p:nvSpPr>
              <p:spPr bwMode="auto">
                <a:xfrm flipH="1">
                  <a:off x="1129" y="1637"/>
                  <a:ext cx="26"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2" name="Line 666"/>
                <p:cNvSpPr>
                  <a:spLocks noChangeShapeType="1"/>
                </p:cNvSpPr>
                <p:nvPr/>
              </p:nvSpPr>
              <p:spPr bwMode="auto">
                <a:xfrm flipH="1">
                  <a:off x="1127" y="1668"/>
                  <a:ext cx="27" cy="44"/>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3" name="Line 667"/>
                <p:cNvSpPr>
                  <a:spLocks noChangeShapeType="1"/>
                </p:cNvSpPr>
                <p:nvPr/>
              </p:nvSpPr>
              <p:spPr bwMode="auto">
                <a:xfrm flipH="1">
                  <a:off x="1156" y="1678"/>
                  <a:ext cx="21" cy="20"/>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4" name="Line 668"/>
                <p:cNvSpPr>
                  <a:spLocks noChangeShapeType="1"/>
                </p:cNvSpPr>
                <p:nvPr/>
              </p:nvSpPr>
              <p:spPr bwMode="auto">
                <a:xfrm flipH="1">
                  <a:off x="1157" y="1653"/>
                  <a:ext cx="20" cy="12"/>
                </a:xfrm>
                <a:prstGeom prst="line">
                  <a:avLst/>
                </a:prstGeom>
                <a:noFill/>
                <a:ln w="6350">
                  <a:solidFill>
                    <a:srgbClr val="B21A1A"/>
                  </a:solidFill>
                  <a:round/>
                  <a:headEnd/>
                  <a:tailEnd/>
                </a:ln>
              </p:spPr>
              <p:txBody>
                <a:bodyPr wrap="none" lIns="97367" tIns="48683" rIns="97367" bIns="48683" anchor="ctr"/>
                <a:lstStyle/>
                <a:p>
                  <a:pPr defTabSz="1219170" fontAlgn="base">
                    <a:spcBef>
                      <a:spcPct val="0"/>
                    </a:spcBef>
                    <a:spcAft>
                      <a:spcPct val="0"/>
                    </a:spcAft>
                    <a:defRPr/>
                  </a:pPr>
                  <a:endParaRPr lang="en-US" sz="2400">
                    <a:solidFill>
                      <a:srgbClr val="000000"/>
                    </a:solidFill>
                    <a:latin typeface="Arial" pitchFamily="34" charset="0"/>
                  </a:endParaRPr>
                </a:p>
              </p:txBody>
            </p:sp>
            <p:sp>
              <p:nvSpPr>
                <p:cNvPr id="855" name="Oval 669"/>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56" name="Oval 670"/>
                <p:cNvSpPr>
                  <a:spLocks noChangeArrowheads="1"/>
                </p:cNvSpPr>
                <p:nvPr/>
              </p:nvSpPr>
              <p:spPr bwMode="auto">
                <a:xfrm>
                  <a:off x="1158" y="1795"/>
                  <a:ext cx="39" cy="51"/>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857" name="Oval 671"/>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58" name="Oval 672"/>
                <p:cNvSpPr>
                  <a:spLocks noChangeArrowheads="1"/>
                </p:cNvSpPr>
                <p:nvPr/>
              </p:nvSpPr>
              <p:spPr bwMode="auto">
                <a:xfrm>
                  <a:off x="1160" y="1681"/>
                  <a:ext cx="39" cy="53"/>
                </a:xfrm>
                <a:prstGeom prst="ellipse">
                  <a:avLst/>
                </a:prstGeom>
                <a:gradFill rotWithShape="0">
                  <a:gsLst>
                    <a:gs pos="0">
                      <a:srgbClr val="000000"/>
                    </a:gs>
                    <a:gs pos="100000">
                      <a:srgbClr val="000000">
                        <a:gamma/>
                        <a:tint val="30588"/>
                        <a:invGamma/>
                      </a:srgbClr>
                    </a:gs>
                  </a:gsLst>
                  <a:lin ang="2700000" scaled="1"/>
                </a:gradFill>
                <a:ln w="9525">
                  <a:noFill/>
                  <a:round/>
                  <a:headEnd/>
                  <a:tailEnd/>
                </a:ln>
                <a:effectLst/>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charset="0"/>
                  </a:endParaRPr>
                </a:p>
              </p:txBody>
            </p:sp>
            <p:sp>
              <p:nvSpPr>
                <p:cNvPr id="859" name="Oval 673"/>
                <p:cNvSpPr>
                  <a:spLocks noChangeArrowheads="1"/>
                </p:cNvSpPr>
                <p:nvPr/>
              </p:nvSpPr>
              <p:spPr bwMode="auto">
                <a:xfrm rot="-5400000">
                  <a:off x="1078" y="2029"/>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0" name="Oval 674"/>
                <p:cNvSpPr>
                  <a:spLocks noChangeArrowheads="1"/>
                </p:cNvSpPr>
                <p:nvPr/>
              </p:nvSpPr>
              <p:spPr bwMode="auto">
                <a:xfrm rot="-5400000">
                  <a:off x="1078" y="2032"/>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1" name="Oval 675"/>
                <p:cNvSpPr>
                  <a:spLocks noChangeArrowheads="1"/>
                </p:cNvSpPr>
                <p:nvPr/>
              </p:nvSpPr>
              <p:spPr bwMode="auto">
                <a:xfrm rot="-5400000">
                  <a:off x="1142"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2" name="Oval 676"/>
                <p:cNvSpPr>
                  <a:spLocks noChangeArrowheads="1"/>
                </p:cNvSpPr>
                <p:nvPr/>
              </p:nvSpPr>
              <p:spPr bwMode="auto">
                <a:xfrm rot="-5400000">
                  <a:off x="1142" y="2038"/>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3" name="Oval 677"/>
                <p:cNvSpPr>
                  <a:spLocks noChangeArrowheads="1"/>
                </p:cNvSpPr>
                <p:nvPr/>
              </p:nvSpPr>
              <p:spPr bwMode="auto">
                <a:xfrm rot="-5400000">
                  <a:off x="1210" y="2032"/>
                  <a:ext cx="7"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sp>
              <p:nvSpPr>
                <p:cNvPr id="864" name="Oval 678"/>
                <p:cNvSpPr>
                  <a:spLocks noChangeArrowheads="1"/>
                </p:cNvSpPr>
                <p:nvPr/>
              </p:nvSpPr>
              <p:spPr bwMode="auto">
                <a:xfrm rot="-5400000">
                  <a:off x="1211" y="2035"/>
                  <a:ext cx="6" cy="52"/>
                </a:xfrm>
                <a:prstGeom prst="ellipse">
                  <a:avLst/>
                </a:prstGeom>
                <a:solidFill>
                  <a:srgbClr val="B21A1A"/>
                </a:solidFill>
                <a:ln w="9525">
                  <a:solidFill>
                    <a:srgbClr val="B21A1A"/>
                  </a:solidFill>
                  <a:round/>
                  <a:headEnd/>
                  <a:tailEnd/>
                </a:ln>
              </p:spPr>
              <p:txBody>
                <a:bodyPr wrap="none" lIns="97367" tIns="48683" rIns="97367" bIns="48683" anchor="ctr"/>
                <a:lstStyle/>
                <a:p>
                  <a:pPr defTabSz="1219170" eaLnBrk="0" fontAlgn="base" hangingPunct="0">
                    <a:lnSpc>
                      <a:spcPct val="75000"/>
                    </a:lnSpc>
                    <a:spcBef>
                      <a:spcPct val="50000"/>
                    </a:spcBef>
                    <a:spcAft>
                      <a:spcPct val="0"/>
                    </a:spcAft>
                    <a:defRPr/>
                  </a:pPr>
                  <a:endParaRPr lang="en-US" sz="2400">
                    <a:solidFill>
                      <a:srgbClr val="000000"/>
                    </a:solidFill>
                    <a:latin typeface="Arial" pitchFamily="34" charset="0"/>
                  </a:endParaRPr>
                </a:p>
              </p:txBody>
            </p:sp>
          </p:grpSp>
          <p:sp>
            <p:nvSpPr>
              <p:cNvPr id="807" name="Text Box 679"/>
              <p:cNvSpPr txBox="1">
                <a:spLocks noChangeArrowheads="1"/>
              </p:cNvSpPr>
              <p:nvPr/>
            </p:nvSpPr>
            <p:spPr bwMode="auto">
              <a:xfrm>
                <a:off x="667" y="1353"/>
                <a:ext cx="498" cy="943"/>
              </a:xfrm>
              <a:prstGeom prst="rect">
                <a:avLst/>
              </a:prstGeom>
              <a:noFill/>
              <a:ln w="9525">
                <a:noFill/>
                <a:miter lim="800000"/>
                <a:headEnd/>
                <a:tailEnd/>
              </a:ln>
            </p:spPr>
            <p:txBody>
              <a:bodyPr lIns="109499" tIns="54748" rIns="109499" bIns="54748" anchor="b">
                <a:spAutoFit/>
              </a:bodyPr>
              <a:lstStyle/>
              <a:p>
                <a:pPr algn="ctr" defTabSz="1219170" eaLnBrk="0" fontAlgn="base" hangingPunct="0">
                  <a:lnSpc>
                    <a:spcPct val="90000"/>
                  </a:lnSpc>
                  <a:spcBef>
                    <a:spcPct val="50000"/>
                  </a:spcBef>
                  <a:spcAft>
                    <a:spcPct val="0"/>
                  </a:spcAft>
                  <a:defRPr/>
                </a:pPr>
                <a:endParaRPr sz="2400" kern="0">
                  <a:solidFill>
                    <a:sysClr val="windowText" lastClr="000000"/>
                  </a:solidFill>
                </a:endParaRPr>
              </a:p>
              <a:p>
                <a:pPr algn="ctr" defTabSz="1219170" eaLnBrk="0" fontAlgn="base" hangingPunct="0">
                  <a:lnSpc>
                    <a:spcPct val="90000"/>
                  </a:lnSpc>
                  <a:spcBef>
                    <a:spcPct val="50000"/>
                  </a:spcBef>
                  <a:spcAft>
                    <a:spcPct val="0"/>
                  </a:spcAft>
                  <a:defRPr/>
                </a:pPr>
                <a:endParaRPr lang="en-US" sz="1067" b="1">
                  <a:solidFill>
                    <a:srgbClr val="000000"/>
                  </a:solidFill>
                  <a:latin typeface="Arial" pitchFamily="34" charset="0"/>
                </a:endParaRPr>
              </a:p>
            </p:txBody>
          </p:sp>
        </p:grpSp>
      </p:grpSp>
      <p:sp>
        <p:nvSpPr>
          <p:cNvPr id="865" name="Text Box 32"/>
          <p:cNvSpPr txBox="1">
            <a:spLocks noChangeArrowheads="1"/>
          </p:cNvSpPr>
          <p:nvPr/>
        </p:nvSpPr>
        <p:spPr bwMode="auto">
          <a:xfrm>
            <a:off x="367982" y="2080326"/>
            <a:ext cx="1511409" cy="627373"/>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933" b="1" kern="0" dirty="0">
                <a:solidFill>
                  <a:sysClr val="windowText" lastClr="000000"/>
                </a:solidFill>
              </a:rPr>
              <a:t>RAN</a:t>
            </a:r>
          </a:p>
          <a:p>
            <a:pPr algn="ctr" defTabSz="1219170">
              <a:lnSpc>
                <a:spcPct val="90000"/>
              </a:lnSpc>
              <a:spcBef>
                <a:spcPct val="0"/>
              </a:spcBef>
              <a:defRPr/>
            </a:pPr>
            <a:r>
              <a:rPr lang="en-GB" sz="933" b="1" kern="0" dirty="0">
                <a:solidFill>
                  <a:sysClr val="windowText" lastClr="000000"/>
                </a:solidFill>
              </a:rPr>
              <a:t>MPLS/IP</a:t>
            </a:r>
          </a:p>
          <a:p>
            <a:pPr algn="ctr" defTabSz="1219170">
              <a:lnSpc>
                <a:spcPct val="90000"/>
              </a:lnSpc>
              <a:spcBef>
                <a:spcPct val="0"/>
              </a:spcBef>
              <a:defRPr/>
            </a:pPr>
            <a:endParaRPr lang="en-GB" sz="933" b="1" kern="0" dirty="0">
              <a:solidFill>
                <a:sysClr val="windowText" lastClr="000000"/>
              </a:solidFill>
            </a:endParaRPr>
          </a:p>
          <a:p>
            <a:pPr algn="ctr" defTabSz="1219170">
              <a:lnSpc>
                <a:spcPct val="90000"/>
              </a:lnSpc>
              <a:spcBef>
                <a:spcPct val="0"/>
              </a:spcBef>
              <a:defRPr/>
            </a:pPr>
            <a:r>
              <a:rPr lang="en-GB" sz="933" b="1" kern="0" dirty="0">
                <a:solidFill>
                  <a:sysClr val="windowText" lastClr="000000"/>
                </a:solidFill>
              </a:rPr>
              <a:t>IGP Area/Process</a:t>
            </a:r>
          </a:p>
        </p:txBody>
      </p:sp>
      <p:sp>
        <p:nvSpPr>
          <p:cNvPr id="866" name="Text Box 32"/>
          <p:cNvSpPr txBox="1">
            <a:spLocks noChangeArrowheads="1"/>
          </p:cNvSpPr>
          <p:nvPr/>
        </p:nvSpPr>
        <p:spPr bwMode="auto">
          <a:xfrm>
            <a:off x="10550986" y="2098729"/>
            <a:ext cx="1357783" cy="627373"/>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933" b="1" kern="0" dirty="0">
                <a:solidFill>
                  <a:sysClr val="windowText" lastClr="000000"/>
                </a:solidFill>
              </a:rPr>
              <a:t>RAN</a:t>
            </a:r>
            <a:endParaRPr lang="en-GB" sz="933" b="1" kern="0" dirty="0">
              <a:solidFill>
                <a:sysClr val="windowText" lastClr="000000"/>
              </a:solidFill>
            </a:endParaRPr>
          </a:p>
          <a:p>
            <a:pPr algn="ctr" defTabSz="1219170">
              <a:lnSpc>
                <a:spcPct val="90000"/>
              </a:lnSpc>
              <a:spcBef>
                <a:spcPct val="0"/>
              </a:spcBef>
              <a:defRPr/>
            </a:pPr>
            <a:r>
              <a:rPr lang="en-GB" sz="933" b="1" kern="0" dirty="0">
                <a:solidFill>
                  <a:sysClr val="windowText" lastClr="000000"/>
                </a:solidFill>
              </a:rPr>
              <a:t>MPLS/IP </a:t>
            </a:r>
          </a:p>
          <a:p>
            <a:pPr algn="ctr" defTabSz="1219170">
              <a:lnSpc>
                <a:spcPct val="90000"/>
              </a:lnSpc>
              <a:spcBef>
                <a:spcPct val="0"/>
              </a:spcBef>
              <a:defRPr/>
            </a:pPr>
            <a:endParaRPr lang="en-US" sz="933" kern="0" dirty="0">
              <a:solidFill>
                <a:sysClr val="windowText" lastClr="000000"/>
              </a:solidFill>
            </a:endParaRPr>
          </a:p>
          <a:p>
            <a:pPr algn="ctr" defTabSz="1219170">
              <a:lnSpc>
                <a:spcPct val="90000"/>
              </a:lnSpc>
              <a:spcBef>
                <a:spcPct val="0"/>
              </a:spcBef>
              <a:defRPr/>
            </a:pPr>
            <a:r>
              <a:rPr lang="en-US" sz="933" b="1" kern="0" dirty="0">
                <a:solidFill>
                  <a:sysClr val="windowText" lastClr="000000"/>
                </a:solidFill>
              </a:rPr>
              <a:t>IGP Area/Process</a:t>
            </a:r>
          </a:p>
        </p:txBody>
      </p:sp>
      <p:sp>
        <p:nvSpPr>
          <p:cNvPr id="868" name="Line 59"/>
          <p:cNvSpPr>
            <a:spLocks noChangeShapeType="1"/>
          </p:cNvSpPr>
          <p:nvPr/>
        </p:nvSpPr>
        <p:spPr bwMode="auto">
          <a:xfrm flipV="1">
            <a:off x="914400" y="2141489"/>
            <a:ext cx="1828800" cy="0"/>
          </a:xfrm>
          <a:prstGeom prst="line">
            <a:avLst/>
          </a:prstGeom>
          <a:noFill/>
          <a:ln w="28575" cap="rnd">
            <a:solidFill>
              <a:schemeClr val="accent6"/>
            </a:solidFill>
            <a:prstDash val="sysDot"/>
            <a:round/>
            <a:headEnd type="triangle" w="med" len="med"/>
            <a:tailEnd type="none" w="med" len="med"/>
          </a:ln>
          <a:effectLst/>
        </p:spPr>
        <p:txBody>
          <a:bodyPr lIns="97367" tIns="48683" rIns="97367" bIns="48683"/>
          <a:lstStyle/>
          <a:p>
            <a:pPr defTabSz="1219170">
              <a:defRPr/>
            </a:pPr>
            <a:endParaRPr lang="en-US" sz="2400" kern="0">
              <a:solidFill>
                <a:sysClr val="windowText" lastClr="000000"/>
              </a:solidFill>
            </a:endParaRPr>
          </a:p>
        </p:txBody>
      </p:sp>
      <p:sp>
        <p:nvSpPr>
          <p:cNvPr id="869" name="Text Box 60"/>
          <p:cNvSpPr txBox="1">
            <a:spLocks noChangeArrowheads="1"/>
          </p:cNvSpPr>
          <p:nvPr/>
        </p:nvSpPr>
        <p:spPr bwMode="auto">
          <a:xfrm>
            <a:off x="778528" y="1734525"/>
            <a:ext cx="2179153" cy="470000"/>
          </a:xfrm>
          <a:prstGeom prst="rect">
            <a:avLst/>
          </a:prstGeom>
          <a:noFill/>
          <a:ln w="25400">
            <a:noFill/>
            <a:miter lim="800000"/>
            <a:headEnd type="none" w="sm" len="sm"/>
            <a:tailEnd type="none" w="sm" len="sm"/>
          </a:ln>
          <a:effectLst/>
        </p:spPr>
        <p:txBody>
          <a:bodyPr wrap="square" anchor="ctr">
            <a:spAutoFit/>
          </a:bodyPr>
          <a:lstStyle/>
          <a:p>
            <a:pPr algn="ctr" defTabSz="1219170">
              <a:spcBef>
                <a:spcPct val="30000"/>
              </a:spcBef>
              <a:buClr>
                <a:srgbClr val="FF555D"/>
              </a:buClr>
              <a:defRPr/>
            </a:pPr>
            <a:r>
              <a:rPr lang="en-GB" sz="1067" kern="0" dirty="0">
                <a:solidFill>
                  <a:srgbClr val="000000"/>
                </a:solidFill>
                <a:latin typeface="Helvetica" pitchFamily="34" charset="0"/>
              </a:rPr>
              <a:t>MPC iBGP community</a:t>
            </a:r>
          </a:p>
          <a:p>
            <a:pPr algn="ctr" defTabSz="1219170">
              <a:spcBef>
                <a:spcPct val="30000"/>
              </a:spcBef>
              <a:buClr>
                <a:srgbClr val="FF555D"/>
              </a:buClr>
              <a:defRPr/>
            </a:pPr>
            <a:r>
              <a:rPr lang="en-GB" sz="1067" kern="0" dirty="0">
                <a:solidFill>
                  <a:srgbClr val="000000"/>
                </a:solidFill>
                <a:latin typeface="Helvetica" pitchFamily="34" charset="0"/>
              </a:rPr>
              <a:t>into RAN IGP</a:t>
            </a:r>
          </a:p>
        </p:txBody>
      </p:sp>
      <p:sp>
        <p:nvSpPr>
          <p:cNvPr id="871" name="Line 59"/>
          <p:cNvSpPr>
            <a:spLocks noChangeShapeType="1"/>
          </p:cNvSpPr>
          <p:nvPr/>
        </p:nvSpPr>
        <p:spPr bwMode="auto">
          <a:xfrm flipV="1">
            <a:off x="913792" y="2917907"/>
            <a:ext cx="1828800" cy="0"/>
          </a:xfrm>
          <a:prstGeom prst="line">
            <a:avLst/>
          </a:prstGeom>
          <a:noFill/>
          <a:ln w="28575" cap="rnd">
            <a:solidFill>
              <a:srgbClr val="008000"/>
            </a:solidFill>
            <a:prstDash val="sysDot"/>
            <a:round/>
            <a:headEnd type="none" w="med" len="med"/>
            <a:tailEnd type="triangle" w="med" len="med"/>
          </a:ln>
          <a:effectLst/>
        </p:spPr>
        <p:txBody>
          <a:bodyPr lIns="97367" tIns="48683" rIns="97367" bIns="48683"/>
          <a:lstStyle/>
          <a:p>
            <a:pPr defTabSz="1219170">
              <a:defRPr/>
            </a:pPr>
            <a:endParaRPr lang="en-US" sz="2400" kern="0">
              <a:solidFill>
                <a:srgbClr val="FF0000"/>
              </a:solidFill>
            </a:endParaRPr>
          </a:p>
        </p:txBody>
      </p:sp>
      <p:sp>
        <p:nvSpPr>
          <p:cNvPr id="872" name="Text Box 60"/>
          <p:cNvSpPr txBox="1">
            <a:spLocks noChangeArrowheads="1"/>
          </p:cNvSpPr>
          <p:nvPr/>
        </p:nvSpPr>
        <p:spPr bwMode="auto">
          <a:xfrm>
            <a:off x="812589" y="2871566"/>
            <a:ext cx="2133600" cy="438005"/>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kern="0" dirty="0">
                <a:solidFill>
                  <a:srgbClr val="000000"/>
                </a:solidFill>
                <a:latin typeface="Helvetica" pitchFamily="34" charset="0"/>
              </a:rPr>
              <a:t>RAN IGP CSN Loopbacks </a:t>
            </a:r>
          </a:p>
          <a:p>
            <a:pPr algn="ctr" defTabSz="1219170">
              <a:lnSpc>
                <a:spcPct val="90000"/>
              </a:lnSpc>
              <a:spcBef>
                <a:spcPct val="30000"/>
              </a:spcBef>
              <a:buClr>
                <a:srgbClr val="FF555D"/>
              </a:buClr>
              <a:defRPr/>
            </a:pPr>
            <a:r>
              <a:rPr lang="en-GB" sz="1067" kern="0" dirty="0">
                <a:solidFill>
                  <a:srgbClr val="000000"/>
                </a:solidFill>
                <a:latin typeface="Helvetica" pitchFamily="34" charset="0"/>
              </a:rPr>
              <a:t>into iBGP</a:t>
            </a:r>
          </a:p>
        </p:txBody>
      </p:sp>
      <p:sp>
        <p:nvSpPr>
          <p:cNvPr id="873" name="Text Box 38"/>
          <p:cNvSpPr txBox="1">
            <a:spLocks noChangeArrowheads="1"/>
          </p:cNvSpPr>
          <p:nvPr/>
        </p:nvSpPr>
        <p:spPr bwMode="auto">
          <a:xfrm>
            <a:off x="4470400" y="17682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rPr>
              <a:t>Core</a:t>
            </a:r>
          </a:p>
        </p:txBody>
      </p:sp>
      <p:sp>
        <p:nvSpPr>
          <p:cNvPr id="874" name="Text Box 38"/>
          <p:cNvSpPr txBox="1">
            <a:spLocks noChangeArrowheads="1"/>
          </p:cNvSpPr>
          <p:nvPr/>
        </p:nvSpPr>
        <p:spPr bwMode="auto">
          <a:xfrm>
            <a:off x="4818069" y="27588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rPr>
              <a:t>Core</a:t>
            </a:r>
          </a:p>
        </p:txBody>
      </p:sp>
      <p:sp>
        <p:nvSpPr>
          <p:cNvPr id="875" name="Text Box 38"/>
          <p:cNvSpPr txBox="1">
            <a:spLocks noChangeArrowheads="1"/>
          </p:cNvSpPr>
          <p:nvPr/>
        </p:nvSpPr>
        <p:spPr bwMode="auto">
          <a:xfrm>
            <a:off x="6807200" y="16920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rPr>
              <a:t>Core</a:t>
            </a:r>
          </a:p>
        </p:txBody>
      </p:sp>
      <p:sp>
        <p:nvSpPr>
          <p:cNvPr id="876" name="Text Box 38"/>
          <p:cNvSpPr txBox="1">
            <a:spLocks noChangeArrowheads="1"/>
          </p:cNvSpPr>
          <p:nvPr/>
        </p:nvSpPr>
        <p:spPr bwMode="auto">
          <a:xfrm>
            <a:off x="6807200" y="28350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rPr>
              <a:t>Core</a:t>
            </a:r>
          </a:p>
        </p:txBody>
      </p:sp>
      <p:sp>
        <p:nvSpPr>
          <p:cNvPr id="878" name="Line 59"/>
          <p:cNvSpPr>
            <a:spLocks noChangeShapeType="1"/>
          </p:cNvSpPr>
          <p:nvPr/>
        </p:nvSpPr>
        <p:spPr bwMode="auto">
          <a:xfrm flipV="1">
            <a:off x="406400" y="4019175"/>
            <a:ext cx="15240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endParaRPr>
          </a:p>
        </p:txBody>
      </p:sp>
      <p:sp>
        <p:nvSpPr>
          <p:cNvPr id="879" name="Text Box 60"/>
          <p:cNvSpPr txBox="1">
            <a:spLocks noChangeArrowheads="1"/>
          </p:cNvSpPr>
          <p:nvPr/>
        </p:nvSpPr>
        <p:spPr bwMode="auto">
          <a:xfrm>
            <a:off x="644528" y="3824973"/>
            <a:ext cx="980281"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81" name="Line 59"/>
          <p:cNvSpPr>
            <a:spLocks noChangeShapeType="1"/>
          </p:cNvSpPr>
          <p:nvPr/>
        </p:nvSpPr>
        <p:spPr bwMode="auto">
          <a:xfrm flipV="1">
            <a:off x="1930400" y="4183036"/>
            <a:ext cx="28448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endParaRPr>
          </a:p>
        </p:txBody>
      </p:sp>
      <p:sp>
        <p:nvSpPr>
          <p:cNvPr id="882" name="Text Box 60"/>
          <p:cNvSpPr txBox="1">
            <a:spLocks noChangeArrowheads="1"/>
          </p:cNvSpPr>
          <p:nvPr/>
        </p:nvSpPr>
        <p:spPr bwMode="auto">
          <a:xfrm>
            <a:off x="2374900" y="3926590"/>
            <a:ext cx="1829859"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84" name="Line 59"/>
          <p:cNvSpPr>
            <a:spLocks noChangeShapeType="1"/>
          </p:cNvSpPr>
          <p:nvPr/>
        </p:nvSpPr>
        <p:spPr bwMode="auto">
          <a:xfrm flipV="1">
            <a:off x="4775200" y="4183036"/>
            <a:ext cx="29464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endParaRPr>
          </a:p>
        </p:txBody>
      </p:sp>
      <p:sp>
        <p:nvSpPr>
          <p:cNvPr id="885" name="Text Box 60"/>
          <p:cNvSpPr txBox="1">
            <a:spLocks noChangeArrowheads="1"/>
          </p:cNvSpPr>
          <p:nvPr/>
        </p:nvSpPr>
        <p:spPr bwMode="auto">
          <a:xfrm>
            <a:off x="5235575" y="3926590"/>
            <a:ext cx="1895211"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87" name="Line 59"/>
          <p:cNvSpPr>
            <a:spLocks noChangeShapeType="1"/>
          </p:cNvSpPr>
          <p:nvPr/>
        </p:nvSpPr>
        <p:spPr bwMode="auto">
          <a:xfrm flipV="1">
            <a:off x="7721600" y="4183036"/>
            <a:ext cx="28448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endParaRPr>
          </a:p>
        </p:txBody>
      </p:sp>
      <p:sp>
        <p:nvSpPr>
          <p:cNvPr id="888" name="Text Box 60"/>
          <p:cNvSpPr txBox="1">
            <a:spLocks noChangeArrowheads="1"/>
          </p:cNvSpPr>
          <p:nvPr/>
        </p:nvSpPr>
        <p:spPr bwMode="auto">
          <a:xfrm>
            <a:off x="8166100" y="3926590"/>
            <a:ext cx="1829859"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90" name="Line 59"/>
          <p:cNvSpPr>
            <a:spLocks noChangeShapeType="1"/>
          </p:cNvSpPr>
          <p:nvPr/>
        </p:nvSpPr>
        <p:spPr bwMode="auto">
          <a:xfrm flipV="1">
            <a:off x="10566400" y="4021399"/>
            <a:ext cx="1524000" cy="0"/>
          </a:xfrm>
          <a:prstGeom prst="line">
            <a:avLst/>
          </a:prstGeom>
          <a:noFill/>
          <a:ln w="28575" cap="rnd">
            <a:solidFill>
              <a:srgbClr val="008000"/>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endParaRPr>
          </a:p>
        </p:txBody>
      </p:sp>
      <p:sp>
        <p:nvSpPr>
          <p:cNvPr id="891" name="Text Box 60"/>
          <p:cNvSpPr txBox="1">
            <a:spLocks noChangeArrowheads="1"/>
          </p:cNvSpPr>
          <p:nvPr/>
        </p:nvSpPr>
        <p:spPr bwMode="auto">
          <a:xfrm>
            <a:off x="10804528" y="3799555"/>
            <a:ext cx="980281" cy="240963"/>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b="1" kern="0" dirty="0">
                <a:solidFill>
                  <a:sysClr val="windowText" lastClr="000000"/>
                </a:solidFill>
                <a:latin typeface="Helvetica" pitchFamily="34" charset="0"/>
              </a:rPr>
              <a:t>LDP LSP </a:t>
            </a:r>
          </a:p>
        </p:txBody>
      </p:sp>
      <p:sp>
        <p:nvSpPr>
          <p:cNvPr id="893" name="Line 59"/>
          <p:cNvSpPr>
            <a:spLocks noChangeShapeType="1"/>
          </p:cNvSpPr>
          <p:nvPr/>
        </p:nvSpPr>
        <p:spPr bwMode="auto">
          <a:xfrm flipV="1">
            <a:off x="1930400" y="3920027"/>
            <a:ext cx="8636000" cy="0"/>
          </a:xfrm>
          <a:prstGeom prst="line">
            <a:avLst/>
          </a:prstGeom>
          <a:noFill/>
          <a:ln w="28575" cap="rnd">
            <a:solidFill>
              <a:schemeClr val="accent6"/>
            </a:solidFill>
            <a:prstDash val="sysDot"/>
            <a:round/>
            <a:headEnd type="triangle" w="med" len="med"/>
            <a:tailEnd type="triangle" w="med" len="med"/>
          </a:ln>
          <a:effectLst/>
        </p:spPr>
        <p:txBody>
          <a:bodyPr lIns="97367" tIns="48683" rIns="97367" bIns="48683"/>
          <a:lstStyle/>
          <a:p>
            <a:pPr defTabSz="1219170">
              <a:defRPr/>
            </a:pPr>
            <a:endParaRPr lang="en-US" sz="2400" kern="0">
              <a:solidFill>
                <a:sysClr val="windowText" lastClr="000000"/>
              </a:solidFill>
            </a:endParaRPr>
          </a:p>
        </p:txBody>
      </p:sp>
      <p:sp>
        <p:nvSpPr>
          <p:cNvPr id="894" name="Text Box 60"/>
          <p:cNvSpPr txBox="1">
            <a:spLocks noChangeArrowheads="1"/>
          </p:cNvSpPr>
          <p:nvPr/>
        </p:nvSpPr>
        <p:spPr bwMode="auto">
          <a:xfrm>
            <a:off x="3279777" y="3581366"/>
            <a:ext cx="5554927" cy="259430"/>
          </a:xfrm>
          <a:prstGeom prst="rect">
            <a:avLst/>
          </a:prstGeom>
          <a:noFill/>
          <a:ln w="25400">
            <a:solidFill>
              <a:srgbClr val="FFFFFF"/>
            </a:solid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200" b="1" kern="0" dirty="0" err="1">
                <a:solidFill>
                  <a:sysClr val="windowText" lastClr="000000"/>
                </a:solidFill>
                <a:latin typeface="Helvetica" pitchFamily="34" charset="0"/>
              </a:rPr>
              <a:t>i</a:t>
            </a:r>
            <a:r>
              <a:rPr lang="en-GB" sz="1200" b="1" kern="0" dirty="0">
                <a:solidFill>
                  <a:sysClr val="windowText" lastClr="000000"/>
                </a:solidFill>
                <a:latin typeface="Helvetica" pitchFamily="34" charset="0"/>
              </a:rPr>
              <a:t>/</a:t>
            </a:r>
            <a:r>
              <a:rPr lang="en-GB" sz="1200" b="1" kern="0" dirty="0" err="1">
                <a:solidFill>
                  <a:sysClr val="windowText" lastClr="000000"/>
                </a:solidFill>
                <a:latin typeface="Helvetica" pitchFamily="34" charset="0"/>
              </a:rPr>
              <a:t>eBGP</a:t>
            </a:r>
            <a:r>
              <a:rPr lang="en-GB" sz="1200" b="1" kern="0" dirty="0">
                <a:solidFill>
                  <a:sysClr val="windowText" lastClr="000000"/>
                </a:solidFill>
                <a:latin typeface="Helvetica" pitchFamily="34" charset="0"/>
              </a:rPr>
              <a:t>  Hierarchical LSP</a:t>
            </a:r>
          </a:p>
        </p:txBody>
      </p:sp>
      <p:sp>
        <p:nvSpPr>
          <p:cNvPr id="896" name="Line 59"/>
          <p:cNvSpPr>
            <a:spLocks noChangeShapeType="1"/>
          </p:cNvSpPr>
          <p:nvPr/>
        </p:nvSpPr>
        <p:spPr bwMode="auto">
          <a:xfrm flipV="1">
            <a:off x="9784313" y="2096893"/>
            <a:ext cx="1828800" cy="0"/>
          </a:xfrm>
          <a:prstGeom prst="line">
            <a:avLst/>
          </a:prstGeom>
          <a:noFill/>
          <a:ln w="28575" cap="rnd">
            <a:solidFill>
              <a:schemeClr val="accent6"/>
            </a:solidFill>
            <a:prstDash val="sysDot"/>
            <a:round/>
            <a:headEnd type="none" w="med" len="med"/>
            <a:tailEnd type="triangle" w="med" len="med"/>
          </a:ln>
          <a:effectLst/>
        </p:spPr>
        <p:txBody>
          <a:bodyPr lIns="97367" tIns="48683" rIns="97367" bIns="48683"/>
          <a:lstStyle/>
          <a:p>
            <a:pPr defTabSz="1219170">
              <a:defRPr/>
            </a:pPr>
            <a:endParaRPr lang="en-US" sz="2400" kern="0">
              <a:solidFill>
                <a:srgbClr val="FF0000"/>
              </a:solidFill>
            </a:endParaRPr>
          </a:p>
        </p:txBody>
      </p:sp>
      <p:sp>
        <p:nvSpPr>
          <p:cNvPr id="440" name="Line 59"/>
          <p:cNvSpPr>
            <a:spLocks noChangeShapeType="1"/>
          </p:cNvSpPr>
          <p:nvPr/>
        </p:nvSpPr>
        <p:spPr bwMode="auto">
          <a:xfrm>
            <a:off x="9784314" y="2874064"/>
            <a:ext cx="1607769" cy="8587"/>
          </a:xfrm>
          <a:prstGeom prst="line">
            <a:avLst/>
          </a:prstGeom>
          <a:noFill/>
          <a:ln w="28575" cap="rnd">
            <a:solidFill>
              <a:srgbClr val="008000"/>
            </a:solidFill>
            <a:prstDash val="sysDot"/>
            <a:round/>
            <a:headEnd type="triangle" w="med" len="med"/>
            <a:tailEnd type="none" w="med" len="med"/>
          </a:ln>
          <a:effectLst/>
        </p:spPr>
        <p:txBody>
          <a:bodyPr lIns="97367" tIns="48683" rIns="97367" bIns="48683"/>
          <a:lstStyle/>
          <a:p>
            <a:pPr defTabSz="1219170">
              <a:defRPr/>
            </a:pPr>
            <a:endParaRPr lang="en-US" sz="2400" kern="0">
              <a:solidFill>
                <a:sysClr val="windowText" lastClr="000000"/>
              </a:solidFill>
            </a:endParaRPr>
          </a:p>
        </p:txBody>
      </p:sp>
      <p:sp>
        <p:nvSpPr>
          <p:cNvPr id="442" name="Line 21"/>
          <p:cNvSpPr>
            <a:spLocks noChangeShapeType="1"/>
          </p:cNvSpPr>
          <p:nvPr/>
        </p:nvSpPr>
        <p:spPr bwMode="auto">
          <a:xfrm rot="21419269">
            <a:off x="8799691" y="2104591"/>
            <a:ext cx="607484" cy="128587"/>
          </a:xfrm>
          <a:prstGeom prst="line">
            <a:avLst/>
          </a:prstGeom>
          <a:noFill/>
          <a:ln w="9525">
            <a:noFill/>
            <a:round/>
            <a:headEnd/>
            <a:tailEnd/>
          </a:ln>
          <a:effectLst/>
        </p:spPr>
        <p:txBody>
          <a:bodyPr lIns="109499" tIns="54748" rIns="109499" bIns="54748"/>
          <a:lstStyle/>
          <a:p>
            <a:pPr defTabSz="1219170">
              <a:defRPr/>
            </a:pPr>
            <a:endParaRPr lang="en-US" sz="2400" kern="0">
              <a:solidFill>
                <a:sysClr val="windowText" lastClr="000000"/>
              </a:solidFill>
              <a:latin typeface="Arial"/>
            </a:endParaRPr>
          </a:p>
        </p:txBody>
      </p:sp>
      <p:sp>
        <p:nvSpPr>
          <p:cNvPr id="443" name="Text Box 38"/>
          <p:cNvSpPr txBox="1">
            <a:spLocks noChangeArrowheads="1"/>
          </p:cNvSpPr>
          <p:nvPr/>
        </p:nvSpPr>
        <p:spPr bwMode="auto">
          <a:xfrm>
            <a:off x="4481689" y="17682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latin typeface="Arial"/>
              </a:rPr>
              <a:t>Core Node</a:t>
            </a:r>
          </a:p>
        </p:txBody>
      </p:sp>
      <p:sp>
        <p:nvSpPr>
          <p:cNvPr id="444" name="Text Box 38"/>
          <p:cNvSpPr txBox="1">
            <a:spLocks noChangeArrowheads="1"/>
          </p:cNvSpPr>
          <p:nvPr/>
        </p:nvSpPr>
        <p:spPr bwMode="auto">
          <a:xfrm>
            <a:off x="4427583" y="2893835"/>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latin typeface="Arial"/>
              </a:rPr>
              <a:t>Core Node</a:t>
            </a:r>
          </a:p>
        </p:txBody>
      </p:sp>
      <p:sp>
        <p:nvSpPr>
          <p:cNvPr id="445" name="Text Box 38"/>
          <p:cNvSpPr txBox="1">
            <a:spLocks noChangeArrowheads="1"/>
          </p:cNvSpPr>
          <p:nvPr/>
        </p:nvSpPr>
        <p:spPr bwMode="auto">
          <a:xfrm>
            <a:off x="6818489" y="16920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latin typeface="Arial"/>
              </a:rPr>
              <a:t>Core Node</a:t>
            </a:r>
          </a:p>
        </p:txBody>
      </p:sp>
      <p:sp>
        <p:nvSpPr>
          <p:cNvPr id="446" name="Text Box 38"/>
          <p:cNvSpPr txBox="1">
            <a:spLocks noChangeArrowheads="1"/>
          </p:cNvSpPr>
          <p:nvPr/>
        </p:nvSpPr>
        <p:spPr bwMode="auto">
          <a:xfrm>
            <a:off x="6818489" y="2835097"/>
            <a:ext cx="1238251" cy="295168"/>
          </a:xfrm>
          <a:prstGeom prst="rect">
            <a:avLst/>
          </a:prstGeom>
          <a:noFill/>
          <a:ln w="9525">
            <a:noFill/>
            <a:miter lim="800000"/>
            <a:headEnd/>
            <a:tailEnd/>
          </a:ln>
          <a:effectLst/>
        </p:spPr>
        <p:txBody>
          <a:bodyPr lIns="109499" tIns="54748" rIns="109499" bIns="54748" anchor="b">
            <a:spAutoFit/>
          </a:bodyPr>
          <a:lstStyle/>
          <a:p>
            <a:pPr algn="ctr" defTabSz="1219170">
              <a:lnSpc>
                <a:spcPct val="90000"/>
              </a:lnSpc>
              <a:spcBef>
                <a:spcPct val="0"/>
              </a:spcBef>
              <a:defRPr/>
            </a:pPr>
            <a:r>
              <a:rPr lang="en-US" sz="1333" kern="0" dirty="0">
                <a:solidFill>
                  <a:srgbClr val="FFFFFF"/>
                </a:solidFill>
                <a:latin typeface="Arial"/>
              </a:rPr>
              <a:t>Core Node</a:t>
            </a:r>
          </a:p>
        </p:txBody>
      </p:sp>
      <p:pic>
        <p:nvPicPr>
          <p:cNvPr id="449" name="Picture 7"/>
          <p:cNvPicPr>
            <a:picLocks noChangeArrowheads="1"/>
          </p:cNvPicPr>
          <p:nvPr/>
        </p:nvPicPr>
        <p:blipFill>
          <a:blip r:embed="rId6" cstate="print"/>
          <a:srcRect/>
          <a:stretch>
            <a:fillRect/>
          </a:stretch>
        </p:blipFill>
        <p:spPr bwMode="auto">
          <a:xfrm>
            <a:off x="4346218" y="1280506"/>
            <a:ext cx="3608917" cy="2301527"/>
          </a:xfrm>
          <a:prstGeom prst="rect">
            <a:avLst/>
          </a:prstGeom>
          <a:noFill/>
          <a:ln w="12700">
            <a:noFill/>
            <a:miter lim="800000"/>
            <a:headEnd/>
            <a:tailEnd/>
          </a:ln>
          <a:effectLst/>
        </p:spPr>
      </p:pic>
      <p:pic>
        <p:nvPicPr>
          <p:cNvPr id="450" name="Picture 8"/>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242500" y="1907464"/>
            <a:ext cx="507581" cy="473264"/>
          </a:xfrm>
          <a:prstGeom prst="rect">
            <a:avLst/>
          </a:prstGeom>
          <a:noFill/>
          <a:ln w="9525">
            <a:noFill/>
            <a:miter lim="800000"/>
            <a:headEnd/>
            <a:tailEnd/>
          </a:ln>
          <a:effectLst/>
        </p:spPr>
      </p:pic>
      <p:sp>
        <p:nvSpPr>
          <p:cNvPr id="454" name="Text Box 9"/>
          <p:cNvSpPr txBox="1">
            <a:spLocks noChangeArrowheads="1"/>
          </p:cNvSpPr>
          <p:nvPr/>
        </p:nvSpPr>
        <p:spPr bwMode="auto">
          <a:xfrm>
            <a:off x="5513730" y="2127968"/>
            <a:ext cx="1498103" cy="646331"/>
          </a:xfrm>
          <a:prstGeom prst="rect">
            <a:avLst/>
          </a:prstGeom>
          <a:noFill/>
          <a:ln w="9525">
            <a:noFill/>
            <a:miter lim="800000"/>
            <a:headEnd/>
            <a:tailEnd/>
          </a:ln>
          <a:effectLst/>
        </p:spPr>
        <p:txBody>
          <a:bodyPr>
            <a:spAutoFit/>
          </a:bodyPr>
          <a:lstStyle/>
          <a:p>
            <a:pPr algn="ctr" defTabSz="1219170">
              <a:spcBef>
                <a:spcPct val="0"/>
              </a:spcBef>
              <a:defRPr/>
            </a:pPr>
            <a:r>
              <a:rPr lang="en-GB" sz="1200" b="1" kern="0" dirty="0">
                <a:solidFill>
                  <a:srgbClr val="FFFFFF"/>
                </a:solidFill>
                <a:latin typeface="Arial"/>
              </a:rPr>
              <a:t>Core </a:t>
            </a:r>
            <a:r>
              <a:rPr lang="en-US" sz="1200" b="1" kern="0" dirty="0">
                <a:solidFill>
                  <a:srgbClr val="FFFFFF"/>
                </a:solidFill>
                <a:latin typeface="Arial"/>
              </a:rPr>
              <a:t>Network</a:t>
            </a:r>
          </a:p>
          <a:p>
            <a:pPr algn="ctr" defTabSz="1219170">
              <a:spcBef>
                <a:spcPct val="0"/>
              </a:spcBef>
              <a:defRPr/>
            </a:pPr>
            <a:r>
              <a:rPr lang="en-US" sz="1200" b="1" kern="0" dirty="0">
                <a:solidFill>
                  <a:srgbClr val="FFFFFF"/>
                </a:solidFill>
                <a:latin typeface="Arial"/>
              </a:rPr>
              <a:t>IP/MPLS Domain</a:t>
            </a:r>
          </a:p>
          <a:p>
            <a:pPr algn="ctr" defTabSz="1219170">
              <a:spcBef>
                <a:spcPct val="0"/>
              </a:spcBef>
              <a:defRPr/>
            </a:pPr>
            <a:endParaRPr lang="en-US" sz="1200" b="1" kern="0" dirty="0">
              <a:solidFill>
                <a:srgbClr val="FFFFFF"/>
              </a:solidFill>
              <a:latin typeface="Arial"/>
            </a:endParaRPr>
          </a:p>
        </p:txBody>
      </p:sp>
      <p:pic>
        <p:nvPicPr>
          <p:cNvPr id="464" name="Picture 12"/>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242500" y="2563671"/>
            <a:ext cx="507581" cy="474672"/>
          </a:xfrm>
          <a:prstGeom prst="rect">
            <a:avLst/>
          </a:prstGeom>
          <a:noFill/>
          <a:ln w="9525">
            <a:noFill/>
            <a:miter lim="800000"/>
            <a:headEnd/>
            <a:tailEnd/>
          </a:ln>
          <a:effectLst/>
        </p:spPr>
      </p:pic>
      <p:sp>
        <p:nvSpPr>
          <p:cNvPr id="466" name="Text Box 25"/>
          <p:cNvSpPr txBox="1">
            <a:spLocks noChangeArrowheads="1"/>
          </p:cNvSpPr>
          <p:nvPr/>
        </p:nvSpPr>
        <p:spPr bwMode="auto">
          <a:xfrm>
            <a:off x="8103458" y="1966529"/>
            <a:ext cx="2199217" cy="664563"/>
          </a:xfrm>
          <a:prstGeom prst="rect">
            <a:avLst/>
          </a:prstGeom>
          <a:noFill/>
          <a:ln w="9525">
            <a:noFill/>
            <a:miter lim="800000"/>
            <a:headEnd/>
            <a:tailEnd/>
          </a:ln>
          <a:effectLst/>
        </p:spPr>
        <p:txBody>
          <a:bodyPr lIns="109499" tIns="54748" rIns="109499" bIns="54748" anchor="b">
            <a:spAutoFit/>
          </a:bodyPr>
          <a:lstStyle/>
          <a:p>
            <a:pPr algn="ctr" defTabSz="1219170">
              <a:spcBef>
                <a:spcPct val="0"/>
              </a:spcBef>
              <a:defRPr/>
            </a:pPr>
            <a:r>
              <a:rPr lang="en-US" sz="1200" b="1" kern="0" dirty="0">
                <a:solidFill>
                  <a:sysClr val="windowText" lastClr="000000"/>
                </a:solidFill>
                <a:latin typeface="Arial"/>
              </a:rPr>
              <a:t>Aggregation Network</a:t>
            </a:r>
          </a:p>
          <a:p>
            <a:pPr algn="ctr" defTabSz="1219170">
              <a:spcBef>
                <a:spcPct val="0"/>
              </a:spcBef>
              <a:defRPr/>
            </a:pPr>
            <a:r>
              <a:rPr lang="en-US" sz="1200" b="1" kern="0" dirty="0">
                <a:solidFill>
                  <a:sysClr val="windowText" lastClr="000000"/>
                </a:solidFill>
                <a:latin typeface="Arial"/>
              </a:rPr>
              <a:t>IP/MPLS </a:t>
            </a:r>
          </a:p>
          <a:p>
            <a:pPr algn="ctr" defTabSz="1219170">
              <a:spcBef>
                <a:spcPct val="0"/>
              </a:spcBef>
              <a:defRPr/>
            </a:pPr>
            <a:r>
              <a:rPr lang="en-US" sz="1200" b="1" kern="0" dirty="0">
                <a:solidFill>
                  <a:sysClr val="windowText" lastClr="000000"/>
                </a:solidFill>
                <a:latin typeface="Arial"/>
              </a:rPr>
              <a:t>Domain</a:t>
            </a:r>
          </a:p>
        </p:txBody>
      </p:sp>
      <p:sp>
        <p:nvSpPr>
          <p:cNvPr id="467" name="Line 28"/>
          <p:cNvSpPr>
            <a:spLocks noChangeShapeType="1"/>
          </p:cNvSpPr>
          <p:nvPr/>
        </p:nvSpPr>
        <p:spPr bwMode="auto">
          <a:xfrm rot="21419269">
            <a:off x="2127951" y="2028389"/>
            <a:ext cx="609600" cy="146051"/>
          </a:xfrm>
          <a:prstGeom prst="line">
            <a:avLst/>
          </a:prstGeom>
          <a:noFill/>
          <a:ln w="9525">
            <a:noFill/>
            <a:round/>
            <a:headEnd/>
            <a:tailEnd/>
          </a:ln>
          <a:effectLst/>
        </p:spPr>
        <p:txBody>
          <a:bodyPr lIns="109499" tIns="54748" rIns="109499" bIns="54748"/>
          <a:lstStyle/>
          <a:p>
            <a:pPr defTabSz="1219170">
              <a:defRPr/>
            </a:pPr>
            <a:endParaRPr lang="en-US" sz="2400" kern="0">
              <a:solidFill>
                <a:sysClr val="windowText" lastClr="000000"/>
              </a:solidFill>
              <a:latin typeface="Arial"/>
            </a:endParaRPr>
          </a:p>
        </p:txBody>
      </p:sp>
      <p:sp>
        <p:nvSpPr>
          <p:cNvPr id="475" name="Text Box 30"/>
          <p:cNvSpPr txBox="1">
            <a:spLocks noChangeArrowheads="1"/>
          </p:cNvSpPr>
          <p:nvPr/>
        </p:nvSpPr>
        <p:spPr bwMode="auto">
          <a:xfrm>
            <a:off x="2341546" y="1185752"/>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476" name="Text Box 31"/>
          <p:cNvSpPr txBox="1">
            <a:spLocks noChangeArrowheads="1"/>
          </p:cNvSpPr>
          <p:nvPr/>
        </p:nvSpPr>
        <p:spPr bwMode="auto">
          <a:xfrm>
            <a:off x="1624809" y="2454535"/>
            <a:ext cx="140463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Pre-Aggregation</a:t>
            </a:r>
          </a:p>
          <a:p>
            <a:pPr algn="ctr" defTabSz="1219170">
              <a:lnSpc>
                <a:spcPct val="90000"/>
              </a:lnSpc>
              <a:spcBef>
                <a:spcPct val="0"/>
              </a:spcBef>
              <a:defRPr/>
            </a:pPr>
            <a:r>
              <a:rPr lang="en-US" sz="1200" kern="0" dirty="0">
                <a:solidFill>
                  <a:sysClr val="windowText" lastClr="000000"/>
                </a:solidFill>
                <a:latin typeface="Arial"/>
              </a:rPr>
              <a:t>Node</a:t>
            </a:r>
          </a:p>
        </p:txBody>
      </p:sp>
      <p:sp>
        <p:nvSpPr>
          <p:cNvPr id="482" name="Text Box 32"/>
          <p:cNvSpPr txBox="1">
            <a:spLocks noChangeArrowheads="1"/>
          </p:cNvSpPr>
          <p:nvPr/>
        </p:nvSpPr>
        <p:spPr bwMode="auto">
          <a:xfrm>
            <a:off x="2077504" y="1966529"/>
            <a:ext cx="2201333" cy="664563"/>
          </a:xfrm>
          <a:prstGeom prst="rect">
            <a:avLst/>
          </a:prstGeom>
          <a:noFill/>
          <a:ln w="9525">
            <a:noFill/>
            <a:miter lim="800000"/>
            <a:headEnd/>
            <a:tailEnd/>
          </a:ln>
          <a:effectLst/>
        </p:spPr>
        <p:txBody>
          <a:bodyPr lIns="109499" tIns="54748" rIns="109499" bIns="54748" anchor="b">
            <a:spAutoFit/>
          </a:bodyPr>
          <a:lstStyle/>
          <a:p>
            <a:pPr algn="ctr" defTabSz="1219170">
              <a:spcBef>
                <a:spcPct val="0"/>
              </a:spcBef>
              <a:defRPr/>
            </a:pPr>
            <a:r>
              <a:rPr lang="en-US" sz="1200" b="1" kern="0" dirty="0">
                <a:solidFill>
                  <a:sysClr val="windowText" lastClr="000000"/>
                </a:solidFill>
                <a:latin typeface="Arial"/>
              </a:rPr>
              <a:t>Aggregation Network</a:t>
            </a:r>
          </a:p>
          <a:p>
            <a:pPr algn="ctr" defTabSz="1219170">
              <a:spcBef>
                <a:spcPct val="0"/>
              </a:spcBef>
              <a:defRPr/>
            </a:pPr>
            <a:r>
              <a:rPr lang="en-US" sz="1200" b="1" kern="0" dirty="0">
                <a:solidFill>
                  <a:sysClr val="windowText" lastClr="000000"/>
                </a:solidFill>
                <a:latin typeface="Arial"/>
              </a:rPr>
              <a:t>IP/MPLS </a:t>
            </a:r>
          </a:p>
          <a:p>
            <a:pPr algn="ctr" defTabSz="1219170">
              <a:spcBef>
                <a:spcPct val="0"/>
              </a:spcBef>
              <a:defRPr/>
            </a:pPr>
            <a:r>
              <a:rPr lang="en-US" sz="1200" b="1" kern="0" dirty="0">
                <a:solidFill>
                  <a:sysClr val="windowText" lastClr="000000"/>
                </a:solidFill>
                <a:latin typeface="Arial"/>
              </a:rPr>
              <a:t>Domain</a:t>
            </a:r>
            <a:endParaRPr lang="en-GB" sz="1200" b="1" kern="0" dirty="0">
              <a:solidFill>
                <a:sysClr val="windowText" lastClr="000000"/>
              </a:solidFill>
              <a:latin typeface="Arial"/>
            </a:endParaRPr>
          </a:p>
        </p:txBody>
      </p:sp>
      <p:pic>
        <p:nvPicPr>
          <p:cNvPr id="487" name="Picture 39" descr="RouterOpticalWavelength"/>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789611" y="1478161"/>
            <a:ext cx="772583" cy="354012"/>
          </a:xfrm>
          <a:prstGeom prst="rect">
            <a:avLst/>
          </a:prstGeom>
          <a:noFill/>
          <a:effectLst/>
        </p:spPr>
      </p:pic>
      <p:pic>
        <p:nvPicPr>
          <p:cNvPr id="491" name="Picture 40" descr="RouterOpticalWavelength"/>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789608" y="3058153"/>
            <a:ext cx="772584" cy="354012"/>
          </a:xfrm>
          <a:prstGeom prst="rect">
            <a:avLst/>
          </a:prstGeom>
          <a:noFill/>
          <a:effectLst/>
        </p:spPr>
      </p:pic>
      <p:pic>
        <p:nvPicPr>
          <p:cNvPr id="492" name="Picture 41" descr="RouterOpticalWavelength"/>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495571" y="2278871"/>
            <a:ext cx="711623" cy="326079"/>
          </a:xfrm>
          <a:prstGeom prst="rect">
            <a:avLst/>
          </a:prstGeom>
          <a:noFill/>
          <a:effectLst/>
        </p:spPr>
      </p:pic>
      <p:sp>
        <p:nvSpPr>
          <p:cNvPr id="899" name="Text Box 38"/>
          <p:cNvSpPr txBox="1">
            <a:spLocks noChangeArrowheads="1"/>
          </p:cNvSpPr>
          <p:nvPr/>
        </p:nvSpPr>
        <p:spPr bwMode="auto">
          <a:xfrm>
            <a:off x="4620291" y="1833210"/>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sp>
        <p:nvSpPr>
          <p:cNvPr id="900" name="Text Box 30"/>
          <p:cNvSpPr txBox="1">
            <a:spLocks noChangeArrowheads="1"/>
          </p:cNvSpPr>
          <p:nvPr/>
        </p:nvSpPr>
        <p:spPr bwMode="auto">
          <a:xfrm>
            <a:off x="2341546" y="3331236"/>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901" name="Text Box 30"/>
          <p:cNvSpPr txBox="1">
            <a:spLocks noChangeArrowheads="1"/>
          </p:cNvSpPr>
          <p:nvPr/>
        </p:nvSpPr>
        <p:spPr bwMode="auto">
          <a:xfrm>
            <a:off x="8354408" y="1101100"/>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pic>
        <p:nvPicPr>
          <p:cNvPr id="902" name="Picture 39" descr="RouterOpticalWavelength"/>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802474" y="1393510"/>
            <a:ext cx="772583" cy="354012"/>
          </a:xfrm>
          <a:prstGeom prst="rect">
            <a:avLst/>
          </a:prstGeom>
          <a:noFill/>
          <a:effectLst/>
        </p:spPr>
      </p:pic>
      <p:pic>
        <p:nvPicPr>
          <p:cNvPr id="903" name="Picture 40" descr="RouterOpticalWavelength"/>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802471" y="2973502"/>
            <a:ext cx="772584" cy="354012"/>
          </a:xfrm>
          <a:prstGeom prst="rect">
            <a:avLst/>
          </a:prstGeom>
          <a:noFill/>
          <a:effectLst/>
        </p:spPr>
      </p:pic>
      <p:sp>
        <p:nvSpPr>
          <p:cNvPr id="904" name="Text Box 30"/>
          <p:cNvSpPr txBox="1">
            <a:spLocks noChangeArrowheads="1"/>
          </p:cNvSpPr>
          <p:nvPr/>
        </p:nvSpPr>
        <p:spPr bwMode="auto">
          <a:xfrm>
            <a:off x="8354408" y="3246585"/>
            <a:ext cx="1668709" cy="276765"/>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Aggregation Node</a:t>
            </a:r>
          </a:p>
        </p:txBody>
      </p:sp>
      <p:sp>
        <p:nvSpPr>
          <p:cNvPr id="905" name="Text Box 38"/>
          <p:cNvSpPr txBox="1">
            <a:spLocks noChangeArrowheads="1"/>
          </p:cNvSpPr>
          <p:nvPr/>
        </p:nvSpPr>
        <p:spPr bwMode="auto">
          <a:xfrm>
            <a:off x="4620291" y="2535995"/>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pic>
        <p:nvPicPr>
          <p:cNvPr id="906" name="Picture 8"/>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491622" y="1915844"/>
            <a:ext cx="507581" cy="473264"/>
          </a:xfrm>
          <a:prstGeom prst="rect">
            <a:avLst/>
          </a:prstGeom>
          <a:noFill/>
          <a:ln w="9525">
            <a:noFill/>
            <a:miter lim="800000"/>
            <a:headEnd/>
            <a:tailEnd/>
          </a:ln>
          <a:effectLst/>
        </p:spPr>
      </p:pic>
      <p:pic>
        <p:nvPicPr>
          <p:cNvPr id="907" name="Picture 12"/>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491622" y="2572051"/>
            <a:ext cx="507581" cy="474672"/>
          </a:xfrm>
          <a:prstGeom prst="rect">
            <a:avLst/>
          </a:prstGeom>
          <a:noFill/>
          <a:ln w="9525">
            <a:noFill/>
            <a:miter lim="800000"/>
            <a:headEnd/>
            <a:tailEnd/>
          </a:ln>
          <a:effectLst/>
        </p:spPr>
      </p:pic>
      <p:sp>
        <p:nvSpPr>
          <p:cNvPr id="908" name="Text Box 38"/>
          <p:cNvSpPr txBox="1">
            <a:spLocks noChangeArrowheads="1"/>
          </p:cNvSpPr>
          <p:nvPr/>
        </p:nvSpPr>
        <p:spPr bwMode="auto">
          <a:xfrm>
            <a:off x="6776926" y="1867917"/>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sp>
        <p:nvSpPr>
          <p:cNvPr id="909" name="Text Box 38"/>
          <p:cNvSpPr txBox="1">
            <a:spLocks noChangeArrowheads="1"/>
          </p:cNvSpPr>
          <p:nvPr/>
        </p:nvSpPr>
        <p:spPr bwMode="auto">
          <a:xfrm>
            <a:off x="6776926" y="2570701"/>
            <a:ext cx="876940"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latin typeface="Arial"/>
              </a:rPr>
              <a:t>Core </a:t>
            </a:r>
          </a:p>
          <a:p>
            <a:pPr algn="ctr" defTabSz="1219170">
              <a:lnSpc>
                <a:spcPct val="90000"/>
              </a:lnSpc>
              <a:spcBef>
                <a:spcPct val="0"/>
              </a:spcBef>
              <a:defRPr/>
            </a:pPr>
            <a:r>
              <a:rPr lang="en-US" sz="1200" kern="0" dirty="0">
                <a:solidFill>
                  <a:srgbClr val="FFFFFF"/>
                </a:solidFill>
                <a:latin typeface="Arial"/>
              </a:rPr>
              <a:t>Node</a:t>
            </a:r>
          </a:p>
        </p:txBody>
      </p:sp>
      <p:pic>
        <p:nvPicPr>
          <p:cNvPr id="910" name="Picture 11"/>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033765" y="1165916"/>
            <a:ext cx="545041" cy="435235"/>
          </a:xfrm>
          <a:prstGeom prst="rect">
            <a:avLst/>
          </a:prstGeom>
          <a:noFill/>
          <a:ln w="9525">
            <a:noFill/>
            <a:miter lim="800000"/>
            <a:headEnd/>
            <a:tailEnd/>
          </a:ln>
          <a:effectLst/>
        </p:spPr>
      </p:pic>
      <p:sp>
        <p:nvSpPr>
          <p:cNvPr id="911" name="Text Box 38"/>
          <p:cNvSpPr txBox="1">
            <a:spLocks noChangeArrowheads="1"/>
          </p:cNvSpPr>
          <p:nvPr/>
        </p:nvSpPr>
        <p:spPr bwMode="auto">
          <a:xfrm>
            <a:off x="5523596" y="1520291"/>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pic>
        <p:nvPicPr>
          <p:cNvPr id="912" name="Picture 11"/>
          <p:cNvPicPr>
            <a:picLocks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033765" y="3189644"/>
            <a:ext cx="545041" cy="435235"/>
          </a:xfrm>
          <a:prstGeom prst="rect">
            <a:avLst/>
          </a:prstGeom>
          <a:noFill/>
          <a:ln w="9525">
            <a:noFill/>
            <a:miter lim="800000"/>
            <a:headEnd/>
            <a:tailEnd/>
          </a:ln>
          <a:effectLst/>
        </p:spPr>
      </p:pic>
      <p:sp>
        <p:nvSpPr>
          <p:cNvPr id="913" name="Text Box 38"/>
          <p:cNvSpPr txBox="1">
            <a:spLocks noChangeArrowheads="1"/>
          </p:cNvSpPr>
          <p:nvPr/>
        </p:nvSpPr>
        <p:spPr bwMode="auto">
          <a:xfrm>
            <a:off x="5523596" y="2731157"/>
            <a:ext cx="156537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rgbClr val="FFFFFF"/>
                </a:solidFill>
              </a:rPr>
              <a:t>Mobile </a:t>
            </a:r>
          </a:p>
          <a:p>
            <a:pPr algn="ctr" defTabSz="1219170">
              <a:lnSpc>
                <a:spcPct val="90000"/>
              </a:lnSpc>
              <a:spcBef>
                <a:spcPct val="0"/>
              </a:spcBef>
              <a:defRPr/>
            </a:pPr>
            <a:r>
              <a:rPr lang="en-US" sz="1200" kern="0" dirty="0">
                <a:solidFill>
                  <a:srgbClr val="FFFFFF"/>
                </a:solidFill>
              </a:rPr>
              <a:t>Transport GW</a:t>
            </a:r>
          </a:p>
        </p:txBody>
      </p:sp>
      <p:sp>
        <p:nvSpPr>
          <p:cNvPr id="914" name="Text Box 31"/>
          <p:cNvSpPr txBox="1">
            <a:spLocks noChangeArrowheads="1"/>
          </p:cNvSpPr>
          <p:nvPr/>
        </p:nvSpPr>
        <p:spPr bwMode="auto">
          <a:xfrm>
            <a:off x="9218216" y="2446426"/>
            <a:ext cx="1404633" cy="442964"/>
          </a:xfrm>
          <a:prstGeom prst="rect">
            <a:avLst/>
          </a:prstGeom>
          <a:noFill/>
          <a:ln w="9525">
            <a:noFill/>
            <a:miter lim="800000"/>
            <a:headEnd/>
            <a:tailEnd/>
          </a:ln>
          <a:effectLst/>
        </p:spPr>
        <p:txBody>
          <a:bodyPr wrap="square" lIns="109499" tIns="54748" rIns="109499" bIns="54748" anchor="b">
            <a:spAutoFit/>
          </a:bodyPr>
          <a:lstStyle/>
          <a:p>
            <a:pPr algn="ctr" defTabSz="1219170">
              <a:lnSpc>
                <a:spcPct val="90000"/>
              </a:lnSpc>
              <a:spcBef>
                <a:spcPct val="0"/>
              </a:spcBef>
              <a:defRPr/>
            </a:pPr>
            <a:r>
              <a:rPr lang="en-US" sz="1200" kern="0" dirty="0">
                <a:solidFill>
                  <a:sysClr val="windowText" lastClr="000000"/>
                </a:solidFill>
                <a:latin typeface="Arial"/>
              </a:rPr>
              <a:t>Pre-Aggregation</a:t>
            </a:r>
          </a:p>
          <a:p>
            <a:pPr algn="ctr" defTabSz="1219170">
              <a:lnSpc>
                <a:spcPct val="90000"/>
              </a:lnSpc>
              <a:spcBef>
                <a:spcPct val="0"/>
              </a:spcBef>
              <a:defRPr/>
            </a:pPr>
            <a:r>
              <a:rPr lang="en-US" sz="1200" kern="0" dirty="0">
                <a:solidFill>
                  <a:sysClr val="windowText" lastClr="000000"/>
                </a:solidFill>
                <a:latin typeface="Arial"/>
              </a:rPr>
              <a:t>Node</a:t>
            </a:r>
          </a:p>
        </p:txBody>
      </p:sp>
      <p:sp>
        <p:nvSpPr>
          <p:cNvPr id="915" name="Text Box 60"/>
          <p:cNvSpPr txBox="1">
            <a:spLocks noChangeArrowheads="1"/>
          </p:cNvSpPr>
          <p:nvPr/>
        </p:nvSpPr>
        <p:spPr bwMode="auto">
          <a:xfrm>
            <a:off x="9493756" y="1700657"/>
            <a:ext cx="2179153" cy="470000"/>
          </a:xfrm>
          <a:prstGeom prst="rect">
            <a:avLst/>
          </a:prstGeom>
          <a:noFill/>
          <a:ln w="25400">
            <a:noFill/>
            <a:miter lim="800000"/>
            <a:headEnd type="none" w="sm" len="sm"/>
            <a:tailEnd type="none" w="sm" len="sm"/>
          </a:ln>
          <a:effectLst/>
        </p:spPr>
        <p:txBody>
          <a:bodyPr wrap="square" anchor="ctr">
            <a:spAutoFit/>
          </a:bodyPr>
          <a:lstStyle/>
          <a:p>
            <a:pPr algn="ctr" defTabSz="1219170">
              <a:spcBef>
                <a:spcPct val="30000"/>
              </a:spcBef>
              <a:buClr>
                <a:srgbClr val="FF555D"/>
              </a:buClr>
              <a:defRPr/>
            </a:pPr>
            <a:r>
              <a:rPr lang="en-GB" sz="1067" kern="0" dirty="0">
                <a:solidFill>
                  <a:srgbClr val="000000"/>
                </a:solidFill>
                <a:latin typeface="Helvetica" pitchFamily="34" charset="0"/>
              </a:rPr>
              <a:t>MPC iBGP community</a:t>
            </a:r>
          </a:p>
          <a:p>
            <a:pPr algn="ctr" defTabSz="1219170">
              <a:spcBef>
                <a:spcPct val="30000"/>
              </a:spcBef>
              <a:buClr>
                <a:srgbClr val="FF555D"/>
              </a:buClr>
              <a:defRPr/>
            </a:pPr>
            <a:r>
              <a:rPr lang="en-GB" sz="1067" kern="0" dirty="0">
                <a:solidFill>
                  <a:srgbClr val="000000"/>
                </a:solidFill>
                <a:latin typeface="Helvetica" pitchFamily="34" charset="0"/>
              </a:rPr>
              <a:t>into RAN IGP</a:t>
            </a:r>
          </a:p>
        </p:txBody>
      </p:sp>
      <p:sp>
        <p:nvSpPr>
          <p:cNvPr id="916" name="Text Box 60"/>
          <p:cNvSpPr txBox="1">
            <a:spLocks noChangeArrowheads="1"/>
          </p:cNvSpPr>
          <p:nvPr/>
        </p:nvSpPr>
        <p:spPr bwMode="auto">
          <a:xfrm>
            <a:off x="9527817" y="2837698"/>
            <a:ext cx="2133600" cy="438005"/>
          </a:xfrm>
          <a:prstGeom prst="rect">
            <a:avLst/>
          </a:prstGeom>
          <a:noFill/>
          <a:ln w="25400">
            <a:noFill/>
            <a:miter lim="800000"/>
            <a:headEnd type="none" w="sm" len="sm"/>
            <a:tailEnd type="none" w="sm" len="sm"/>
          </a:ln>
          <a:effectLst/>
        </p:spPr>
        <p:txBody>
          <a:bodyPr wrap="square" anchor="ctr">
            <a:spAutoFit/>
          </a:bodyPr>
          <a:lstStyle/>
          <a:p>
            <a:pPr algn="ctr" defTabSz="1219170">
              <a:lnSpc>
                <a:spcPct val="90000"/>
              </a:lnSpc>
              <a:spcBef>
                <a:spcPct val="30000"/>
              </a:spcBef>
              <a:buClr>
                <a:srgbClr val="FF555D"/>
              </a:buClr>
              <a:defRPr/>
            </a:pPr>
            <a:r>
              <a:rPr lang="en-GB" sz="1067" kern="0" dirty="0">
                <a:solidFill>
                  <a:srgbClr val="000000"/>
                </a:solidFill>
                <a:latin typeface="Helvetica" pitchFamily="34" charset="0"/>
              </a:rPr>
              <a:t>RAN IGP CSN Loopbacks </a:t>
            </a:r>
          </a:p>
          <a:p>
            <a:pPr algn="ctr" defTabSz="1219170">
              <a:lnSpc>
                <a:spcPct val="90000"/>
              </a:lnSpc>
              <a:spcBef>
                <a:spcPct val="30000"/>
              </a:spcBef>
              <a:buClr>
                <a:srgbClr val="FF555D"/>
              </a:buClr>
              <a:defRPr/>
            </a:pPr>
            <a:r>
              <a:rPr lang="en-GB" sz="1067" kern="0" dirty="0">
                <a:solidFill>
                  <a:srgbClr val="000000"/>
                </a:solidFill>
                <a:latin typeface="Helvetica" pitchFamily="34" charset="0"/>
              </a:rPr>
              <a:t>into iBGP</a:t>
            </a:r>
          </a:p>
        </p:txBody>
      </p:sp>
      <p:sp>
        <p:nvSpPr>
          <p:cNvPr id="917" name="Text Box 37"/>
          <p:cNvSpPr txBox="1">
            <a:spLocks noChangeArrowheads="1"/>
          </p:cNvSpPr>
          <p:nvPr/>
        </p:nvSpPr>
        <p:spPr bwMode="auto">
          <a:xfrm>
            <a:off x="11348261" y="1677277"/>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918" name="Text Box 37"/>
          <p:cNvSpPr txBox="1">
            <a:spLocks noChangeArrowheads="1"/>
          </p:cNvSpPr>
          <p:nvPr/>
        </p:nvSpPr>
        <p:spPr bwMode="auto">
          <a:xfrm>
            <a:off x="11492092" y="2445772"/>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919" name="Text Box 37"/>
          <p:cNvSpPr txBox="1">
            <a:spLocks noChangeArrowheads="1"/>
          </p:cNvSpPr>
          <p:nvPr/>
        </p:nvSpPr>
        <p:spPr bwMode="auto">
          <a:xfrm>
            <a:off x="11256102" y="3105764"/>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920" name="Text Box 37"/>
          <p:cNvSpPr txBox="1">
            <a:spLocks noChangeArrowheads="1"/>
          </p:cNvSpPr>
          <p:nvPr/>
        </p:nvSpPr>
        <p:spPr bwMode="auto">
          <a:xfrm>
            <a:off x="373837" y="3226296"/>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921" name="Text Box 37"/>
          <p:cNvSpPr txBox="1">
            <a:spLocks noChangeArrowheads="1"/>
          </p:cNvSpPr>
          <p:nvPr/>
        </p:nvSpPr>
        <p:spPr bwMode="auto">
          <a:xfrm>
            <a:off x="79945" y="2575189"/>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
        <p:nvSpPr>
          <p:cNvPr id="922" name="Text Box 37"/>
          <p:cNvSpPr txBox="1">
            <a:spLocks noChangeArrowheads="1"/>
          </p:cNvSpPr>
          <p:nvPr/>
        </p:nvSpPr>
        <p:spPr bwMode="auto">
          <a:xfrm>
            <a:off x="508606" y="1815442"/>
            <a:ext cx="701441" cy="276765"/>
          </a:xfrm>
          <a:prstGeom prst="rect">
            <a:avLst/>
          </a:prstGeom>
          <a:noFill/>
          <a:ln w="9525">
            <a:noFill/>
            <a:miter lim="800000"/>
            <a:headEnd/>
            <a:tailEnd/>
          </a:ln>
          <a:effectLst/>
        </p:spPr>
        <p:txBody>
          <a:bodyPr wrap="square" lIns="109499" tIns="54748" rIns="109499" bIns="54748" anchor="b">
            <a:spAutoFit/>
          </a:bodyPr>
          <a:lstStyle/>
          <a:p>
            <a:pPr algn="ctr">
              <a:lnSpc>
                <a:spcPct val="90000"/>
              </a:lnSpc>
              <a:spcBef>
                <a:spcPct val="0"/>
              </a:spcBef>
            </a:pPr>
            <a:r>
              <a:rPr lang="en-US" sz="1200" dirty="0">
                <a:solidFill>
                  <a:srgbClr val="000000"/>
                </a:solidFill>
              </a:rPr>
              <a:t>CSG</a:t>
            </a:r>
          </a:p>
        </p:txBody>
      </p:sp>
    </p:spTree>
    <p:extLst>
      <p:ext uri="{BB962C8B-B14F-4D97-AF65-F5344CB8AC3E}">
        <p14:creationId xmlns:p14="http://schemas.microsoft.com/office/powerpoint/2010/main" val="512477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Cloud 519">
            <a:extLst>
              <a:ext uri="{FF2B5EF4-FFF2-40B4-BE49-F238E27FC236}">
                <a16:creationId xmlns:a16="http://schemas.microsoft.com/office/drawing/2014/main" id="{93EE0870-4D81-C347-9427-6D61C3960F6D}"/>
              </a:ext>
            </a:extLst>
          </p:cNvPr>
          <p:cNvSpPr/>
          <p:nvPr/>
        </p:nvSpPr>
        <p:spPr>
          <a:xfrm>
            <a:off x="10285132" y="1653211"/>
            <a:ext cx="1460983" cy="1279804"/>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9" name="Cloud 518">
            <a:extLst>
              <a:ext uri="{FF2B5EF4-FFF2-40B4-BE49-F238E27FC236}">
                <a16:creationId xmlns:a16="http://schemas.microsoft.com/office/drawing/2014/main" id="{61768683-E504-EA43-A5FB-1888DF7D587B}"/>
              </a:ext>
            </a:extLst>
          </p:cNvPr>
          <p:cNvSpPr/>
          <p:nvPr/>
        </p:nvSpPr>
        <p:spPr>
          <a:xfrm>
            <a:off x="7552262" y="1716251"/>
            <a:ext cx="2547826" cy="1279804"/>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8" name="Cloud 517">
            <a:extLst>
              <a:ext uri="{FF2B5EF4-FFF2-40B4-BE49-F238E27FC236}">
                <a16:creationId xmlns:a16="http://schemas.microsoft.com/office/drawing/2014/main" id="{EFA0EF68-459D-EA4C-BACA-F049B07A8E39}"/>
              </a:ext>
            </a:extLst>
          </p:cNvPr>
          <p:cNvSpPr/>
          <p:nvPr/>
        </p:nvSpPr>
        <p:spPr>
          <a:xfrm>
            <a:off x="4880244" y="1740641"/>
            <a:ext cx="2547826" cy="1279804"/>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7" name="Cloud 516">
            <a:extLst>
              <a:ext uri="{FF2B5EF4-FFF2-40B4-BE49-F238E27FC236}">
                <a16:creationId xmlns:a16="http://schemas.microsoft.com/office/drawing/2014/main" id="{F4022B7B-28CA-C940-8650-94E1C7D28338}"/>
              </a:ext>
            </a:extLst>
          </p:cNvPr>
          <p:cNvSpPr/>
          <p:nvPr/>
        </p:nvSpPr>
        <p:spPr>
          <a:xfrm>
            <a:off x="2259828" y="1794959"/>
            <a:ext cx="2468005" cy="1279804"/>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loud 1">
            <a:extLst>
              <a:ext uri="{FF2B5EF4-FFF2-40B4-BE49-F238E27FC236}">
                <a16:creationId xmlns:a16="http://schemas.microsoft.com/office/drawing/2014/main" id="{6E82E7B7-6475-364A-8D88-7C4F091687A1}"/>
              </a:ext>
            </a:extLst>
          </p:cNvPr>
          <p:cNvSpPr/>
          <p:nvPr/>
        </p:nvSpPr>
        <p:spPr>
          <a:xfrm>
            <a:off x="702527" y="1910722"/>
            <a:ext cx="1425455" cy="1279804"/>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 name="Title 250"/>
          <p:cNvSpPr txBox="1">
            <a:spLocks/>
          </p:cNvSpPr>
          <p:nvPr/>
        </p:nvSpPr>
        <p:spPr>
          <a:xfrm>
            <a:off x="11441" y="152400"/>
            <a:ext cx="12154547" cy="838200"/>
          </a:xfrm>
          <a:prstGeom prst="rect">
            <a:avLst/>
          </a:prstGeom>
        </p:spPr>
        <p:txBody>
          <a:bodyPr vert="horz" lIns="97960" tIns="54423" rIns="97960" bIns="54423" rtlCol="0" anchor="b" anchorCtr="0">
            <a:noAutofit/>
          </a:bodyPr>
          <a:lstStyle/>
          <a:p>
            <a:pPr algn="ctr" defTabSz="1088418">
              <a:defRPr/>
            </a:pPr>
            <a:r>
              <a:rPr lang="en-US" sz="3467" b="1" spc="-119" dirty="0">
                <a:latin typeface="+mj-lt"/>
                <a:ea typeface="+mj-ea"/>
                <a:cs typeface="+mj-cs"/>
              </a:rPr>
              <a:t>Sample End-to-End Unified MPLS Architecture</a:t>
            </a:r>
          </a:p>
          <a:p>
            <a:pPr algn="ctr" defTabSz="1088418">
              <a:defRPr/>
            </a:pPr>
            <a:r>
              <a:rPr lang="en-US" sz="2400" dirty="0">
                <a:latin typeface="+mj-lt"/>
                <a:ea typeface="+mj-ea"/>
                <a:cs typeface="+mj-cs"/>
              </a:rPr>
              <a:t>Routing Isolation and Label Stack for LSP between Pre-Agg. Node Loopbacks</a:t>
            </a:r>
          </a:p>
        </p:txBody>
      </p:sp>
      <p:sp>
        <p:nvSpPr>
          <p:cNvPr id="480" name="TextBox 479"/>
          <p:cNvSpPr txBox="1"/>
          <p:nvPr/>
        </p:nvSpPr>
        <p:spPr>
          <a:xfrm>
            <a:off x="304801" y="4822292"/>
            <a:ext cx="11617660" cy="1874110"/>
          </a:xfrm>
          <a:prstGeom prst="rect">
            <a:avLst/>
          </a:prstGeom>
          <a:noFill/>
        </p:spPr>
        <p:txBody>
          <a:bodyPr wrap="square" lIns="108844" tIns="54423" rIns="108844" bIns="54423" rtlCol="0">
            <a:spAutoFit/>
          </a:bodyPr>
          <a:lstStyle/>
          <a:p>
            <a:pPr marL="0" lvl="1" eaLnBrk="0" hangingPunct="0">
              <a:lnSpc>
                <a:spcPts val="1860"/>
              </a:lnSpc>
              <a:spcBef>
                <a:spcPts val="1715"/>
              </a:spcBef>
              <a:buClr>
                <a:schemeClr val="accent1"/>
              </a:buClr>
              <a:buSzPct val="90000"/>
              <a:defRPr/>
            </a:pPr>
            <a:r>
              <a:rPr lang="en-US" sz="1733" dirty="0">
                <a:solidFill>
                  <a:srgbClr val="000000"/>
                </a:solidFill>
              </a:rPr>
              <a:t>No IGP route is propagated from Aggregation to the Core. IGP area has routes for that area only plus routes to core ABRs. Only the core ABR’s are propagated from L2 to L1</a:t>
            </a:r>
          </a:p>
          <a:p>
            <a:pPr marL="61277" lvl="1" indent="-342830" eaLnBrk="0" hangingPunct="0">
              <a:lnSpc>
                <a:spcPts val="1560"/>
              </a:lnSpc>
              <a:spcBef>
                <a:spcPts val="1715"/>
              </a:spcBef>
              <a:buClr>
                <a:schemeClr val="accent1"/>
              </a:buClr>
              <a:buSzPct val="90000"/>
              <a:buFont typeface="Arial"/>
              <a:buChar char="•"/>
              <a:defRPr/>
            </a:pPr>
            <a:r>
              <a:rPr lang="en-US" sz="1733" dirty="0">
                <a:solidFill>
                  <a:srgbClr val="000000"/>
                </a:solidFill>
              </a:rPr>
              <a:t>LDP labels are used to traverse each domain and reach core ABRs</a:t>
            </a:r>
          </a:p>
          <a:p>
            <a:pPr marL="61277" lvl="1" indent="-342830" eaLnBrk="0" hangingPunct="0">
              <a:lnSpc>
                <a:spcPts val="1560"/>
              </a:lnSpc>
              <a:spcBef>
                <a:spcPts val="1715"/>
              </a:spcBef>
              <a:buClr>
                <a:schemeClr val="accent1"/>
              </a:buClr>
              <a:buSzPct val="90000"/>
              <a:buFont typeface="Arial"/>
              <a:buChar char="•"/>
              <a:defRPr/>
            </a:pPr>
            <a:r>
              <a:rPr lang="en-US" sz="1733" dirty="0">
                <a:solidFill>
                  <a:srgbClr val="000000"/>
                </a:solidFill>
              </a:rPr>
              <a:t>BGP labels are used by Labeled BGP PEs &amp; ABRs to reach Labeled BGP PEs in remote areas</a:t>
            </a:r>
          </a:p>
          <a:p>
            <a:pPr marL="61277" lvl="1" indent="-342830" eaLnBrk="0" hangingPunct="0">
              <a:lnSpc>
                <a:spcPts val="1560"/>
              </a:lnSpc>
              <a:spcBef>
                <a:spcPts val="1715"/>
              </a:spcBef>
              <a:buClr>
                <a:schemeClr val="accent1"/>
              </a:buClr>
              <a:buSzPct val="90000"/>
              <a:buFont typeface="Arial"/>
              <a:buChar char="•"/>
              <a:defRPr/>
            </a:pPr>
            <a:r>
              <a:rPr lang="en-US" sz="1733" dirty="0">
                <a:solidFill>
                  <a:srgbClr val="000000"/>
                </a:solidFill>
              </a:rPr>
              <a:t>Service (e.g. PW) labels are used by Label BGP PEs</a:t>
            </a:r>
          </a:p>
        </p:txBody>
      </p:sp>
      <p:sp>
        <p:nvSpPr>
          <p:cNvPr id="604" name="Line 5"/>
          <p:cNvSpPr>
            <a:spLocks noChangeShapeType="1"/>
          </p:cNvSpPr>
          <p:nvPr/>
        </p:nvSpPr>
        <p:spPr bwMode="auto">
          <a:xfrm flipH="1">
            <a:off x="4792132" y="1225493"/>
            <a:ext cx="0" cy="3136899"/>
          </a:xfrm>
          <a:prstGeom prst="line">
            <a:avLst/>
          </a:prstGeom>
          <a:noFill/>
          <a:ln w="25400">
            <a:solidFill>
              <a:schemeClr val="tx1"/>
            </a:solidFill>
            <a:prstDash val="dash"/>
            <a:round/>
            <a:headEnd/>
            <a:tailEnd/>
          </a:ln>
        </p:spPr>
        <p:txBody>
          <a:bodyPr wrap="square" lIns="97756" tIns="48876" rIns="97756" bIns="48876" anchor="ctr">
            <a:prstTxWarp prst="textNoShape">
              <a:avLst/>
            </a:prstTxWarp>
            <a:spAutoFit/>
          </a:bodyPr>
          <a:lstStyle/>
          <a:p>
            <a:endParaRPr lang="en-US" sz="2400" dirty="0"/>
          </a:p>
        </p:txBody>
      </p:sp>
      <p:sp>
        <p:nvSpPr>
          <p:cNvPr id="605" name="Line 3"/>
          <p:cNvSpPr>
            <a:spLocks noChangeShapeType="1"/>
          </p:cNvSpPr>
          <p:nvPr/>
        </p:nvSpPr>
        <p:spPr bwMode="auto">
          <a:xfrm flipH="1">
            <a:off x="2116667" y="1331326"/>
            <a:ext cx="11315" cy="3031068"/>
          </a:xfrm>
          <a:prstGeom prst="line">
            <a:avLst/>
          </a:prstGeom>
          <a:noFill/>
          <a:ln w="25400">
            <a:solidFill>
              <a:schemeClr val="tx1"/>
            </a:solidFill>
            <a:prstDash val="dash"/>
            <a:round/>
            <a:headEnd/>
            <a:tailEnd/>
          </a:ln>
        </p:spPr>
        <p:txBody>
          <a:bodyPr wrap="square" lIns="97756" tIns="48876" rIns="97756" bIns="48876" anchor="ctr">
            <a:prstTxWarp prst="textNoShape">
              <a:avLst/>
            </a:prstTxWarp>
            <a:spAutoFit/>
          </a:bodyPr>
          <a:lstStyle/>
          <a:p>
            <a:endParaRPr lang="en-US" sz="2400" dirty="0"/>
          </a:p>
        </p:txBody>
      </p:sp>
      <p:sp>
        <p:nvSpPr>
          <p:cNvPr id="606" name="Line 5"/>
          <p:cNvSpPr>
            <a:spLocks noChangeShapeType="1"/>
          </p:cNvSpPr>
          <p:nvPr/>
        </p:nvSpPr>
        <p:spPr bwMode="auto">
          <a:xfrm flipH="1">
            <a:off x="7433733" y="1238193"/>
            <a:ext cx="0" cy="3149600"/>
          </a:xfrm>
          <a:prstGeom prst="line">
            <a:avLst/>
          </a:prstGeom>
          <a:noFill/>
          <a:ln w="25400">
            <a:solidFill>
              <a:schemeClr val="tx1"/>
            </a:solidFill>
            <a:prstDash val="dash"/>
            <a:round/>
            <a:headEnd/>
            <a:tailEnd/>
          </a:ln>
        </p:spPr>
        <p:txBody>
          <a:bodyPr wrap="square" lIns="97756" tIns="48876" rIns="97756" bIns="48876" anchor="ctr">
            <a:prstTxWarp prst="textNoShape">
              <a:avLst/>
            </a:prstTxWarp>
            <a:spAutoFit/>
          </a:bodyPr>
          <a:lstStyle/>
          <a:p>
            <a:endParaRPr lang="en-US" sz="2400" dirty="0"/>
          </a:p>
        </p:txBody>
      </p:sp>
      <p:sp>
        <p:nvSpPr>
          <p:cNvPr id="608" name="Cloud 607"/>
          <p:cNvSpPr/>
          <p:nvPr/>
        </p:nvSpPr>
        <p:spPr bwMode="auto">
          <a:xfrm>
            <a:off x="4859871" y="1980618"/>
            <a:ext cx="2536948" cy="740579"/>
          </a:xfrm>
          <a:prstGeom prst="cloud">
            <a:avLst/>
          </a:prstGeom>
          <a:solidFill>
            <a:schemeClr val="bg1">
              <a:lumMod val="85000"/>
            </a:schemeClr>
          </a:solidFill>
          <a:ln>
            <a:headEnd type="none" w="med" len="med"/>
            <a:tailEnd type="none" w="med" len="med"/>
          </a:ln>
          <a:effectLst>
            <a:glow rad="63500">
              <a:schemeClr val="accent1">
                <a:satMod val="175000"/>
                <a:alpha val="40000"/>
              </a:schemeClr>
            </a:glow>
            <a:outerShdw blurRad="63500" sx="102000" sy="102000" algn="ctr" rotWithShape="0">
              <a:prstClr val="black">
                <a:alpha val="40000"/>
              </a:prstClr>
            </a:outerShdw>
            <a:softEdge rad="635000"/>
          </a:effectLst>
        </p:spPr>
        <p:style>
          <a:lnRef idx="0">
            <a:schemeClr val="accent5"/>
          </a:lnRef>
          <a:fillRef idx="3">
            <a:schemeClr val="accent5"/>
          </a:fillRef>
          <a:effectRef idx="3">
            <a:schemeClr val="accent5"/>
          </a:effectRef>
          <a:fontRef idx="minor">
            <a:schemeClr val="lt1"/>
          </a:fontRef>
        </p:style>
        <p:txBody>
          <a:bodyPr vert="horz" wrap="square" lIns="97756" tIns="48876" rIns="97756" bIns="48876" numCol="1" rtlCol="0" anchor="t" anchorCtr="0" compatLnSpc="1">
            <a:prstTxWarp prst="textNoShape">
              <a:avLst/>
            </a:prstTxWarp>
            <a:spAutoFit/>
          </a:bodyPr>
          <a:lstStyle/>
          <a:p>
            <a:pPr algn="ctr" defTabSz="969373" eaLnBrk="0" hangingPunct="0">
              <a:lnSpc>
                <a:spcPct val="90000"/>
              </a:lnSpc>
            </a:pPr>
            <a:endParaRPr lang="en-US" sz="2800" b="1" dirty="0">
              <a:solidFill>
                <a:srgbClr val="FFFF00"/>
              </a:solidFill>
              <a:latin typeface="Arial" charset="0"/>
            </a:endParaRPr>
          </a:p>
        </p:txBody>
      </p:sp>
      <p:sp>
        <p:nvSpPr>
          <p:cNvPr id="609" name="Cloud 608"/>
          <p:cNvSpPr/>
          <p:nvPr/>
        </p:nvSpPr>
        <p:spPr bwMode="auto">
          <a:xfrm>
            <a:off x="2099730" y="1997550"/>
            <a:ext cx="2709333" cy="740579"/>
          </a:xfrm>
          <a:prstGeom prst="cloud">
            <a:avLst/>
          </a:prstGeom>
          <a:solidFill>
            <a:schemeClr val="bg1">
              <a:lumMod val="85000"/>
            </a:schemeClr>
          </a:solidFill>
          <a:ln>
            <a:headEnd type="none" w="med" len="med"/>
            <a:tailEnd type="none" w="med" len="med"/>
          </a:ln>
          <a:effectLst>
            <a:glow rad="63500">
              <a:schemeClr val="accent1">
                <a:satMod val="175000"/>
                <a:alpha val="40000"/>
              </a:schemeClr>
            </a:glow>
            <a:outerShdw blurRad="63500" sx="102000" sy="102000" algn="ctr" rotWithShape="0">
              <a:prstClr val="black">
                <a:alpha val="40000"/>
              </a:prstClr>
            </a:outerShdw>
            <a:softEdge rad="635000"/>
          </a:effectLst>
        </p:spPr>
        <p:style>
          <a:lnRef idx="0">
            <a:schemeClr val="accent5"/>
          </a:lnRef>
          <a:fillRef idx="3">
            <a:schemeClr val="accent5"/>
          </a:fillRef>
          <a:effectRef idx="3">
            <a:schemeClr val="accent5"/>
          </a:effectRef>
          <a:fontRef idx="minor">
            <a:schemeClr val="lt1"/>
          </a:fontRef>
        </p:style>
        <p:txBody>
          <a:bodyPr vert="horz" wrap="square" lIns="97756" tIns="48876" rIns="97756" bIns="48876" numCol="1" rtlCol="0" anchor="t" anchorCtr="0" compatLnSpc="1">
            <a:prstTxWarp prst="textNoShape">
              <a:avLst/>
            </a:prstTxWarp>
            <a:spAutoFit/>
          </a:bodyPr>
          <a:lstStyle/>
          <a:p>
            <a:pPr algn="ctr" defTabSz="969373" eaLnBrk="0" hangingPunct="0">
              <a:lnSpc>
                <a:spcPct val="90000"/>
              </a:lnSpc>
            </a:pPr>
            <a:endParaRPr lang="en-US" sz="2800" b="1" dirty="0">
              <a:solidFill>
                <a:srgbClr val="FFFF00"/>
              </a:solidFill>
              <a:latin typeface="Arial" charset="0"/>
            </a:endParaRPr>
          </a:p>
        </p:txBody>
      </p:sp>
      <p:sp>
        <p:nvSpPr>
          <p:cNvPr id="610" name="TextBox 609"/>
          <p:cNvSpPr txBox="1"/>
          <p:nvPr/>
        </p:nvSpPr>
        <p:spPr>
          <a:xfrm>
            <a:off x="4978657" y="1157301"/>
            <a:ext cx="2223680" cy="356130"/>
          </a:xfrm>
          <a:prstGeom prst="rect">
            <a:avLst/>
          </a:prstGeom>
          <a:noFill/>
        </p:spPr>
        <p:txBody>
          <a:bodyPr wrap="square" lIns="108844" tIns="54423" rIns="108844" bIns="54423" rtlCol="0">
            <a:spAutoFit/>
          </a:bodyPr>
          <a:lstStyle/>
          <a:p>
            <a:pPr algn="ctr"/>
            <a:r>
              <a:rPr lang="en-US" sz="1600" b="1" dirty="0">
                <a:solidFill>
                  <a:srgbClr val="002060"/>
                </a:solidFill>
              </a:rPr>
              <a:t>Core Network </a:t>
            </a:r>
          </a:p>
        </p:txBody>
      </p:sp>
      <p:grpSp>
        <p:nvGrpSpPr>
          <p:cNvPr id="611" name="Group 8"/>
          <p:cNvGrpSpPr>
            <a:grpSpLocks noChangeAspect="1"/>
          </p:cNvGrpSpPr>
          <p:nvPr/>
        </p:nvGrpSpPr>
        <p:grpSpPr bwMode="auto">
          <a:xfrm>
            <a:off x="3141130" y="1995656"/>
            <a:ext cx="734484" cy="265395"/>
            <a:chOff x="2904" y="3095"/>
            <a:chExt cx="570" cy="334"/>
          </a:xfrm>
        </p:grpSpPr>
        <p:sp>
          <p:nvSpPr>
            <p:cNvPr id="1179" name="Oval 9"/>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1180" name="Rectangle 1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181" name="Rectangle 1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182" name="Oval 12"/>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183" name="Group 13"/>
            <p:cNvGrpSpPr>
              <a:grpSpLocks noChangeAspect="1"/>
            </p:cNvGrpSpPr>
            <p:nvPr/>
          </p:nvGrpSpPr>
          <p:grpSpPr bwMode="auto">
            <a:xfrm>
              <a:off x="2991" y="3118"/>
              <a:ext cx="394" cy="149"/>
              <a:chOff x="2991" y="3118"/>
              <a:chExt cx="394" cy="149"/>
            </a:xfrm>
          </p:grpSpPr>
          <p:grpSp>
            <p:nvGrpSpPr>
              <p:cNvPr id="1186" name="Group 14"/>
              <p:cNvGrpSpPr>
                <a:grpSpLocks noChangeAspect="1"/>
              </p:cNvGrpSpPr>
              <p:nvPr/>
            </p:nvGrpSpPr>
            <p:grpSpPr bwMode="auto">
              <a:xfrm>
                <a:off x="2991" y="3118"/>
                <a:ext cx="391" cy="146"/>
                <a:chOff x="2991" y="3118"/>
                <a:chExt cx="391" cy="146"/>
              </a:xfrm>
            </p:grpSpPr>
            <p:sp>
              <p:nvSpPr>
                <p:cNvPr id="1196" name="Freeform 1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97" name="Freeform 1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98" name="Freeform 1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99" name="Freeform 1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200" name="Freeform 1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201" name="Freeform 2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202" name="Freeform 2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203" name="Freeform 2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187" name="Group 23"/>
              <p:cNvGrpSpPr>
                <a:grpSpLocks noChangeAspect="1"/>
              </p:cNvGrpSpPr>
              <p:nvPr/>
            </p:nvGrpSpPr>
            <p:grpSpPr bwMode="auto">
              <a:xfrm>
                <a:off x="2994" y="3122"/>
                <a:ext cx="391" cy="145"/>
                <a:chOff x="2994" y="3122"/>
                <a:chExt cx="391" cy="145"/>
              </a:xfrm>
            </p:grpSpPr>
            <p:sp>
              <p:nvSpPr>
                <p:cNvPr id="1188" name="Freeform 2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89" name="Freeform 2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90" name="Freeform 2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91" name="Freeform 2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92" name="Freeform 2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93" name="Freeform 2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94" name="Freeform 3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95" name="Freeform 3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1184" name="Line 32"/>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1185" name="Line 33"/>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613" name="Group 34"/>
          <p:cNvGrpSpPr>
            <a:grpSpLocks noChangeAspect="1"/>
          </p:cNvGrpSpPr>
          <p:nvPr/>
        </p:nvGrpSpPr>
        <p:grpSpPr bwMode="auto">
          <a:xfrm>
            <a:off x="3095974" y="2714575"/>
            <a:ext cx="734484" cy="265395"/>
            <a:chOff x="2904" y="3095"/>
            <a:chExt cx="570" cy="334"/>
          </a:xfrm>
        </p:grpSpPr>
        <p:sp>
          <p:nvSpPr>
            <p:cNvPr id="1154" name="Oval 35"/>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1155" name="Rectangle 36"/>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156" name="Rectangle 37"/>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157" name="Oval 38"/>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158" name="Group 39"/>
            <p:cNvGrpSpPr>
              <a:grpSpLocks noChangeAspect="1"/>
            </p:cNvGrpSpPr>
            <p:nvPr/>
          </p:nvGrpSpPr>
          <p:grpSpPr bwMode="auto">
            <a:xfrm>
              <a:off x="2991" y="3118"/>
              <a:ext cx="394" cy="149"/>
              <a:chOff x="2991" y="3118"/>
              <a:chExt cx="394" cy="149"/>
            </a:xfrm>
          </p:grpSpPr>
          <p:grpSp>
            <p:nvGrpSpPr>
              <p:cNvPr id="1161" name="Group 40"/>
              <p:cNvGrpSpPr>
                <a:grpSpLocks noChangeAspect="1"/>
              </p:cNvGrpSpPr>
              <p:nvPr/>
            </p:nvGrpSpPr>
            <p:grpSpPr bwMode="auto">
              <a:xfrm>
                <a:off x="2991" y="3118"/>
                <a:ext cx="391" cy="146"/>
                <a:chOff x="2991" y="3118"/>
                <a:chExt cx="391" cy="146"/>
              </a:xfrm>
            </p:grpSpPr>
            <p:sp>
              <p:nvSpPr>
                <p:cNvPr id="1171" name="Freeform 41"/>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72" name="Freeform 42"/>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73" name="Freeform 43"/>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74" name="Freeform 44"/>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75" name="Freeform 45"/>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76" name="Freeform 46"/>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77" name="Freeform 47"/>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78" name="Freeform 48"/>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162" name="Group 49"/>
              <p:cNvGrpSpPr>
                <a:grpSpLocks noChangeAspect="1"/>
              </p:cNvGrpSpPr>
              <p:nvPr/>
            </p:nvGrpSpPr>
            <p:grpSpPr bwMode="auto">
              <a:xfrm>
                <a:off x="2994" y="3122"/>
                <a:ext cx="391" cy="145"/>
                <a:chOff x="2994" y="3122"/>
                <a:chExt cx="391" cy="145"/>
              </a:xfrm>
            </p:grpSpPr>
            <p:sp>
              <p:nvSpPr>
                <p:cNvPr id="1163" name="Freeform 50"/>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64" name="Freeform 51"/>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65" name="Freeform 52"/>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66" name="Freeform 53"/>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67" name="Freeform 54"/>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68" name="Freeform 55"/>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69" name="Freeform 56"/>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70" name="Freeform 57"/>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1159" name="Line 58"/>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1160" name="Line 59"/>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15" name="Text Box 277"/>
          <p:cNvSpPr txBox="1">
            <a:spLocks noChangeArrowheads="1"/>
          </p:cNvSpPr>
          <p:nvPr/>
        </p:nvSpPr>
        <p:spPr bwMode="auto">
          <a:xfrm>
            <a:off x="4099388" y="2810659"/>
            <a:ext cx="1430867" cy="485672"/>
          </a:xfrm>
          <a:prstGeom prst="rect">
            <a:avLst/>
          </a:prstGeom>
          <a:noFill/>
          <a:ln w="9525" algn="ctr">
            <a:noFill/>
            <a:miter lim="800000"/>
            <a:headEnd/>
            <a:tailEnd/>
          </a:ln>
        </p:spPr>
        <p:txBody>
          <a:bodyPr lIns="97756" tIns="48876" rIns="97756" bIns="48876">
            <a:spAutoFit/>
          </a:bodyPr>
          <a:lstStyle/>
          <a:p>
            <a:pPr algn="ctr" defTabSz="969373" eaLnBrk="0" hangingPunct="0">
              <a:lnSpc>
                <a:spcPts val="952"/>
              </a:lnSpc>
              <a:spcBef>
                <a:spcPct val="50000"/>
              </a:spcBef>
            </a:pPr>
            <a:r>
              <a:rPr lang="en-GB" sz="1467" dirty="0">
                <a:solidFill>
                  <a:srgbClr val="002060"/>
                </a:solidFill>
              </a:rPr>
              <a:t>Core ABR</a:t>
            </a:r>
          </a:p>
          <a:p>
            <a:pPr algn="ctr" defTabSz="969373" eaLnBrk="0" hangingPunct="0">
              <a:lnSpc>
                <a:spcPts val="952"/>
              </a:lnSpc>
              <a:spcBef>
                <a:spcPct val="50000"/>
              </a:spcBef>
            </a:pPr>
            <a:r>
              <a:rPr lang="en-GB" sz="1467" dirty="0">
                <a:solidFill>
                  <a:srgbClr val="002060"/>
                </a:solidFill>
              </a:rPr>
              <a:t>(Inline RR)</a:t>
            </a:r>
            <a:endParaRPr lang="en-US" sz="1467" dirty="0">
              <a:solidFill>
                <a:srgbClr val="002060"/>
              </a:solidFill>
            </a:endParaRPr>
          </a:p>
        </p:txBody>
      </p:sp>
      <p:grpSp>
        <p:nvGrpSpPr>
          <p:cNvPr id="617" name="Group 8"/>
          <p:cNvGrpSpPr>
            <a:grpSpLocks noChangeAspect="1"/>
          </p:cNvGrpSpPr>
          <p:nvPr/>
        </p:nvGrpSpPr>
        <p:grpSpPr bwMode="auto">
          <a:xfrm>
            <a:off x="4394205" y="1991423"/>
            <a:ext cx="734484" cy="265395"/>
            <a:chOff x="2904" y="3095"/>
            <a:chExt cx="570" cy="334"/>
          </a:xfrm>
        </p:grpSpPr>
        <p:sp>
          <p:nvSpPr>
            <p:cNvPr id="1129" name="Oval 9"/>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1130" name="Rectangle 1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131" name="Rectangle 1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132" name="Oval 12"/>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133" name="Group 13"/>
            <p:cNvGrpSpPr>
              <a:grpSpLocks noChangeAspect="1"/>
            </p:cNvGrpSpPr>
            <p:nvPr/>
          </p:nvGrpSpPr>
          <p:grpSpPr bwMode="auto">
            <a:xfrm>
              <a:off x="2991" y="3118"/>
              <a:ext cx="394" cy="149"/>
              <a:chOff x="2991" y="3118"/>
              <a:chExt cx="394" cy="149"/>
            </a:xfrm>
          </p:grpSpPr>
          <p:grpSp>
            <p:nvGrpSpPr>
              <p:cNvPr id="1136" name="Group 14"/>
              <p:cNvGrpSpPr>
                <a:grpSpLocks noChangeAspect="1"/>
              </p:cNvGrpSpPr>
              <p:nvPr/>
            </p:nvGrpSpPr>
            <p:grpSpPr bwMode="auto">
              <a:xfrm>
                <a:off x="2991" y="3118"/>
                <a:ext cx="391" cy="146"/>
                <a:chOff x="2991" y="3118"/>
                <a:chExt cx="391" cy="146"/>
              </a:xfrm>
            </p:grpSpPr>
            <p:sp>
              <p:nvSpPr>
                <p:cNvPr id="1146" name="Freeform 1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47" name="Freeform 1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48" name="Freeform 1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49" name="Freeform 1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50" name="Freeform 1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51" name="Freeform 2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52" name="Freeform 2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53" name="Freeform 2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137" name="Group 23"/>
              <p:cNvGrpSpPr>
                <a:grpSpLocks noChangeAspect="1"/>
              </p:cNvGrpSpPr>
              <p:nvPr/>
            </p:nvGrpSpPr>
            <p:grpSpPr bwMode="auto">
              <a:xfrm>
                <a:off x="2994" y="3122"/>
                <a:ext cx="391" cy="145"/>
                <a:chOff x="2994" y="3122"/>
                <a:chExt cx="391" cy="145"/>
              </a:xfrm>
            </p:grpSpPr>
            <p:sp>
              <p:nvSpPr>
                <p:cNvPr id="1138" name="Freeform 2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39" name="Freeform 2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40" name="Freeform 2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41" name="Freeform 2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42" name="Freeform 2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43" name="Freeform 2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44" name="Freeform 3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45" name="Freeform 3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1134" name="Line 32"/>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1135" name="Line 33"/>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619" name="Group 34"/>
          <p:cNvGrpSpPr>
            <a:grpSpLocks noChangeAspect="1"/>
          </p:cNvGrpSpPr>
          <p:nvPr/>
        </p:nvGrpSpPr>
        <p:grpSpPr bwMode="auto">
          <a:xfrm>
            <a:off x="4394205" y="2562176"/>
            <a:ext cx="734484" cy="265395"/>
            <a:chOff x="2904" y="3095"/>
            <a:chExt cx="570" cy="334"/>
          </a:xfrm>
        </p:grpSpPr>
        <p:sp>
          <p:nvSpPr>
            <p:cNvPr id="1104" name="Oval 35"/>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1105" name="Rectangle 36"/>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106" name="Rectangle 37"/>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107" name="Oval 38"/>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108" name="Group 39"/>
            <p:cNvGrpSpPr>
              <a:grpSpLocks noChangeAspect="1"/>
            </p:cNvGrpSpPr>
            <p:nvPr/>
          </p:nvGrpSpPr>
          <p:grpSpPr bwMode="auto">
            <a:xfrm>
              <a:off x="2991" y="3118"/>
              <a:ext cx="394" cy="149"/>
              <a:chOff x="2991" y="3118"/>
              <a:chExt cx="394" cy="149"/>
            </a:xfrm>
          </p:grpSpPr>
          <p:grpSp>
            <p:nvGrpSpPr>
              <p:cNvPr id="1111" name="Group 40"/>
              <p:cNvGrpSpPr>
                <a:grpSpLocks noChangeAspect="1"/>
              </p:cNvGrpSpPr>
              <p:nvPr/>
            </p:nvGrpSpPr>
            <p:grpSpPr bwMode="auto">
              <a:xfrm>
                <a:off x="2991" y="3118"/>
                <a:ext cx="391" cy="146"/>
                <a:chOff x="2991" y="3118"/>
                <a:chExt cx="391" cy="146"/>
              </a:xfrm>
            </p:grpSpPr>
            <p:sp>
              <p:nvSpPr>
                <p:cNvPr id="1121" name="Freeform 41"/>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22" name="Freeform 42"/>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23" name="Freeform 43"/>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24" name="Freeform 44"/>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25" name="Freeform 45"/>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26" name="Freeform 46"/>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27" name="Freeform 47"/>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28" name="Freeform 48"/>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112" name="Group 49"/>
              <p:cNvGrpSpPr>
                <a:grpSpLocks noChangeAspect="1"/>
              </p:cNvGrpSpPr>
              <p:nvPr/>
            </p:nvGrpSpPr>
            <p:grpSpPr bwMode="auto">
              <a:xfrm>
                <a:off x="2994" y="3122"/>
                <a:ext cx="391" cy="145"/>
                <a:chOff x="2994" y="3122"/>
                <a:chExt cx="391" cy="145"/>
              </a:xfrm>
            </p:grpSpPr>
            <p:sp>
              <p:nvSpPr>
                <p:cNvPr id="1113" name="Freeform 50"/>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14" name="Freeform 51"/>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15" name="Freeform 52"/>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16" name="Freeform 53"/>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17" name="Freeform 54"/>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18" name="Freeform 55"/>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19" name="Freeform 56"/>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20" name="Freeform 57"/>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1109" name="Line 58"/>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1110" name="Line 59"/>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621" name="Group 219"/>
          <p:cNvGrpSpPr>
            <a:grpSpLocks noChangeAspect="1"/>
          </p:cNvGrpSpPr>
          <p:nvPr/>
        </p:nvGrpSpPr>
        <p:grpSpPr bwMode="auto">
          <a:xfrm>
            <a:off x="5725587" y="2026533"/>
            <a:ext cx="734483" cy="265395"/>
            <a:chOff x="2904" y="3095"/>
            <a:chExt cx="570" cy="334"/>
          </a:xfrm>
        </p:grpSpPr>
        <p:sp>
          <p:nvSpPr>
            <p:cNvPr id="1079" name="Oval 220"/>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1080" name="Rectangle 22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81" name="Rectangle 222"/>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82" name="Oval 223"/>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083" name="Group 224"/>
            <p:cNvGrpSpPr>
              <a:grpSpLocks noChangeAspect="1"/>
            </p:cNvGrpSpPr>
            <p:nvPr/>
          </p:nvGrpSpPr>
          <p:grpSpPr bwMode="auto">
            <a:xfrm>
              <a:off x="2991" y="3118"/>
              <a:ext cx="394" cy="149"/>
              <a:chOff x="2991" y="3118"/>
              <a:chExt cx="394" cy="149"/>
            </a:xfrm>
          </p:grpSpPr>
          <p:grpSp>
            <p:nvGrpSpPr>
              <p:cNvPr id="1086" name="Group 225"/>
              <p:cNvGrpSpPr>
                <a:grpSpLocks noChangeAspect="1"/>
              </p:cNvGrpSpPr>
              <p:nvPr/>
            </p:nvGrpSpPr>
            <p:grpSpPr bwMode="auto">
              <a:xfrm>
                <a:off x="2991" y="3118"/>
                <a:ext cx="391" cy="146"/>
                <a:chOff x="2991" y="3118"/>
                <a:chExt cx="391" cy="146"/>
              </a:xfrm>
            </p:grpSpPr>
            <p:sp>
              <p:nvSpPr>
                <p:cNvPr id="1096" name="Freeform 22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97" name="Freeform 227"/>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98" name="Freeform 22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99" name="Freeform 229"/>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00" name="Freeform 23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01" name="Freeform 231"/>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02" name="Freeform 23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103" name="Freeform 233"/>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087" name="Group 234"/>
              <p:cNvGrpSpPr>
                <a:grpSpLocks noChangeAspect="1"/>
              </p:cNvGrpSpPr>
              <p:nvPr/>
            </p:nvGrpSpPr>
            <p:grpSpPr bwMode="auto">
              <a:xfrm>
                <a:off x="2994" y="3122"/>
                <a:ext cx="391" cy="145"/>
                <a:chOff x="2994" y="3122"/>
                <a:chExt cx="391" cy="145"/>
              </a:xfrm>
            </p:grpSpPr>
            <p:sp>
              <p:nvSpPr>
                <p:cNvPr id="1088" name="Freeform 23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89" name="Freeform 236"/>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90" name="Freeform 23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91" name="Freeform 238"/>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92" name="Freeform 23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93" name="Freeform 240"/>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94" name="Freeform 24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95" name="Freeform 242"/>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1084" name="Line 243"/>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1085" name="Line 244"/>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22" name="Cloud 621"/>
          <p:cNvSpPr/>
          <p:nvPr/>
        </p:nvSpPr>
        <p:spPr bwMode="auto">
          <a:xfrm>
            <a:off x="395130" y="2086453"/>
            <a:ext cx="1614293" cy="740579"/>
          </a:xfrm>
          <a:prstGeom prst="cloud">
            <a:avLst/>
          </a:prstGeom>
          <a:solidFill>
            <a:schemeClr val="tx2"/>
          </a:solidFill>
          <a:ln>
            <a:headEnd type="none" w="med" len="med"/>
            <a:tailEnd type="none" w="med" len="med"/>
          </a:ln>
          <a:effectLst>
            <a:glow rad="63500">
              <a:schemeClr val="accent1">
                <a:satMod val="175000"/>
                <a:alpha val="40000"/>
              </a:schemeClr>
            </a:glow>
            <a:outerShdw blurRad="63500" sx="102000" sy="102000" algn="ctr" rotWithShape="0">
              <a:prstClr val="black">
                <a:alpha val="40000"/>
              </a:prstClr>
            </a:outerShdw>
            <a:softEdge rad="635000"/>
          </a:effectLst>
        </p:spPr>
        <p:style>
          <a:lnRef idx="0">
            <a:schemeClr val="accent5"/>
          </a:lnRef>
          <a:fillRef idx="3">
            <a:schemeClr val="accent5"/>
          </a:fillRef>
          <a:effectRef idx="3">
            <a:schemeClr val="accent5"/>
          </a:effectRef>
          <a:fontRef idx="minor">
            <a:schemeClr val="lt1"/>
          </a:fontRef>
        </p:style>
        <p:txBody>
          <a:bodyPr vert="horz" wrap="square" lIns="97756" tIns="48876" rIns="97756" bIns="48876" numCol="1" rtlCol="0" anchor="t" anchorCtr="0" compatLnSpc="1">
            <a:prstTxWarp prst="textNoShape">
              <a:avLst/>
            </a:prstTxWarp>
            <a:spAutoFit/>
          </a:bodyPr>
          <a:lstStyle/>
          <a:p>
            <a:pPr algn="ctr" defTabSz="969373" eaLnBrk="0" hangingPunct="0">
              <a:lnSpc>
                <a:spcPct val="90000"/>
              </a:lnSpc>
            </a:pPr>
            <a:endParaRPr lang="en-US" sz="2800" b="1" dirty="0">
              <a:solidFill>
                <a:srgbClr val="FFFF00"/>
              </a:solidFill>
              <a:latin typeface="Arial" charset="0"/>
            </a:endParaRPr>
          </a:p>
        </p:txBody>
      </p:sp>
      <p:grpSp>
        <p:nvGrpSpPr>
          <p:cNvPr id="626" name="Group 8"/>
          <p:cNvGrpSpPr>
            <a:grpSpLocks noChangeAspect="1"/>
          </p:cNvGrpSpPr>
          <p:nvPr/>
        </p:nvGrpSpPr>
        <p:grpSpPr bwMode="auto">
          <a:xfrm>
            <a:off x="1679251" y="2363956"/>
            <a:ext cx="755101" cy="265395"/>
            <a:chOff x="2904" y="3095"/>
            <a:chExt cx="586" cy="334"/>
          </a:xfrm>
        </p:grpSpPr>
        <p:sp>
          <p:nvSpPr>
            <p:cNvPr id="1054" name="Oval 9"/>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1055" name="Rectangle 1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56" name="Rectangle 11"/>
            <p:cNvSpPr>
              <a:spLocks noChangeAspect="1" noChangeArrowheads="1"/>
            </p:cNvSpPr>
            <p:nvPr/>
          </p:nvSpPr>
          <p:spPr bwMode="auto">
            <a:xfrm>
              <a:off x="2922"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57" name="Oval 12"/>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058" name="Group 13"/>
            <p:cNvGrpSpPr>
              <a:grpSpLocks noChangeAspect="1"/>
            </p:cNvGrpSpPr>
            <p:nvPr/>
          </p:nvGrpSpPr>
          <p:grpSpPr bwMode="auto">
            <a:xfrm>
              <a:off x="2991" y="3118"/>
              <a:ext cx="394" cy="149"/>
              <a:chOff x="2991" y="3118"/>
              <a:chExt cx="394" cy="149"/>
            </a:xfrm>
          </p:grpSpPr>
          <p:grpSp>
            <p:nvGrpSpPr>
              <p:cNvPr id="1061" name="Group 14"/>
              <p:cNvGrpSpPr>
                <a:grpSpLocks noChangeAspect="1"/>
              </p:cNvGrpSpPr>
              <p:nvPr/>
            </p:nvGrpSpPr>
            <p:grpSpPr bwMode="auto">
              <a:xfrm>
                <a:off x="2991" y="3118"/>
                <a:ext cx="391" cy="146"/>
                <a:chOff x="2991" y="3118"/>
                <a:chExt cx="391" cy="146"/>
              </a:xfrm>
            </p:grpSpPr>
            <p:sp>
              <p:nvSpPr>
                <p:cNvPr id="1071" name="Freeform 1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72" name="Freeform 1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73" name="Freeform 1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74" name="Freeform 1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75" name="Freeform 1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76" name="Freeform 2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77" name="Freeform 2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78" name="Freeform 2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062" name="Group 23"/>
              <p:cNvGrpSpPr>
                <a:grpSpLocks noChangeAspect="1"/>
              </p:cNvGrpSpPr>
              <p:nvPr/>
            </p:nvGrpSpPr>
            <p:grpSpPr bwMode="auto">
              <a:xfrm>
                <a:off x="2994" y="3122"/>
                <a:ext cx="391" cy="145"/>
                <a:chOff x="2994" y="3122"/>
                <a:chExt cx="391" cy="145"/>
              </a:xfrm>
            </p:grpSpPr>
            <p:sp>
              <p:nvSpPr>
                <p:cNvPr id="1063" name="Freeform 2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64" name="Freeform 2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65" name="Freeform 2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66" name="Freeform 2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67" name="Freeform 2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68" name="Freeform 2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69" name="Freeform 3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70" name="Freeform 3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1059" name="Line 32"/>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1060" name="Line 33"/>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627" name="Group 167"/>
          <p:cNvGrpSpPr>
            <a:grpSpLocks noChangeAspect="1"/>
          </p:cNvGrpSpPr>
          <p:nvPr/>
        </p:nvGrpSpPr>
        <p:grpSpPr bwMode="auto">
          <a:xfrm>
            <a:off x="150779" y="2112691"/>
            <a:ext cx="734484" cy="265395"/>
            <a:chOff x="2904" y="3095"/>
            <a:chExt cx="570" cy="334"/>
          </a:xfrm>
        </p:grpSpPr>
        <p:sp>
          <p:nvSpPr>
            <p:cNvPr id="1029" name="Oval 168"/>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1030" name="Rectangle 169"/>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31" name="Rectangle 17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32" name="Oval 171"/>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033" name="Group 172"/>
            <p:cNvGrpSpPr>
              <a:grpSpLocks noChangeAspect="1"/>
            </p:cNvGrpSpPr>
            <p:nvPr/>
          </p:nvGrpSpPr>
          <p:grpSpPr bwMode="auto">
            <a:xfrm>
              <a:off x="2991" y="3118"/>
              <a:ext cx="394" cy="149"/>
              <a:chOff x="2991" y="3118"/>
              <a:chExt cx="394" cy="149"/>
            </a:xfrm>
          </p:grpSpPr>
          <p:grpSp>
            <p:nvGrpSpPr>
              <p:cNvPr id="1036" name="Group 173"/>
              <p:cNvGrpSpPr>
                <a:grpSpLocks noChangeAspect="1"/>
              </p:cNvGrpSpPr>
              <p:nvPr/>
            </p:nvGrpSpPr>
            <p:grpSpPr bwMode="auto">
              <a:xfrm>
                <a:off x="2991" y="3118"/>
                <a:ext cx="391" cy="146"/>
                <a:chOff x="2991" y="3118"/>
                <a:chExt cx="391" cy="146"/>
              </a:xfrm>
            </p:grpSpPr>
            <p:sp>
              <p:nvSpPr>
                <p:cNvPr id="1046" name="Freeform 174"/>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7" name="Freeform 17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8" name="Freeform 176"/>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9" name="Freeform 17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50" name="Freeform 178"/>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51" name="Freeform 17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52" name="Freeform 180"/>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53" name="Freeform 18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037" name="Group 182"/>
              <p:cNvGrpSpPr>
                <a:grpSpLocks noChangeAspect="1"/>
              </p:cNvGrpSpPr>
              <p:nvPr/>
            </p:nvGrpSpPr>
            <p:grpSpPr bwMode="auto">
              <a:xfrm>
                <a:off x="2994" y="3122"/>
                <a:ext cx="391" cy="145"/>
                <a:chOff x="2994" y="3122"/>
                <a:chExt cx="391" cy="145"/>
              </a:xfrm>
            </p:grpSpPr>
            <p:sp>
              <p:nvSpPr>
                <p:cNvPr id="1038" name="Freeform 183"/>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39" name="Freeform 18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0" name="Freeform 185"/>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1" name="Freeform 18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2" name="Freeform 187"/>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3" name="Freeform 18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4" name="Freeform 189"/>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5" name="Freeform 19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1034" name="Line 191"/>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1035" name="Line 192"/>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630" name="Group 193"/>
          <p:cNvGrpSpPr>
            <a:grpSpLocks noChangeAspect="1"/>
          </p:cNvGrpSpPr>
          <p:nvPr/>
        </p:nvGrpSpPr>
        <p:grpSpPr bwMode="auto">
          <a:xfrm>
            <a:off x="166530" y="2557445"/>
            <a:ext cx="734484" cy="265395"/>
            <a:chOff x="2904" y="3095"/>
            <a:chExt cx="570" cy="334"/>
          </a:xfrm>
        </p:grpSpPr>
        <p:sp>
          <p:nvSpPr>
            <p:cNvPr id="1004" name="Oval 194"/>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1005" name="Rectangle 195"/>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06" name="Rectangle 196"/>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07" name="Oval 197"/>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008" name="Group 198"/>
            <p:cNvGrpSpPr>
              <a:grpSpLocks noChangeAspect="1"/>
            </p:cNvGrpSpPr>
            <p:nvPr/>
          </p:nvGrpSpPr>
          <p:grpSpPr bwMode="auto">
            <a:xfrm>
              <a:off x="2991" y="3118"/>
              <a:ext cx="394" cy="149"/>
              <a:chOff x="2991" y="3118"/>
              <a:chExt cx="394" cy="149"/>
            </a:xfrm>
          </p:grpSpPr>
          <p:grpSp>
            <p:nvGrpSpPr>
              <p:cNvPr id="1011" name="Group 199"/>
              <p:cNvGrpSpPr>
                <a:grpSpLocks noChangeAspect="1"/>
              </p:cNvGrpSpPr>
              <p:nvPr/>
            </p:nvGrpSpPr>
            <p:grpSpPr bwMode="auto">
              <a:xfrm>
                <a:off x="2991" y="3118"/>
                <a:ext cx="391" cy="146"/>
                <a:chOff x="2991" y="3118"/>
                <a:chExt cx="391" cy="146"/>
              </a:xfrm>
            </p:grpSpPr>
            <p:sp>
              <p:nvSpPr>
                <p:cNvPr id="1021" name="Freeform 200"/>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22" name="Freeform 201"/>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23" name="Freeform 202"/>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24" name="Freeform 203"/>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25" name="Freeform 204"/>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26" name="Freeform 205"/>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27" name="Freeform 206"/>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28" name="Freeform 207"/>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012" name="Group 208"/>
              <p:cNvGrpSpPr>
                <a:grpSpLocks noChangeAspect="1"/>
              </p:cNvGrpSpPr>
              <p:nvPr/>
            </p:nvGrpSpPr>
            <p:grpSpPr bwMode="auto">
              <a:xfrm>
                <a:off x="2994" y="3122"/>
                <a:ext cx="391" cy="145"/>
                <a:chOff x="2994" y="3122"/>
                <a:chExt cx="391" cy="145"/>
              </a:xfrm>
            </p:grpSpPr>
            <p:sp>
              <p:nvSpPr>
                <p:cNvPr id="1013" name="Freeform 209"/>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14" name="Freeform 210"/>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15" name="Freeform 211"/>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16" name="Freeform 212"/>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17" name="Freeform 213"/>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18" name="Freeform 214"/>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19" name="Freeform 215"/>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20" name="Freeform 216"/>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1009" name="Line 217"/>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1010" name="Line 218"/>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34" name="Text Box 276"/>
          <p:cNvSpPr txBox="1">
            <a:spLocks noChangeArrowheads="1"/>
          </p:cNvSpPr>
          <p:nvPr/>
        </p:nvSpPr>
        <p:spPr bwMode="auto">
          <a:xfrm>
            <a:off x="553181" y="1910722"/>
            <a:ext cx="3048000" cy="485672"/>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ts val="952"/>
              </a:lnSpc>
              <a:spcBef>
                <a:spcPct val="50000"/>
              </a:spcBef>
            </a:pPr>
            <a:r>
              <a:rPr lang="en-GB" sz="1467" dirty="0">
                <a:solidFill>
                  <a:srgbClr val="002060"/>
                </a:solidFill>
              </a:rPr>
              <a:t>Pre-Agg.</a:t>
            </a:r>
          </a:p>
          <a:p>
            <a:pPr algn="ctr" defTabSz="969373" eaLnBrk="0" hangingPunct="0">
              <a:lnSpc>
                <a:spcPts val="952"/>
              </a:lnSpc>
              <a:spcBef>
                <a:spcPct val="50000"/>
              </a:spcBef>
            </a:pPr>
            <a:r>
              <a:rPr lang="en-GB" sz="1467" dirty="0">
                <a:solidFill>
                  <a:srgbClr val="002060"/>
                </a:solidFill>
              </a:rPr>
              <a:t> Node</a:t>
            </a:r>
          </a:p>
        </p:txBody>
      </p:sp>
      <p:sp>
        <p:nvSpPr>
          <p:cNvPr id="635" name="TextBox 634"/>
          <p:cNvSpPr txBox="1"/>
          <p:nvPr/>
        </p:nvSpPr>
        <p:spPr>
          <a:xfrm>
            <a:off x="0" y="1153067"/>
            <a:ext cx="2223680" cy="602351"/>
          </a:xfrm>
          <a:prstGeom prst="rect">
            <a:avLst/>
          </a:prstGeom>
          <a:noFill/>
        </p:spPr>
        <p:txBody>
          <a:bodyPr wrap="square" lIns="108844" tIns="54423" rIns="108844" bIns="54423" rtlCol="0">
            <a:spAutoFit/>
          </a:bodyPr>
          <a:lstStyle/>
          <a:p>
            <a:pPr algn="ctr"/>
            <a:r>
              <a:rPr lang="en-US" sz="1600" b="1" dirty="0">
                <a:solidFill>
                  <a:srgbClr val="002060"/>
                </a:solidFill>
              </a:rPr>
              <a:t>Access</a:t>
            </a:r>
          </a:p>
          <a:p>
            <a:pPr algn="ctr"/>
            <a:r>
              <a:rPr lang="en-US" sz="1600" b="1" dirty="0">
                <a:solidFill>
                  <a:srgbClr val="002060"/>
                </a:solidFill>
              </a:rPr>
              <a:t>Network </a:t>
            </a:r>
          </a:p>
        </p:txBody>
      </p:sp>
      <p:sp>
        <p:nvSpPr>
          <p:cNvPr id="636" name="Text Box 276"/>
          <p:cNvSpPr txBox="1">
            <a:spLocks noChangeArrowheads="1"/>
          </p:cNvSpPr>
          <p:nvPr/>
        </p:nvSpPr>
        <p:spPr bwMode="auto">
          <a:xfrm>
            <a:off x="2415819" y="1766786"/>
            <a:ext cx="2302933"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Agg. Node</a:t>
            </a:r>
            <a:endParaRPr lang="en-US" sz="1467" dirty="0">
              <a:solidFill>
                <a:srgbClr val="002060"/>
              </a:solidFill>
            </a:endParaRPr>
          </a:p>
        </p:txBody>
      </p:sp>
      <p:sp>
        <p:nvSpPr>
          <p:cNvPr id="638" name="Text Box 277"/>
          <p:cNvSpPr txBox="1">
            <a:spLocks noChangeArrowheads="1"/>
          </p:cNvSpPr>
          <p:nvPr/>
        </p:nvSpPr>
        <p:spPr bwMode="auto">
          <a:xfrm>
            <a:off x="4989684" y="1625326"/>
            <a:ext cx="2184400" cy="485672"/>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ts val="952"/>
              </a:lnSpc>
              <a:spcBef>
                <a:spcPct val="50000"/>
              </a:spcBef>
            </a:pPr>
            <a:r>
              <a:rPr lang="en-GB" sz="1467" dirty="0">
                <a:solidFill>
                  <a:srgbClr val="002060"/>
                </a:solidFill>
              </a:rPr>
              <a:t>MPC </a:t>
            </a:r>
          </a:p>
          <a:p>
            <a:pPr algn="ctr" defTabSz="969373" eaLnBrk="0" hangingPunct="0">
              <a:lnSpc>
                <a:spcPts val="952"/>
              </a:lnSpc>
              <a:spcBef>
                <a:spcPct val="50000"/>
              </a:spcBef>
            </a:pPr>
            <a:r>
              <a:rPr lang="en-GB" sz="1467" dirty="0">
                <a:solidFill>
                  <a:srgbClr val="002060"/>
                </a:solidFill>
              </a:rPr>
              <a:t>Gateway</a:t>
            </a:r>
            <a:endParaRPr lang="en-US" sz="1467" dirty="0">
              <a:solidFill>
                <a:srgbClr val="002060"/>
              </a:solidFill>
            </a:endParaRPr>
          </a:p>
        </p:txBody>
      </p:sp>
      <p:sp>
        <p:nvSpPr>
          <p:cNvPr id="642" name="Text Box 276"/>
          <p:cNvSpPr txBox="1">
            <a:spLocks noChangeArrowheads="1"/>
          </p:cNvSpPr>
          <p:nvPr/>
        </p:nvSpPr>
        <p:spPr bwMode="auto">
          <a:xfrm>
            <a:off x="-654739" y="2858542"/>
            <a:ext cx="2302933" cy="485672"/>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ts val="952"/>
              </a:lnSpc>
              <a:spcBef>
                <a:spcPct val="50000"/>
              </a:spcBef>
            </a:pPr>
            <a:r>
              <a:rPr lang="en-GB" sz="1467" dirty="0">
                <a:solidFill>
                  <a:srgbClr val="002060"/>
                </a:solidFill>
              </a:rPr>
              <a:t>Access </a:t>
            </a:r>
          </a:p>
          <a:p>
            <a:pPr algn="ctr" defTabSz="969373" eaLnBrk="0" hangingPunct="0">
              <a:lnSpc>
                <a:spcPts val="952"/>
              </a:lnSpc>
              <a:spcBef>
                <a:spcPct val="50000"/>
              </a:spcBef>
            </a:pPr>
            <a:r>
              <a:rPr lang="en-GB" sz="1467" dirty="0">
                <a:solidFill>
                  <a:srgbClr val="002060"/>
                </a:solidFill>
              </a:rPr>
              <a:t>Node</a:t>
            </a:r>
            <a:endParaRPr lang="en-US" sz="1467" dirty="0">
              <a:solidFill>
                <a:srgbClr val="002060"/>
              </a:solidFill>
            </a:endParaRPr>
          </a:p>
        </p:txBody>
      </p:sp>
      <p:grpSp>
        <p:nvGrpSpPr>
          <p:cNvPr id="644" name="Group 219"/>
          <p:cNvGrpSpPr>
            <a:grpSpLocks noChangeAspect="1"/>
          </p:cNvGrpSpPr>
          <p:nvPr/>
        </p:nvGrpSpPr>
        <p:grpSpPr bwMode="auto">
          <a:xfrm>
            <a:off x="5697901" y="2679272"/>
            <a:ext cx="734483" cy="265395"/>
            <a:chOff x="2904" y="3095"/>
            <a:chExt cx="570" cy="334"/>
          </a:xfrm>
        </p:grpSpPr>
        <p:sp>
          <p:nvSpPr>
            <p:cNvPr id="975" name="Oval 220"/>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976" name="Rectangle 22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977" name="Rectangle 222"/>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978" name="Oval 223"/>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979" name="Group 224"/>
            <p:cNvGrpSpPr>
              <a:grpSpLocks noChangeAspect="1"/>
            </p:cNvGrpSpPr>
            <p:nvPr/>
          </p:nvGrpSpPr>
          <p:grpSpPr bwMode="auto">
            <a:xfrm>
              <a:off x="2991" y="3118"/>
              <a:ext cx="394" cy="149"/>
              <a:chOff x="2991" y="3118"/>
              <a:chExt cx="394" cy="149"/>
            </a:xfrm>
          </p:grpSpPr>
          <p:grpSp>
            <p:nvGrpSpPr>
              <p:cNvPr id="982" name="Group 225"/>
              <p:cNvGrpSpPr>
                <a:grpSpLocks noChangeAspect="1"/>
              </p:cNvGrpSpPr>
              <p:nvPr/>
            </p:nvGrpSpPr>
            <p:grpSpPr bwMode="auto">
              <a:xfrm>
                <a:off x="2991" y="3118"/>
                <a:ext cx="391" cy="146"/>
                <a:chOff x="2991" y="3118"/>
                <a:chExt cx="391" cy="146"/>
              </a:xfrm>
            </p:grpSpPr>
            <p:sp>
              <p:nvSpPr>
                <p:cNvPr id="996" name="Freeform 22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97" name="Freeform 227"/>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98" name="Freeform 22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99" name="Freeform 229"/>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00" name="Freeform 23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01" name="Freeform 231"/>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02" name="Freeform 23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03" name="Freeform 233"/>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983" name="Group 234"/>
              <p:cNvGrpSpPr>
                <a:grpSpLocks noChangeAspect="1"/>
              </p:cNvGrpSpPr>
              <p:nvPr/>
            </p:nvGrpSpPr>
            <p:grpSpPr bwMode="auto">
              <a:xfrm>
                <a:off x="2994" y="3122"/>
                <a:ext cx="391" cy="145"/>
                <a:chOff x="2994" y="3122"/>
                <a:chExt cx="391" cy="145"/>
              </a:xfrm>
            </p:grpSpPr>
            <p:sp>
              <p:nvSpPr>
                <p:cNvPr id="984" name="Freeform 23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85" name="Freeform 236"/>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86" name="Freeform 23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87" name="Freeform 238"/>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88" name="Freeform 23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89" name="Freeform 240"/>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94" name="Freeform 24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95" name="Freeform 242"/>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980" name="Line 243"/>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981" name="Line 244"/>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46" name="Text Box 277"/>
          <p:cNvSpPr txBox="1">
            <a:spLocks noChangeArrowheads="1"/>
          </p:cNvSpPr>
          <p:nvPr/>
        </p:nvSpPr>
        <p:spPr bwMode="auto">
          <a:xfrm>
            <a:off x="5053335" y="2909249"/>
            <a:ext cx="2184400"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Centralised RR</a:t>
            </a:r>
            <a:endParaRPr lang="en-US" sz="1467" dirty="0">
              <a:solidFill>
                <a:srgbClr val="002060"/>
              </a:solidFill>
            </a:endParaRPr>
          </a:p>
        </p:txBody>
      </p:sp>
      <p:sp>
        <p:nvSpPr>
          <p:cNvPr id="661" name="Text Box 276"/>
          <p:cNvSpPr txBox="1">
            <a:spLocks noChangeArrowheads="1"/>
          </p:cNvSpPr>
          <p:nvPr/>
        </p:nvSpPr>
        <p:spPr bwMode="auto">
          <a:xfrm>
            <a:off x="2314226" y="2888622"/>
            <a:ext cx="2302933"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Agg. Node</a:t>
            </a:r>
            <a:endParaRPr lang="en-US" sz="1467" dirty="0">
              <a:solidFill>
                <a:srgbClr val="002060"/>
              </a:solidFill>
            </a:endParaRPr>
          </a:p>
        </p:txBody>
      </p:sp>
      <p:sp>
        <p:nvSpPr>
          <p:cNvPr id="662" name="Text Box 277"/>
          <p:cNvSpPr txBox="1">
            <a:spLocks noChangeArrowheads="1"/>
          </p:cNvSpPr>
          <p:nvPr/>
        </p:nvSpPr>
        <p:spPr bwMode="auto">
          <a:xfrm>
            <a:off x="4054233" y="1625327"/>
            <a:ext cx="1430867" cy="485672"/>
          </a:xfrm>
          <a:prstGeom prst="rect">
            <a:avLst/>
          </a:prstGeom>
          <a:noFill/>
          <a:ln w="9525" algn="ctr">
            <a:noFill/>
            <a:miter lim="800000"/>
            <a:headEnd/>
            <a:tailEnd/>
          </a:ln>
        </p:spPr>
        <p:txBody>
          <a:bodyPr lIns="97756" tIns="48876" rIns="97756" bIns="48876">
            <a:spAutoFit/>
          </a:bodyPr>
          <a:lstStyle/>
          <a:p>
            <a:pPr algn="ctr" defTabSz="969373" eaLnBrk="0" hangingPunct="0">
              <a:lnSpc>
                <a:spcPts val="952"/>
              </a:lnSpc>
              <a:spcBef>
                <a:spcPct val="50000"/>
              </a:spcBef>
            </a:pPr>
            <a:r>
              <a:rPr lang="en-GB" sz="1467" dirty="0">
                <a:solidFill>
                  <a:srgbClr val="002060"/>
                </a:solidFill>
              </a:rPr>
              <a:t>Core ABR</a:t>
            </a:r>
          </a:p>
          <a:p>
            <a:pPr algn="ctr" defTabSz="969373" eaLnBrk="0" hangingPunct="0">
              <a:lnSpc>
                <a:spcPts val="952"/>
              </a:lnSpc>
              <a:spcBef>
                <a:spcPct val="50000"/>
              </a:spcBef>
            </a:pPr>
            <a:r>
              <a:rPr lang="en-GB" sz="1467" dirty="0">
                <a:solidFill>
                  <a:srgbClr val="002060"/>
                </a:solidFill>
              </a:rPr>
              <a:t>(Inline RR)</a:t>
            </a:r>
            <a:endParaRPr lang="en-US" sz="1467" dirty="0">
              <a:solidFill>
                <a:srgbClr val="002060"/>
              </a:solidFill>
            </a:endParaRPr>
          </a:p>
        </p:txBody>
      </p:sp>
      <p:sp>
        <p:nvSpPr>
          <p:cNvPr id="664" name="Text Box 276"/>
          <p:cNvSpPr txBox="1">
            <a:spLocks noChangeArrowheads="1"/>
          </p:cNvSpPr>
          <p:nvPr/>
        </p:nvSpPr>
        <p:spPr bwMode="auto">
          <a:xfrm>
            <a:off x="10560772" y="2756942"/>
            <a:ext cx="2302933" cy="485672"/>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ts val="952"/>
              </a:lnSpc>
              <a:spcBef>
                <a:spcPct val="50000"/>
              </a:spcBef>
            </a:pPr>
            <a:r>
              <a:rPr lang="en-GB" sz="1467" dirty="0">
                <a:solidFill>
                  <a:srgbClr val="002060"/>
                </a:solidFill>
              </a:rPr>
              <a:t>Access </a:t>
            </a:r>
          </a:p>
          <a:p>
            <a:pPr algn="ctr" defTabSz="969373" eaLnBrk="0" hangingPunct="0">
              <a:lnSpc>
                <a:spcPts val="952"/>
              </a:lnSpc>
              <a:spcBef>
                <a:spcPct val="50000"/>
              </a:spcBef>
            </a:pPr>
            <a:r>
              <a:rPr lang="en-GB" sz="1467" dirty="0">
                <a:solidFill>
                  <a:srgbClr val="002060"/>
                </a:solidFill>
              </a:rPr>
              <a:t>Node</a:t>
            </a:r>
            <a:endParaRPr lang="en-US" sz="1467" dirty="0">
              <a:solidFill>
                <a:srgbClr val="002060"/>
              </a:solidFill>
            </a:endParaRPr>
          </a:p>
        </p:txBody>
      </p:sp>
      <p:sp>
        <p:nvSpPr>
          <p:cNvPr id="665" name="Cloud 664"/>
          <p:cNvSpPr/>
          <p:nvPr/>
        </p:nvSpPr>
        <p:spPr bwMode="auto">
          <a:xfrm>
            <a:off x="10216463" y="2010254"/>
            <a:ext cx="1614293" cy="740579"/>
          </a:xfrm>
          <a:prstGeom prst="cloud">
            <a:avLst/>
          </a:prstGeom>
          <a:solidFill>
            <a:schemeClr val="bg1">
              <a:lumMod val="85000"/>
            </a:schemeClr>
          </a:solidFill>
          <a:ln>
            <a:headEnd type="none" w="med" len="med"/>
            <a:tailEnd type="none" w="med" len="med"/>
          </a:ln>
          <a:effectLst>
            <a:glow rad="63500">
              <a:schemeClr val="accent1">
                <a:satMod val="175000"/>
                <a:alpha val="40000"/>
              </a:schemeClr>
            </a:glow>
            <a:outerShdw blurRad="63500" sx="102000" sy="102000" algn="ctr" rotWithShape="0">
              <a:prstClr val="black">
                <a:alpha val="40000"/>
              </a:prstClr>
            </a:outerShdw>
            <a:softEdge rad="635000"/>
          </a:effectLst>
        </p:spPr>
        <p:style>
          <a:lnRef idx="0">
            <a:schemeClr val="accent5"/>
          </a:lnRef>
          <a:fillRef idx="3">
            <a:schemeClr val="accent5"/>
          </a:fillRef>
          <a:effectRef idx="3">
            <a:schemeClr val="accent5"/>
          </a:effectRef>
          <a:fontRef idx="minor">
            <a:schemeClr val="lt1"/>
          </a:fontRef>
        </p:style>
        <p:txBody>
          <a:bodyPr vert="horz" wrap="square" lIns="97756" tIns="48876" rIns="97756" bIns="48876" numCol="1" rtlCol="0" anchor="t" anchorCtr="0" compatLnSpc="1">
            <a:prstTxWarp prst="textNoShape">
              <a:avLst/>
            </a:prstTxWarp>
            <a:spAutoFit/>
          </a:bodyPr>
          <a:lstStyle/>
          <a:p>
            <a:pPr algn="ctr" defTabSz="969373" eaLnBrk="0" hangingPunct="0">
              <a:lnSpc>
                <a:spcPct val="90000"/>
              </a:lnSpc>
            </a:pPr>
            <a:endParaRPr lang="en-US" sz="2800" b="1" dirty="0">
              <a:solidFill>
                <a:srgbClr val="FFFF00"/>
              </a:solidFill>
              <a:latin typeface="Arial" charset="0"/>
            </a:endParaRPr>
          </a:p>
        </p:txBody>
      </p:sp>
      <p:sp>
        <p:nvSpPr>
          <p:cNvPr id="666" name="Cloud 665"/>
          <p:cNvSpPr/>
          <p:nvPr/>
        </p:nvSpPr>
        <p:spPr bwMode="auto">
          <a:xfrm>
            <a:off x="7433734" y="2017130"/>
            <a:ext cx="2709333" cy="740579"/>
          </a:xfrm>
          <a:prstGeom prst="cloud">
            <a:avLst/>
          </a:prstGeom>
          <a:solidFill>
            <a:schemeClr val="bg1">
              <a:lumMod val="85000"/>
            </a:schemeClr>
          </a:solidFill>
          <a:ln>
            <a:headEnd type="none" w="med" len="med"/>
            <a:tailEnd type="none" w="med" len="med"/>
          </a:ln>
          <a:effectLst>
            <a:glow rad="63500">
              <a:schemeClr val="accent1">
                <a:satMod val="175000"/>
                <a:alpha val="40000"/>
              </a:schemeClr>
            </a:glow>
            <a:outerShdw blurRad="63500" sx="102000" sy="102000" algn="ctr" rotWithShape="0">
              <a:prstClr val="black">
                <a:alpha val="40000"/>
              </a:prstClr>
            </a:outerShdw>
            <a:softEdge rad="635000"/>
          </a:effectLst>
        </p:spPr>
        <p:style>
          <a:lnRef idx="0">
            <a:schemeClr val="accent5"/>
          </a:lnRef>
          <a:fillRef idx="3">
            <a:schemeClr val="accent5"/>
          </a:fillRef>
          <a:effectRef idx="3">
            <a:schemeClr val="accent5"/>
          </a:effectRef>
          <a:fontRef idx="minor">
            <a:schemeClr val="lt1"/>
          </a:fontRef>
        </p:style>
        <p:txBody>
          <a:bodyPr vert="horz" wrap="square" lIns="97756" tIns="48876" rIns="97756" bIns="48876" numCol="1" rtlCol="0" anchor="t" anchorCtr="0" compatLnSpc="1">
            <a:prstTxWarp prst="textNoShape">
              <a:avLst/>
            </a:prstTxWarp>
            <a:spAutoFit/>
          </a:bodyPr>
          <a:lstStyle/>
          <a:p>
            <a:pPr algn="ctr" defTabSz="969373" eaLnBrk="0" hangingPunct="0">
              <a:lnSpc>
                <a:spcPct val="90000"/>
              </a:lnSpc>
            </a:pPr>
            <a:endParaRPr lang="en-US" sz="2800" b="1" dirty="0">
              <a:solidFill>
                <a:srgbClr val="FFFF00"/>
              </a:solidFill>
              <a:latin typeface="Arial" charset="0"/>
            </a:endParaRPr>
          </a:p>
        </p:txBody>
      </p:sp>
      <p:grpSp>
        <p:nvGrpSpPr>
          <p:cNvPr id="667" name="Group 8"/>
          <p:cNvGrpSpPr>
            <a:grpSpLocks noChangeAspect="1"/>
          </p:cNvGrpSpPr>
          <p:nvPr/>
        </p:nvGrpSpPr>
        <p:grpSpPr bwMode="auto">
          <a:xfrm>
            <a:off x="8475134" y="2015235"/>
            <a:ext cx="734484" cy="265395"/>
            <a:chOff x="2904" y="3095"/>
            <a:chExt cx="570" cy="334"/>
          </a:xfrm>
        </p:grpSpPr>
        <p:sp>
          <p:nvSpPr>
            <p:cNvPr id="950" name="Oval 9"/>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951" name="Rectangle 1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952" name="Rectangle 1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953" name="Oval 12"/>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954" name="Group 13"/>
            <p:cNvGrpSpPr>
              <a:grpSpLocks noChangeAspect="1"/>
            </p:cNvGrpSpPr>
            <p:nvPr/>
          </p:nvGrpSpPr>
          <p:grpSpPr bwMode="auto">
            <a:xfrm>
              <a:off x="2991" y="3118"/>
              <a:ext cx="394" cy="149"/>
              <a:chOff x="2991" y="3118"/>
              <a:chExt cx="394" cy="149"/>
            </a:xfrm>
          </p:grpSpPr>
          <p:grpSp>
            <p:nvGrpSpPr>
              <p:cNvPr id="957" name="Group 14"/>
              <p:cNvGrpSpPr>
                <a:grpSpLocks noChangeAspect="1"/>
              </p:cNvGrpSpPr>
              <p:nvPr/>
            </p:nvGrpSpPr>
            <p:grpSpPr bwMode="auto">
              <a:xfrm>
                <a:off x="2991" y="3118"/>
                <a:ext cx="391" cy="146"/>
                <a:chOff x="2991" y="3118"/>
                <a:chExt cx="391" cy="146"/>
              </a:xfrm>
            </p:grpSpPr>
            <p:sp>
              <p:nvSpPr>
                <p:cNvPr id="967" name="Freeform 1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68" name="Freeform 1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69" name="Freeform 1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70" name="Freeform 1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71" name="Freeform 1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72" name="Freeform 2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73" name="Freeform 2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74" name="Freeform 2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958" name="Group 23"/>
              <p:cNvGrpSpPr>
                <a:grpSpLocks noChangeAspect="1"/>
              </p:cNvGrpSpPr>
              <p:nvPr/>
            </p:nvGrpSpPr>
            <p:grpSpPr bwMode="auto">
              <a:xfrm>
                <a:off x="2994" y="3122"/>
                <a:ext cx="391" cy="145"/>
                <a:chOff x="2994" y="3122"/>
                <a:chExt cx="391" cy="145"/>
              </a:xfrm>
            </p:grpSpPr>
            <p:sp>
              <p:nvSpPr>
                <p:cNvPr id="959" name="Freeform 2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60" name="Freeform 2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61" name="Freeform 2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62" name="Freeform 2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63" name="Freeform 2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64" name="Freeform 2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65" name="Freeform 3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66" name="Freeform 3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955" name="Line 32"/>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956" name="Line 33"/>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668" name="Group 34"/>
          <p:cNvGrpSpPr>
            <a:grpSpLocks noChangeAspect="1"/>
          </p:cNvGrpSpPr>
          <p:nvPr/>
        </p:nvGrpSpPr>
        <p:grpSpPr bwMode="auto">
          <a:xfrm>
            <a:off x="8429978" y="2734153"/>
            <a:ext cx="734484" cy="265395"/>
            <a:chOff x="2904" y="3095"/>
            <a:chExt cx="570" cy="334"/>
          </a:xfrm>
        </p:grpSpPr>
        <p:sp>
          <p:nvSpPr>
            <p:cNvPr id="879" name="Oval 35"/>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880" name="Rectangle 36"/>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81" name="Rectangle 37"/>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86" name="Oval 38"/>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889" name="Group 39"/>
            <p:cNvGrpSpPr>
              <a:grpSpLocks noChangeAspect="1"/>
            </p:cNvGrpSpPr>
            <p:nvPr/>
          </p:nvGrpSpPr>
          <p:grpSpPr bwMode="auto">
            <a:xfrm>
              <a:off x="2991" y="3118"/>
              <a:ext cx="394" cy="149"/>
              <a:chOff x="2991" y="3118"/>
              <a:chExt cx="394" cy="149"/>
            </a:xfrm>
          </p:grpSpPr>
          <p:grpSp>
            <p:nvGrpSpPr>
              <p:cNvPr id="912" name="Group 40"/>
              <p:cNvGrpSpPr>
                <a:grpSpLocks noChangeAspect="1"/>
              </p:cNvGrpSpPr>
              <p:nvPr/>
            </p:nvGrpSpPr>
            <p:grpSpPr bwMode="auto">
              <a:xfrm>
                <a:off x="2991" y="3118"/>
                <a:ext cx="391" cy="146"/>
                <a:chOff x="2991" y="3118"/>
                <a:chExt cx="391" cy="146"/>
              </a:xfrm>
            </p:grpSpPr>
            <p:sp>
              <p:nvSpPr>
                <p:cNvPr id="942" name="Freeform 41"/>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43" name="Freeform 42"/>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44" name="Freeform 43"/>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45" name="Freeform 44"/>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46" name="Freeform 45"/>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47" name="Freeform 46"/>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48" name="Freeform 47"/>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49" name="Freeform 48"/>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915" name="Group 49"/>
              <p:cNvGrpSpPr>
                <a:grpSpLocks noChangeAspect="1"/>
              </p:cNvGrpSpPr>
              <p:nvPr/>
            </p:nvGrpSpPr>
            <p:grpSpPr bwMode="auto">
              <a:xfrm>
                <a:off x="2994" y="3122"/>
                <a:ext cx="391" cy="145"/>
                <a:chOff x="2994" y="3122"/>
                <a:chExt cx="391" cy="145"/>
              </a:xfrm>
            </p:grpSpPr>
            <p:sp>
              <p:nvSpPr>
                <p:cNvPr id="916" name="Freeform 50"/>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35" name="Freeform 51"/>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36" name="Freeform 52"/>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37" name="Freeform 53"/>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38" name="Freeform 54"/>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39" name="Freeform 55"/>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40" name="Freeform 56"/>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41" name="Freeform 57"/>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890" name="Line 58"/>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907" name="Line 59"/>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670" name="Group 8"/>
          <p:cNvGrpSpPr>
            <a:grpSpLocks noChangeAspect="1"/>
          </p:cNvGrpSpPr>
          <p:nvPr/>
        </p:nvGrpSpPr>
        <p:grpSpPr bwMode="auto">
          <a:xfrm>
            <a:off x="9790318" y="2224260"/>
            <a:ext cx="755101" cy="265395"/>
            <a:chOff x="2904" y="3095"/>
            <a:chExt cx="586" cy="334"/>
          </a:xfrm>
        </p:grpSpPr>
        <p:sp>
          <p:nvSpPr>
            <p:cNvPr id="854" name="Oval 9"/>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855" name="Rectangle 1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56" name="Rectangle 11"/>
            <p:cNvSpPr>
              <a:spLocks noChangeAspect="1" noChangeArrowheads="1"/>
            </p:cNvSpPr>
            <p:nvPr/>
          </p:nvSpPr>
          <p:spPr bwMode="auto">
            <a:xfrm>
              <a:off x="2922"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57" name="Oval 12"/>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858" name="Group 13"/>
            <p:cNvGrpSpPr>
              <a:grpSpLocks noChangeAspect="1"/>
            </p:cNvGrpSpPr>
            <p:nvPr/>
          </p:nvGrpSpPr>
          <p:grpSpPr bwMode="auto">
            <a:xfrm>
              <a:off x="2991" y="3118"/>
              <a:ext cx="394" cy="149"/>
              <a:chOff x="2991" y="3118"/>
              <a:chExt cx="394" cy="149"/>
            </a:xfrm>
          </p:grpSpPr>
          <p:grpSp>
            <p:nvGrpSpPr>
              <p:cNvPr id="861" name="Group 14"/>
              <p:cNvGrpSpPr>
                <a:grpSpLocks noChangeAspect="1"/>
              </p:cNvGrpSpPr>
              <p:nvPr/>
            </p:nvGrpSpPr>
            <p:grpSpPr bwMode="auto">
              <a:xfrm>
                <a:off x="2991" y="3118"/>
                <a:ext cx="391" cy="146"/>
                <a:chOff x="2991" y="3118"/>
                <a:chExt cx="391" cy="146"/>
              </a:xfrm>
            </p:grpSpPr>
            <p:sp>
              <p:nvSpPr>
                <p:cNvPr id="871" name="Freeform 1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72" name="Freeform 1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73" name="Freeform 1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74" name="Freeform 1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75" name="Freeform 1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76" name="Freeform 2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77" name="Freeform 2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78" name="Freeform 2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862" name="Group 23"/>
              <p:cNvGrpSpPr>
                <a:grpSpLocks noChangeAspect="1"/>
              </p:cNvGrpSpPr>
              <p:nvPr/>
            </p:nvGrpSpPr>
            <p:grpSpPr bwMode="auto">
              <a:xfrm>
                <a:off x="2994" y="3122"/>
                <a:ext cx="391" cy="145"/>
                <a:chOff x="2994" y="3122"/>
                <a:chExt cx="391" cy="145"/>
              </a:xfrm>
            </p:grpSpPr>
            <p:sp>
              <p:nvSpPr>
                <p:cNvPr id="863" name="Freeform 2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64" name="Freeform 2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65" name="Freeform 2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66" name="Freeform 2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67" name="Freeform 2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68" name="Freeform 2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69" name="Freeform 3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70" name="Freeform 3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859" name="Line 32"/>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860" name="Line 33"/>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71" name="Text Box 276"/>
          <p:cNvSpPr txBox="1">
            <a:spLocks noChangeArrowheads="1"/>
          </p:cNvSpPr>
          <p:nvPr/>
        </p:nvSpPr>
        <p:spPr bwMode="auto">
          <a:xfrm>
            <a:off x="8698115" y="1771025"/>
            <a:ext cx="3048000" cy="485672"/>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ts val="952"/>
              </a:lnSpc>
              <a:spcBef>
                <a:spcPct val="50000"/>
              </a:spcBef>
            </a:pPr>
            <a:r>
              <a:rPr lang="en-GB" sz="1467" dirty="0">
                <a:solidFill>
                  <a:srgbClr val="002060"/>
                </a:solidFill>
              </a:rPr>
              <a:t>Pre-Agg. </a:t>
            </a:r>
          </a:p>
          <a:p>
            <a:pPr algn="ctr" defTabSz="969373" eaLnBrk="0" hangingPunct="0">
              <a:lnSpc>
                <a:spcPts val="952"/>
              </a:lnSpc>
              <a:spcBef>
                <a:spcPct val="50000"/>
              </a:spcBef>
            </a:pPr>
            <a:r>
              <a:rPr lang="en-GB" sz="1467" dirty="0">
                <a:solidFill>
                  <a:srgbClr val="002060"/>
                </a:solidFill>
              </a:rPr>
              <a:t>Node</a:t>
            </a:r>
          </a:p>
        </p:txBody>
      </p:sp>
      <p:grpSp>
        <p:nvGrpSpPr>
          <p:cNvPr id="672" name="Group 245"/>
          <p:cNvGrpSpPr>
            <a:grpSpLocks noChangeAspect="1"/>
          </p:cNvGrpSpPr>
          <p:nvPr/>
        </p:nvGrpSpPr>
        <p:grpSpPr bwMode="auto">
          <a:xfrm>
            <a:off x="7108480" y="2616711"/>
            <a:ext cx="734483" cy="265395"/>
            <a:chOff x="2904" y="3095"/>
            <a:chExt cx="570" cy="334"/>
          </a:xfrm>
        </p:grpSpPr>
        <p:sp>
          <p:nvSpPr>
            <p:cNvPr id="829" name="Oval 246"/>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830" name="Rectangle 247"/>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31" name="Rectangle 248"/>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32" name="Oval 249"/>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833" name="Group 250"/>
            <p:cNvGrpSpPr>
              <a:grpSpLocks noChangeAspect="1"/>
            </p:cNvGrpSpPr>
            <p:nvPr/>
          </p:nvGrpSpPr>
          <p:grpSpPr bwMode="auto">
            <a:xfrm>
              <a:off x="2991" y="3118"/>
              <a:ext cx="394" cy="149"/>
              <a:chOff x="2991" y="3118"/>
              <a:chExt cx="394" cy="149"/>
            </a:xfrm>
          </p:grpSpPr>
          <p:grpSp>
            <p:nvGrpSpPr>
              <p:cNvPr id="836" name="Group 251"/>
              <p:cNvGrpSpPr>
                <a:grpSpLocks noChangeAspect="1"/>
              </p:cNvGrpSpPr>
              <p:nvPr/>
            </p:nvGrpSpPr>
            <p:grpSpPr bwMode="auto">
              <a:xfrm>
                <a:off x="2991" y="3118"/>
                <a:ext cx="391" cy="146"/>
                <a:chOff x="2991" y="3118"/>
                <a:chExt cx="391" cy="146"/>
              </a:xfrm>
            </p:grpSpPr>
            <p:sp>
              <p:nvSpPr>
                <p:cNvPr id="846" name="Freeform 252"/>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47" name="Freeform 253"/>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48" name="Freeform 254"/>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49" name="Freeform 255"/>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50" name="Freeform 256"/>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51" name="Freeform 257"/>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52" name="Freeform 258"/>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53" name="Freeform 259"/>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837" name="Group 260"/>
              <p:cNvGrpSpPr>
                <a:grpSpLocks noChangeAspect="1"/>
              </p:cNvGrpSpPr>
              <p:nvPr/>
            </p:nvGrpSpPr>
            <p:grpSpPr bwMode="auto">
              <a:xfrm>
                <a:off x="2994" y="3122"/>
                <a:ext cx="391" cy="145"/>
                <a:chOff x="2994" y="3122"/>
                <a:chExt cx="391" cy="145"/>
              </a:xfrm>
            </p:grpSpPr>
            <p:sp>
              <p:nvSpPr>
                <p:cNvPr id="838" name="Freeform 261"/>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39" name="Freeform 262"/>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40" name="Freeform 263"/>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41" name="Freeform 264"/>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42" name="Freeform 265"/>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43" name="Freeform 266"/>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44" name="Freeform 267"/>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45" name="Freeform 268"/>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834" name="Line 269"/>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835" name="Line 270"/>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673" name="Group 219"/>
          <p:cNvGrpSpPr>
            <a:grpSpLocks noChangeAspect="1"/>
          </p:cNvGrpSpPr>
          <p:nvPr/>
        </p:nvGrpSpPr>
        <p:grpSpPr bwMode="auto">
          <a:xfrm>
            <a:off x="7091547" y="2013833"/>
            <a:ext cx="734483" cy="265395"/>
            <a:chOff x="2904" y="3095"/>
            <a:chExt cx="570" cy="334"/>
          </a:xfrm>
        </p:grpSpPr>
        <p:sp>
          <p:nvSpPr>
            <p:cNvPr id="772" name="Oval 220"/>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773" name="Rectangle 22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74" name="Rectangle 222"/>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75" name="Oval 223"/>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776" name="Group 224"/>
            <p:cNvGrpSpPr>
              <a:grpSpLocks noChangeAspect="1"/>
            </p:cNvGrpSpPr>
            <p:nvPr/>
          </p:nvGrpSpPr>
          <p:grpSpPr bwMode="auto">
            <a:xfrm>
              <a:off x="2991" y="3118"/>
              <a:ext cx="394" cy="149"/>
              <a:chOff x="2991" y="3118"/>
              <a:chExt cx="394" cy="149"/>
            </a:xfrm>
          </p:grpSpPr>
          <p:grpSp>
            <p:nvGrpSpPr>
              <p:cNvPr id="781" name="Group 225"/>
              <p:cNvGrpSpPr>
                <a:grpSpLocks noChangeAspect="1"/>
              </p:cNvGrpSpPr>
              <p:nvPr/>
            </p:nvGrpSpPr>
            <p:grpSpPr bwMode="auto">
              <a:xfrm>
                <a:off x="2991" y="3118"/>
                <a:ext cx="391" cy="146"/>
                <a:chOff x="2991" y="3118"/>
                <a:chExt cx="391" cy="146"/>
              </a:xfrm>
            </p:grpSpPr>
            <p:sp>
              <p:nvSpPr>
                <p:cNvPr id="807" name="Freeform 22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2" name="Freeform 227"/>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3" name="Freeform 22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20" name="Freeform 229"/>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21" name="Freeform 23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26" name="Freeform 231"/>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27" name="Freeform 23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28" name="Freeform 233"/>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788" name="Group 234"/>
              <p:cNvGrpSpPr>
                <a:grpSpLocks noChangeAspect="1"/>
              </p:cNvGrpSpPr>
              <p:nvPr/>
            </p:nvGrpSpPr>
            <p:grpSpPr bwMode="auto">
              <a:xfrm>
                <a:off x="2994" y="3122"/>
                <a:ext cx="391" cy="145"/>
                <a:chOff x="2994" y="3122"/>
                <a:chExt cx="391" cy="145"/>
              </a:xfrm>
            </p:grpSpPr>
            <p:sp>
              <p:nvSpPr>
                <p:cNvPr id="789" name="Freeform 23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98" name="Freeform 236"/>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99" name="Freeform 23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00" name="Freeform 238"/>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01" name="Freeform 23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02" name="Freeform 240"/>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03" name="Freeform 24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06" name="Freeform 242"/>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777" name="Line 243"/>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780" name="Line 244"/>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74" name="Text Box 277"/>
          <p:cNvSpPr txBox="1">
            <a:spLocks noChangeArrowheads="1"/>
          </p:cNvSpPr>
          <p:nvPr/>
        </p:nvSpPr>
        <p:spPr bwMode="auto">
          <a:xfrm>
            <a:off x="6752167" y="2874159"/>
            <a:ext cx="1430867" cy="485672"/>
          </a:xfrm>
          <a:prstGeom prst="rect">
            <a:avLst/>
          </a:prstGeom>
          <a:noFill/>
          <a:ln w="9525" algn="ctr">
            <a:noFill/>
            <a:miter lim="800000"/>
            <a:headEnd/>
            <a:tailEnd/>
          </a:ln>
        </p:spPr>
        <p:txBody>
          <a:bodyPr lIns="97756" tIns="48876" rIns="97756" bIns="48876">
            <a:spAutoFit/>
          </a:bodyPr>
          <a:lstStyle/>
          <a:p>
            <a:pPr algn="ctr" defTabSz="969373" eaLnBrk="0" hangingPunct="0">
              <a:lnSpc>
                <a:spcPts val="952"/>
              </a:lnSpc>
              <a:spcBef>
                <a:spcPct val="50000"/>
              </a:spcBef>
            </a:pPr>
            <a:r>
              <a:rPr lang="en-GB" sz="1467" dirty="0">
                <a:solidFill>
                  <a:srgbClr val="002060"/>
                </a:solidFill>
              </a:rPr>
              <a:t>Core ABR</a:t>
            </a:r>
          </a:p>
          <a:p>
            <a:pPr algn="ctr" defTabSz="969373" eaLnBrk="0" hangingPunct="0">
              <a:lnSpc>
                <a:spcPts val="952"/>
              </a:lnSpc>
              <a:spcBef>
                <a:spcPct val="50000"/>
              </a:spcBef>
            </a:pPr>
            <a:r>
              <a:rPr lang="en-GB" sz="1467" dirty="0">
                <a:solidFill>
                  <a:srgbClr val="002060"/>
                </a:solidFill>
              </a:rPr>
              <a:t>(Inline RR)</a:t>
            </a:r>
            <a:endParaRPr lang="en-US" sz="1467" dirty="0">
              <a:solidFill>
                <a:srgbClr val="002060"/>
              </a:solidFill>
            </a:endParaRPr>
          </a:p>
        </p:txBody>
      </p:sp>
      <p:sp>
        <p:nvSpPr>
          <p:cNvPr id="675" name="Text Box 277"/>
          <p:cNvSpPr txBox="1">
            <a:spLocks noChangeArrowheads="1"/>
          </p:cNvSpPr>
          <p:nvPr/>
        </p:nvSpPr>
        <p:spPr bwMode="auto">
          <a:xfrm>
            <a:off x="6723944" y="1498601"/>
            <a:ext cx="1430867" cy="485672"/>
          </a:xfrm>
          <a:prstGeom prst="rect">
            <a:avLst/>
          </a:prstGeom>
          <a:noFill/>
          <a:ln w="9525" algn="ctr">
            <a:noFill/>
            <a:miter lim="800000"/>
            <a:headEnd/>
            <a:tailEnd/>
          </a:ln>
        </p:spPr>
        <p:txBody>
          <a:bodyPr lIns="97756" tIns="48876" rIns="97756" bIns="48876">
            <a:spAutoFit/>
          </a:bodyPr>
          <a:lstStyle/>
          <a:p>
            <a:pPr algn="ctr" defTabSz="969373" eaLnBrk="0" hangingPunct="0">
              <a:lnSpc>
                <a:spcPts val="952"/>
              </a:lnSpc>
              <a:spcBef>
                <a:spcPct val="50000"/>
              </a:spcBef>
            </a:pPr>
            <a:r>
              <a:rPr lang="en-GB" sz="1467" dirty="0">
                <a:solidFill>
                  <a:srgbClr val="002060"/>
                </a:solidFill>
              </a:rPr>
              <a:t>Core ABR</a:t>
            </a:r>
          </a:p>
          <a:p>
            <a:pPr algn="ctr" defTabSz="969373" eaLnBrk="0" hangingPunct="0">
              <a:lnSpc>
                <a:spcPts val="952"/>
              </a:lnSpc>
              <a:spcBef>
                <a:spcPct val="50000"/>
              </a:spcBef>
            </a:pPr>
            <a:r>
              <a:rPr lang="en-GB" sz="1467" dirty="0">
                <a:solidFill>
                  <a:srgbClr val="002060"/>
                </a:solidFill>
              </a:rPr>
              <a:t>(Inline RR)</a:t>
            </a:r>
            <a:endParaRPr lang="en-US" sz="1467" dirty="0">
              <a:solidFill>
                <a:srgbClr val="002060"/>
              </a:solidFill>
            </a:endParaRPr>
          </a:p>
        </p:txBody>
      </p:sp>
      <p:sp>
        <p:nvSpPr>
          <p:cNvPr id="678" name="TextBox 677"/>
          <p:cNvSpPr txBox="1"/>
          <p:nvPr/>
        </p:nvSpPr>
        <p:spPr>
          <a:xfrm>
            <a:off x="9968320" y="1132363"/>
            <a:ext cx="2223680" cy="602351"/>
          </a:xfrm>
          <a:prstGeom prst="rect">
            <a:avLst/>
          </a:prstGeom>
          <a:noFill/>
        </p:spPr>
        <p:txBody>
          <a:bodyPr wrap="square" lIns="108844" tIns="54423" rIns="108844" bIns="54423" rtlCol="0">
            <a:spAutoFit/>
          </a:bodyPr>
          <a:lstStyle/>
          <a:p>
            <a:pPr algn="ctr"/>
            <a:r>
              <a:rPr lang="en-US" sz="1600" b="1" dirty="0">
                <a:solidFill>
                  <a:srgbClr val="002060"/>
                </a:solidFill>
              </a:rPr>
              <a:t>Access</a:t>
            </a:r>
          </a:p>
          <a:p>
            <a:pPr algn="ctr"/>
            <a:r>
              <a:rPr lang="en-US" sz="1600" b="1" dirty="0">
                <a:solidFill>
                  <a:srgbClr val="002060"/>
                </a:solidFill>
              </a:rPr>
              <a:t>Network </a:t>
            </a:r>
          </a:p>
        </p:txBody>
      </p:sp>
      <p:grpSp>
        <p:nvGrpSpPr>
          <p:cNvPr id="679" name="Group 167"/>
          <p:cNvGrpSpPr>
            <a:grpSpLocks noChangeAspect="1"/>
          </p:cNvGrpSpPr>
          <p:nvPr/>
        </p:nvGrpSpPr>
        <p:grpSpPr bwMode="auto">
          <a:xfrm>
            <a:off x="11343713" y="2026272"/>
            <a:ext cx="734484" cy="265395"/>
            <a:chOff x="2904" y="3095"/>
            <a:chExt cx="570" cy="334"/>
          </a:xfrm>
        </p:grpSpPr>
        <p:sp>
          <p:nvSpPr>
            <p:cNvPr id="718" name="Oval 168"/>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719" name="Rectangle 169"/>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20" name="Rectangle 17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21" name="Oval 171"/>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722" name="Group 172"/>
            <p:cNvGrpSpPr>
              <a:grpSpLocks noChangeAspect="1"/>
            </p:cNvGrpSpPr>
            <p:nvPr/>
          </p:nvGrpSpPr>
          <p:grpSpPr bwMode="auto">
            <a:xfrm>
              <a:off x="2991" y="3118"/>
              <a:ext cx="394" cy="149"/>
              <a:chOff x="2991" y="3118"/>
              <a:chExt cx="394" cy="149"/>
            </a:xfrm>
          </p:grpSpPr>
          <p:grpSp>
            <p:nvGrpSpPr>
              <p:cNvPr id="726" name="Group 173"/>
              <p:cNvGrpSpPr>
                <a:grpSpLocks noChangeAspect="1"/>
              </p:cNvGrpSpPr>
              <p:nvPr/>
            </p:nvGrpSpPr>
            <p:grpSpPr bwMode="auto">
              <a:xfrm>
                <a:off x="2991" y="3118"/>
                <a:ext cx="391" cy="146"/>
                <a:chOff x="2991" y="3118"/>
                <a:chExt cx="391" cy="146"/>
              </a:xfrm>
            </p:grpSpPr>
            <p:sp>
              <p:nvSpPr>
                <p:cNvPr id="762" name="Freeform 174"/>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3" name="Freeform 17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4" name="Freeform 176"/>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5" name="Freeform 17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6" name="Freeform 178"/>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7" name="Freeform 17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8" name="Freeform 180"/>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9" name="Freeform 18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727" name="Group 182"/>
              <p:cNvGrpSpPr>
                <a:grpSpLocks noChangeAspect="1"/>
              </p:cNvGrpSpPr>
              <p:nvPr/>
            </p:nvGrpSpPr>
            <p:grpSpPr bwMode="auto">
              <a:xfrm>
                <a:off x="2994" y="3122"/>
                <a:ext cx="391" cy="145"/>
                <a:chOff x="2994" y="3122"/>
                <a:chExt cx="391" cy="145"/>
              </a:xfrm>
            </p:grpSpPr>
            <p:sp>
              <p:nvSpPr>
                <p:cNvPr id="728" name="Freeform 183"/>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29" name="Freeform 18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0" name="Freeform 185"/>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1" name="Freeform 18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2" name="Freeform 187"/>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3" name="Freeform 18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4" name="Freeform 189"/>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5" name="Freeform 19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723" name="Line 191"/>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724" name="Line 192"/>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680" name="Group 193"/>
          <p:cNvGrpSpPr>
            <a:grpSpLocks noChangeAspect="1"/>
          </p:cNvGrpSpPr>
          <p:nvPr/>
        </p:nvGrpSpPr>
        <p:grpSpPr bwMode="auto">
          <a:xfrm>
            <a:off x="11359463" y="2471025"/>
            <a:ext cx="734484" cy="265395"/>
            <a:chOff x="2904" y="3095"/>
            <a:chExt cx="570" cy="334"/>
          </a:xfrm>
        </p:grpSpPr>
        <p:sp>
          <p:nvSpPr>
            <p:cNvPr id="691" name="Oval 194"/>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692" name="Rectangle 195"/>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693" name="Rectangle 196"/>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694" name="Oval 197"/>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695" name="Group 198"/>
            <p:cNvGrpSpPr>
              <a:grpSpLocks noChangeAspect="1"/>
            </p:cNvGrpSpPr>
            <p:nvPr/>
          </p:nvGrpSpPr>
          <p:grpSpPr bwMode="auto">
            <a:xfrm>
              <a:off x="2991" y="3118"/>
              <a:ext cx="394" cy="149"/>
              <a:chOff x="2991" y="3118"/>
              <a:chExt cx="394" cy="149"/>
            </a:xfrm>
          </p:grpSpPr>
          <p:grpSp>
            <p:nvGrpSpPr>
              <p:cNvPr id="698" name="Group 199"/>
              <p:cNvGrpSpPr>
                <a:grpSpLocks noChangeAspect="1"/>
              </p:cNvGrpSpPr>
              <p:nvPr/>
            </p:nvGrpSpPr>
            <p:grpSpPr bwMode="auto">
              <a:xfrm>
                <a:off x="2991" y="3118"/>
                <a:ext cx="391" cy="146"/>
                <a:chOff x="2991" y="3118"/>
                <a:chExt cx="391" cy="146"/>
              </a:xfrm>
            </p:grpSpPr>
            <p:sp>
              <p:nvSpPr>
                <p:cNvPr id="708" name="Freeform 200"/>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09" name="Freeform 201"/>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10" name="Freeform 202"/>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11" name="Freeform 203"/>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12" name="Freeform 204"/>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13" name="Freeform 205"/>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14" name="Freeform 206"/>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17" name="Freeform 207"/>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699" name="Group 208"/>
              <p:cNvGrpSpPr>
                <a:grpSpLocks noChangeAspect="1"/>
              </p:cNvGrpSpPr>
              <p:nvPr/>
            </p:nvGrpSpPr>
            <p:grpSpPr bwMode="auto">
              <a:xfrm>
                <a:off x="2994" y="3122"/>
                <a:ext cx="391" cy="145"/>
                <a:chOff x="2994" y="3122"/>
                <a:chExt cx="391" cy="145"/>
              </a:xfrm>
            </p:grpSpPr>
            <p:sp>
              <p:nvSpPr>
                <p:cNvPr id="700" name="Freeform 209"/>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01" name="Freeform 210"/>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02" name="Freeform 211"/>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03" name="Freeform 212"/>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04" name="Freeform 213"/>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05" name="Freeform 214"/>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06" name="Freeform 215"/>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07" name="Freeform 216"/>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696" name="Line 217"/>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697" name="Line 218"/>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89" name="Text Box 276"/>
          <p:cNvSpPr txBox="1">
            <a:spLocks noChangeArrowheads="1"/>
          </p:cNvSpPr>
          <p:nvPr/>
        </p:nvSpPr>
        <p:spPr bwMode="auto">
          <a:xfrm>
            <a:off x="7744176" y="1749854"/>
            <a:ext cx="2302933"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Agg. Node</a:t>
            </a:r>
            <a:endParaRPr lang="en-US" sz="1467" dirty="0">
              <a:solidFill>
                <a:srgbClr val="002060"/>
              </a:solidFill>
            </a:endParaRPr>
          </a:p>
        </p:txBody>
      </p:sp>
      <p:sp>
        <p:nvSpPr>
          <p:cNvPr id="690" name="Text Box 276"/>
          <p:cNvSpPr txBox="1">
            <a:spLocks noChangeArrowheads="1"/>
          </p:cNvSpPr>
          <p:nvPr/>
        </p:nvSpPr>
        <p:spPr bwMode="auto">
          <a:xfrm>
            <a:off x="7658100" y="2930955"/>
            <a:ext cx="2302933"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Agg. Node</a:t>
            </a:r>
            <a:endParaRPr lang="en-US" sz="1467" dirty="0">
              <a:solidFill>
                <a:srgbClr val="002060"/>
              </a:solidFill>
            </a:endParaRPr>
          </a:p>
        </p:txBody>
      </p:sp>
      <p:sp>
        <p:nvSpPr>
          <p:cNvPr id="1205" name="TextBox 1204"/>
          <p:cNvSpPr txBox="1"/>
          <p:nvPr/>
        </p:nvSpPr>
        <p:spPr>
          <a:xfrm>
            <a:off x="2927581" y="799113"/>
            <a:ext cx="1297417" cy="848573"/>
          </a:xfrm>
          <a:prstGeom prst="rect">
            <a:avLst/>
          </a:prstGeom>
          <a:noFill/>
        </p:spPr>
        <p:txBody>
          <a:bodyPr wrap="none" lIns="108844" tIns="54423" rIns="108844" bIns="54423" rtlCol="0">
            <a:spAutoFit/>
          </a:bodyPr>
          <a:lstStyle/>
          <a:p>
            <a:pPr algn="ctr"/>
            <a:endParaRPr lang="en-US" sz="1600" b="1" dirty="0">
              <a:solidFill>
                <a:srgbClr val="002060"/>
              </a:solidFill>
            </a:endParaRPr>
          </a:p>
          <a:p>
            <a:pPr algn="ctr"/>
            <a:r>
              <a:rPr lang="en-US" sz="1600" b="1" dirty="0">
                <a:solidFill>
                  <a:srgbClr val="002060"/>
                </a:solidFill>
              </a:rPr>
              <a:t>Aggregation </a:t>
            </a:r>
          </a:p>
          <a:p>
            <a:pPr algn="ctr"/>
            <a:r>
              <a:rPr lang="en-US" sz="1600" b="1" dirty="0">
                <a:solidFill>
                  <a:srgbClr val="002060"/>
                </a:solidFill>
              </a:rPr>
              <a:t>Network</a:t>
            </a:r>
          </a:p>
        </p:txBody>
      </p:sp>
      <p:sp>
        <p:nvSpPr>
          <p:cNvPr id="1206" name="TextBox 1205"/>
          <p:cNvSpPr txBox="1"/>
          <p:nvPr/>
        </p:nvSpPr>
        <p:spPr>
          <a:xfrm>
            <a:off x="8210781" y="787401"/>
            <a:ext cx="1297417" cy="848573"/>
          </a:xfrm>
          <a:prstGeom prst="rect">
            <a:avLst/>
          </a:prstGeom>
          <a:noFill/>
        </p:spPr>
        <p:txBody>
          <a:bodyPr wrap="none" lIns="108844" tIns="54423" rIns="108844" bIns="54423" rtlCol="0">
            <a:spAutoFit/>
          </a:bodyPr>
          <a:lstStyle/>
          <a:p>
            <a:pPr algn="ctr"/>
            <a:endParaRPr lang="en-US" sz="1600" b="1" dirty="0">
              <a:solidFill>
                <a:srgbClr val="002060"/>
              </a:solidFill>
            </a:endParaRPr>
          </a:p>
          <a:p>
            <a:pPr algn="ctr"/>
            <a:r>
              <a:rPr lang="en-US" sz="1600" b="1" dirty="0">
                <a:solidFill>
                  <a:srgbClr val="002060"/>
                </a:solidFill>
              </a:rPr>
              <a:t>Aggregation </a:t>
            </a:r>
          </a:p>
          <a:p>
            <a:pPr algn="ctr"/>
            <a:r>
              <a:rPr lang="en-US" sz="1600" b="1" dirty="0">
                <a:solidFill>
                  <a:srgbClr val="002060"/>
                </a:solidFill>
              </a:rPr>
              <a:t>Network</a:t>
            </a:r>
          </a:p>
        </p:txBody>
      </p:sp>
      <p:sp>
        <p:nvSpPr>
          <p:cNvPr id="1207" name="TextBox 1206"/>
          <p:cNvSpPr txBox="1"/>
          <p:nvPr/>
        </p:nvSpPr>
        <p:spPr>
          <a:xfrm>
            <a:off x="2727294" y="2262658"/>
            <a:ext cx="1690345" cy="335676"/>
          </a:xfrm>
          <a:prstGeom prst="rect">
            <a:avLst/>
          </a:prstGeom>
          <a:noFill/>
        </p:spPr>
        <p:txBody>
          <a:bodyPr wrap="none" lIns="108844" tIns="54423" rIns="108844" bIns="54423" rtlCol="0">
            <a:spAutoFit/>
          </a:bodyPr>
          <a:lstStyle/>
          <a:p>
            <a:r>
              <a:rPr lang="en-US" sz="1467" b="1" dirty="0">
                <a:solidFill>
                  <a:srgbClr val="002060"/>
                </a:solidFill>
              </a:rPr>
              <a:t>ISIS Level 1/OSPF x</a:t>
            </a:r>
          </a:p>
        </p:txBody>
      </p:sp>
      <p:sp>
        <p:nvSpPr>
          <p:cNvPr id="1208" name="TextBox 1207"/>
          <p:cNvSpPr txBox="1"/>
          <p:nvPr/>
        </p:nvSpPr>
        <p:spPr>
          <a:xfrm>
            <a:off x="8006254" y="2237261"/>
            <a:ext cx="1690345" cy="335676"/>
          </a:xfrm>
          <a:prstGeom prst="rect">
            <a:avLst/>
          </a:prstGeom>
          <a:noFill/>
        </p:spPr>
        <p:txBody>
          <a:bodyPr wrap="none" lIns="108844" tIns="54423" rIns="108844" bIns="54423" rtlCol="0">
            <a:spAutoFit/>
          </a:bodyPr>
          <a:lstStyle/>
          <a:p>
            <a:r>
              <a:rPr lang="en-US" sz="1467" b="1" dirty="0">
                <a:solidFill>
                  <a:srgbClr val="002060"/>
                </a:solidFill>
              </a:rPr>
              <a:t>ISIS Level 1/OSPF x</a:t>
            </a:r>
          </a:p>
        </p:txBody>
      </p:sp>
      <p:sp>
        <p:nvSpPr>
          <p:cNvPr id="1209" name="TextBox 1208"/>
          <p:cNvSpPr txBox="1"/>
          <p:nvPr/>
        </p:nvSpPr>
        <p:spPr>
          <a:xfrm>
            <a:off x="5311041" y="2249958"/>
            <a:ext cx="1698360" cy="335676"/>
          </a:xfrm>
          <a:prstGeom prst="rect">
            <a:avLst/>
          </a:prstGeom>
          <a:noFill/>
        </p:spPr>
        <p:txBody>
          <a:bodyPr wrap="none" lIns="108844" tIns="54423" rIns="108844" bIns="54423" rtlCol="0">
            <a:spAutoFit/>
          </a:bodyPr>
          <a:lstStyle/>
          <a:p>
            <a:r>
              <a:rPr lang="en-US" sz="1467" b="1" dirty="0">
                <a:solidFill>
                  <a:srgbClr val="002060"/>
                </a:solidFill>
              </a:rPr>
              <a:t>ISIS Level 2/OSPF 0</a:t>
            </a:r>
          </a:p>
        </p:txBody>
      </p:sp>
      <p:sp>
        <p:nvSpPr>
          <p:cNvPr id="1210" name="TextBox 1209"/>
          <p:cNvSpPr txBox="1"/>
          <p:nvPr/>
        </p:nvSpPr>
        <p:spPr>
          <a:xfrm>
            <a:off x="948267" y="2309223"/>
            <a:ext cx="394542" cy="335676"/>
          </a:xfrm>
          <a:prstGeom prst="rect">
            <a:avLst/>
          </a:prstGeom>
          <a:noFill/>
        </p:spPr>
        <p:txBody>
          <a:bodyPr wrap="none" lIns="108844" tIns="54423" rIns="108844" bIns="54423" rtlCol="0">
            <a:spAutoFit/>
          </a:bodyPr>
          <a:lstStyle/>
          <a:p>
            <a:r>
              <a:rPr lang="en-US" sz="1467" b="1" dirty="0">
                <a:solidFill>
                  <a:srgbClr val="002060"/>
                </a:solidFill>
              </a:rPr>
              <a:t>L2</a:t>
            </a:r>
          </a:p>
        </p:txBody>
      </p:sp>
      <p:sp>
        <p:nvSpPr>
          <p:cNvPr id="607" name="Line 5"/>
          <p:cNvSpPr>
            <a:spLocks noChangeShapeType="1"/>
          </p:cNvSpPr>
          <p:nvPr/>
        </p:nvSpPr>
        <p:spPr bwMode="auto">
          <a:xfrm>
            <a:off x="10176933" y="1238194"/>
            <a:ext cx="33867" cy="3111500"/>
          </a:xfrm>
          <a:prstGeom prst="line">
            <a:avLst/>
          </a:prstGeom>
          <a:noFill/>
          <a:ln w="25400">
            <a:solidFill>
              <a:schemeClr val="tx1"/>
            </a:solidFill>
            <a:prstDash val="dash"/>
            <a:round/>
            <a:headEnd/>
            <a:tailEnd/>
          </a:ln>
        </p:spPr>
        <p:txBody>
          <a:bodyPr wrap="square" lIns="97756" tIns="48876" rIns="97756" bIns="48876" anchor="ctr">
            <a:prstTxWarp prst="textNoShape">
              <a:avLst/>
            </a:prstTxWarp>
            <a:spAutoFit/>
          </a:bodyPr>
          <a:lstStyle/>
          <a:p>
            <a:endParaRPr lang="en-US" sz="2400" dirty="0"/>
          </a:p>
        </p:txBody>
      </p:sp>
      <p:sp>
        <p:nvSpPr>
          <p:cNvPr id="1263" name="TextBox 1262"/>
          <p:cNvSpPr txBox="1"/>
          <p:nvPr/>
        </p:nvSpPr>
        <p:spPr>
          <a:xfrm>
            <a:off x="10792179" y="2190693"/>
            <a:ext cx="394542" cy="335676"/>
          </a:xfrm>
          <a:prstGeom prst="rect">
            <a:avLst/>
          </a:prstGeom>
          <a:noFill/>
        </p:spPr>
        <p:txBody>
          <a:bodyPr wrap="none" lIns="108844" tIns="54423" rIns="108844" bIns="54423" rtlCol="0">
            <a:spAutoFit/>
          </a:bodyPr>
          <a:lstStyle/>
          <a:p>
            <a:r>
              <a:rPr lang="en-US" sz="1467" b="1" dirty="0">
                <a:solidFill>
                  <a:srgbClr val="002060"/>
                </a:solidFill>
              </a:rPr>
              <a:t>L2</a:t>
            </a:r>
          </a:p>
        </p:txBody>
      </p:sp>
      <p:grpSp>
        <p:nvGrpSpPr>
          <p:cNvPr id="579" name="Group 578"/>
          <p:cNvGrpSpPr/>
          <p:nvPr/>
        </p:nvGrpSpPr>
        <p:grpSpPr>
          <a:xfrm>
            <a:off x="482143" y="3206645"/>
            <a:ext cx="9867008" cy="1477618"/>
            <a:chOff x="338138" y="2881313"/>
            <a:chExt cx="7435850" cy="1035050"/>
          </a:xfrm>
        </p:grpSpPr>
        <p:sp>
          <p:nvSpPr>
            <p:cNvPr id="580" name="Text Box 278"/>
            <p:cNvSpPr txBox="1">
              <a:spLocks noChangeArrowheads="1"/>
            </p:cNvSpPr>
            <p:nvPr/>
          </p:nvSpPr>
          <p:spPr bwMode="auto">
            <a:xfrm>
              <a:off x="374650" y="2887663"/>
              <a:ext cx="114300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dirty="0">
                  <a:solidFill>
                    <a:srgbClr val="000000"/>
                  </a:solidFill>
                  <a:cs typeface="Arial" charset="0"/>
                  <a:sym typeface="Arial" charset="0"/>
                </a:rPr>
                <a:t>IGP/LDP Label</a:t>
              </a:r>
            </a:p>
          </p:txBody>
        </p:sp>
        <p:sp>
          <p:nvSpPr>
            <p:cNvPr id="581" name="Text Box 279"/>
            <p:cNvSpPr txBox="1">
              <a:spLocks noChangeArrowheads="1"/>
            </p:cNvSpPr>
            <p:nvPr/>
          </p:nvSpPr>
          <p:spPr bwMode="auto">
            <a:xfrm>
              <a:off x="393700" y="3125788"/>
              <a:ext cx="114300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dirty="0">
                  <a:solidFill>
                    <a:srgbClr val="000000"/>
                  </a:solidFill>
                  <a:cs typeface="Arial" charset="0"/>
                  <a:sym typeface="Arial" charset="0"/>
                </a:rPr>
                <a:t>BGP3107 Label</a:t>
              </a:r>
            </a:p>
          </p:txBody>
        </p:sp>
        <p:sp>
          <p:nvSpPr>
            <p:cNvPr id="582" name="Text Box 280"/>
            <p:cNvSpPr txBox="1">
              <a:spLocks noChangeArrowheads="1"/>
            </p:cNvSpPr>
            <p:nvPr/>
          </p:nvSpPr>
          <p:spPr bwMode="auto">
            <a:xfrm>
              <a:off x="338138" y="3354388"/>
              <a:ext cx="114300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dirty="0">
                  <a:solidFill>
                    <a:srgbClr val="000000"/>
                  </a:solidFill>
                  <a:cs typeface="Arial" charset="0"/>
                  <a:sym typeface="Arial" charset="0"/>
                </a:rPr>
                <a:t>Service Label</a:t>
              </a:r>
            </a:p>
          </p:txBody>
        </p:sp>
        <p:grpSp>
          <p:nvGrpSpPr>
            <p:cNvPr id="583" name="Group 1226"/>
            <p:cNvGrpSpPr>
              <a:grpSpLocks/>
            </p:cNvGrpSpPr>
            <p:nvPr/>
          </p:nvGrpSpPr>
          <p:grpSpPr bwMode="auto">
            <a:xfrm>
              <a:off x="2133600" y="2887663"/>
              <a:ext cx="268288" cy="685800"/>
              <a:chOff x="1344" y="1819"/>
              <a:chExt cx="169" cy="432"/>
            </a:xfrm>
          </p:grpSpPr>
          <p:sp>
            <p:nvSpPr>
              <p:cNvPr id="749" name="Rectangle 275"/>
              <p:cNvSpPr>
                <a:spLocks noChangeArrowheads="1"/>
              </p:cNvSpPr>
              <p:nvPr/>
            </p:nvSpPr>
            <p:spPr bwMode="auto">
              <a:xfrm>
                <a:off x="1344" y="1819"/>
                <a:ext cx="169" cy="144"/>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50" name="Rectangle 276"/>
              <p:cNvSpPr>
                <a:spLocks noChangeArrowheads="1"/>
              </p:cNvSpPr>
              <p:nvPr/>
            </p:nvSpPr>
            <p:spPr bwMode="auto">
              <a:xfrm>
                <a:off x="1344" y="1963"/>
                <a:ext cx="169" cy="144"/>
              </a:xfrm>
              <a:prstGeom prst="rect">
                <a:avLst/>
              </a:prstGeom>
              <a:solidFill>
                <a:srgbClr val="F68B1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51" name="Rectangle 277"/>
              <p:cNvSpPr>
                <a:spLocks noChangeArrowheads="1"/>
              </p:cNvSpPr>
              <p:nvPr/>
            </p:nvSpPr>
            <p:spPr bwMode="auto">
              <a:xfrm>
                <a:off x="1344" y="2107"/>
                <a:ext cx="169" cy="144"/>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grpSp>
          <p:nvGrpSpPr>
            <p:cNvPr id="584" name="Group 1246"/>
            <p:cNvGrpSpPr>
              <a:grpSpLocks/>
            </p:cNvGrpSpPr>
            <p:nvPr/>
          </p:nvGrpSpPr>
          <p:grpSpPr bwMode="auto">
            <a:xfrm>
              <a:off x="6116638" y="3127375"/>
              <a:ext cx="268287" cy="457200"/>
              <a:chOff x="3853" y="1970"/>
              <a:chExt cx="169" cy="288"/>
            </a:xfrm>
          </p:grpSpPr>
          <p:sp>
            <p:nvSpPr>
              <p:cNvPr id="747" name="Rectangle 276"/>
              <p:cNvSpPr>
                <a:spLocks noChangeArrowheads="1"/>
              </p:cNvSpPr>
              <p:nvPr/>
            </p:nvSpPr>
            <p:spPr bwMode="auto">
              <a:xfrm>
                <a:off x="3853" y="1970"/>
                <a:ext cx="169" cy="144"/>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48" name="Rectangle 277"/>
              <p:cNvSpPr>
                <a:spLocks noChangeArrowheads="1"/>
              </p:cNvSpPr>
              <p:nvPr/>
            </p:nvSpPr>
            <p:spPr bwMode="auto">
              <a:xfrm>
                <a:off x="3853" y="2114"/>
                <a:ext cx="169" cy="144"/>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grpSp>
          <p:nvGrpSpPr>
            <p:cNvPr id="585" name="Group 649"/>
            <p:cNvGrpSpPr>
              <a:grpSpLocks/>
            </p:cNvGrpSpPr>
            <p:nvPr/>
          </p:nvGrpSpPr>
          <p:grpSpPr bwMode="auto">
            <a:xfrm>
              <a:off x="4106863" y="2887663"/>
              <a:ext cx="269875" cy="685800"/>
              <a:chOff x="2587" y="1819"/>
              <a:chExt cx="170" cy="432"/>
            </a:xfrm>
          </p:grpSpPr>
          <p:sp>
            <p:nvSpPr>
              <p:cNvPr id="744" name="Rectangle 275"/>
              <p:cNvSpPr>
                <a:spLocks noChangeArrowheads="1"/>
              </p:cNvSpPr>
              <p:nvPr/>
            </p:nvSpPr>
            <p:spPr bwMode="auto">
              <a:xfrm>
                <a:off x="2587" y="1819"/>
                <a:ext cx="170" cy="144"/>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45" name="Rectangle 276"/>
              <p:cNvSpPr>
                <a:spLocks noChangeArrowheads="1"/>
              </p:cNvSpPr>
              <p:nvPr/>
            </p:nvSpPr>
            <p:spPr bwMode="auto">
              <a:xfrm>
                <a:off x="2587" y="1963"/>
                <a:ext cx="170" cy="144"/>
              </a:xfrm>
              <a:prstGeom prst="rect">
                <a:avLst/>
              </a:prstGeom>
              <a:solidFill>
                <a:srgbClr val="F68B1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46" name="Rectangle 277"/>
              <p:cNvSpPr>
                <a:spLocks noChangeArrowheads="1"/>
              </p:cNvSpPr>
              <p:nvPr/>
            </p:nvSpPr>
            <p:spPr bwMode="auto">
              <a:xfrm>
                <a:off x="2587" y="2107"/>
                <a:ext cx="170" cy="144"/>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grpSp>
          <p:nvGrpSpPr>
            <p:cNvPr id="587" name="Group 620"/>
            <p:cNvGrpSpPr>
              <a:grpSpLocks/>
            </p:cNvGrpSpPr>
            <p:nvPr/>
          </p:nvGrpSpPr>
          <p:grpSpPr bwMode="auto">
            <a:xfrm>
              <a:off x="1443038" y="2887663"/>
              <a:ext cx="269875" cy="685800"/>
              <a:chOff x="909" y="1819"/>
              <a:chExt cx="170" cy="432"/>
            </a:xfrm>
          </p:grpSpPr>
          <p:sp>
            <p:nvSpPr>
              <p:cNvPr id="741" name="Rectangle 275"/>
              <p:cNvSpPr>
                <a:spLocks noChangeArrowheads="1"/>
              </p:cNvSpPr>
              <p:nvPr/>
            </p:nvSpPr>
            <p:spPr bwMode="auto">
              <a:xfrm>
                <a:off x="909" y="1819"/>
                <a:ext cx="170" cy="144"/>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42" name="Rectangle 276"/>
              <p:cNvSpPr>
                <a:spLocks noChangeArrowheads="1"/>
              </p:cNvSpPr>
              <p:nvPr/>
            </p:nvSpPr>
            <p:spPr bwMode="auto">
              <a:xfrm>
                <a:off x="909" y="1963"/>
                <a:ext cx="170" cy="144"/>
              </a:xfrm>
              <a:prstGeom prst="rect">
                <a:avLst/>
              </a:prstGeom>
              <a:solidFill>
                <a:srgbClr val="F68B1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43" name="Rectangle 277"/>
              <p:cNvSpPr>
                <a:spLocks noChangeArrowheads="1"/>
              </p:cNvSpPr>
              <p:nvPr/>
            </p:nvSpPr>
            <p:spPr bwMode="auto">
              <a:xfrm>
                <a:off x="909" y="2107"/>
                <a:ext cx="170" cy="144"/>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sp>
          <p:nvSpPr>
            <p:cNvPr id="588" name="Text Box 278"/>
            <p:cNvSpPr txBox="1">
              <a:spLocks noChangeArrowheads="1"/>
            </p:cNvSpPr>
            <p:nvPr/>
          </p:nvSpPr>
          <p:spPr bwMode="auto">
            <a:xfrm>
              <a:off x="1644650" y="2901950"/>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Push</a:t>
              </a:r>
            </a:p>
          </p:txBody>
        </p:sp>
        <p:sp>
          <p:nvSpPr>
            <p:cNvPr id="589" name="Text Box 278"/>
            <p:cNvSpPr txBox="1">
              <a:spLocks noChangeArrowheads="1"/>
            </p:cNvSpPr>
            <p:nvPr/>
          </p:nvSpPr>
          <p:spPr bwMode="auto">
            <a:xfrm>
              <a:off x="1651000" y="3111500"/>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Push</a:t>
              </a:r>
            </a:p>
          </p:txBody>
        </p:sp>
        <p:sp>
          <p:nvSpPr>
            <p:cNvPr id="590" name="Text Box 278"/>
            <p:cNvSpPr txBox="1">
              <a:spLocks noChangeArrowheads="1"/>
            </p:cNvSpPr>
            <p:nvPr/>
          </p:nvSpPr>
          <p:spPr bwMode="auto">
            <a:xfrm>
              <a:off x="2330450" y="2901950"/>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Swap</a:t>
              </a:r>
            </a:p>
          </p:txBody>
        </p:sp>
        <p:grpSp>
          <p:nvGrpSpPr>
            <p:cNvPr id="591" name="Group 1225"/>
            <p:cNvGrpSpPr>
              <a:grpSpLocks/>
            </p:cNvGrpSpPr>
            <p:nvPr/>
          </p:nvGrpSpPr>
          <p:grpSpPr bwMode="auto">
            <a:xfrm>
              <a:off x="2811463" y="2881313"/>
              <a:ext cx="269875" cy="687387"/>
              <a:chOff x="1771" y="1815"/>
              <a:chExt cx="170" cy="433"/>
            </a:xfrm>
          </p:grpSpPr>
          <p:grpSp>
            <p:nvGrpSpPr>
              <p:cNvPr id="737" name="Group 1210"/>
              <p:cNvGrpSpPr>
                <a:grpSpLocks/>
              </p:cNvGrpSpPr>
              <p:nvPr/>
            </p:nvGrpSpPr>
            <p:grpSpPr bwMode="auto">
              <a:xfrm>
                <a:off x="1771" y="1960"/>
                <a:ext cx="170" cy="288"/>
                <a:chOff x="1771" y="1960"/>
                <a:chExt cx="170" cy="288"/>
              </a:xfrm>
            </p:grpSpPr>
            <p:sp>
              <p:nvSpPr>
                <p:cNvPr id="739" name="Rectangle 276"/>
                <p:cNvSpPr>
                  <a:spLocks noChangeArrowheads="1"/>
                </p:cNvSpPr>
                <p:nvPr/>
              </p:nvSpPr>
              <p:spPr bwMode="auto">
                <a:xfrm>
                  <a:off x="1771" y="1960"/>
                  <a:ext cx="170" cy="144"/>
                </a:xfrm>
                <a:prstGeom prst="rect">
                  <a:avLst/>
                </a:prstGeom>
                <a:solidFill>
                  <a:srgbClr val="F68B1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40" name="Rectangle 277"/>
                <p:cNvSpPr>
                  <a:spLocks noChangeArrowheads="1"/>
                </p:cNvSpPr>
                <p:nvPr/>
              </p:nvSpPr>
              <p:spPr bwMode="auto">
                <a:xfrm>
                  <a:off x="1771" y="2104"/>
                  <a:ext cx="170" cy="144"/>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sp>
            <p:nvSpPr>
              <p:cNvPr id="738" name="Rectangle 275"/>
              <p:cNvSpPr>
                <a:spLocks noChangeArrowheads="1"/>
              </p:cNvSpPr>
              <p:nvPr/>
            </p:nvSpPr>
            <p:spPr bwMode="auto">
              <a:xfrm>
                <a:off x="1771" y="1815"/>
                <a:ext cx="170" cy="144"/>
              </a:xfrm>
              <a:prstGeom prst="rect">
                <a:avLst/>
              </a:prstGeom>
              <a:solidFill>
                <a:srgbClr val="FFFFFF"/>
              </a:solidFill>
              <a:ln w="9525">
                <a:solidFill>
                  <a:srgbClr val="008000"/>
                </a:solidFill>
                <a:miter lim="800000"/>
                <a:headEnd/>
                <a:tailEnd/>
              </a:ln>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sp>
          <p:nvSpPr>
            <p:cNvPr id="592" name="Text Box 278"/>
            <p:cNvSpPr txBox="1">
              <a:spLocks noChangeArrowheads="1"/>
            </p:cNvSpPr>
            <p:nvPr/>
          </p:nvSpPr>
          <p:spPr bwMode="auto">
            <a:xfrm>
              <a:off x="2984500" y="2903538"/>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Pop</a:t>
              </a:r>
            </a:p>
          </p:txBody>
        </p:sp>
        <p:grpSp>
          <p:nvGrpSpPr>
            <p:cNvPr id="593" name="Group 629"/>
            <p:cNvGrpSpPr>
              <a:grpSpLocks/>
            </p:cNvGrpSpPr>
            <p:nvPr/>
          </p:nvGrpSpPr>
          <p:grpSpPr bwMode="auto">
            <a:xfrm>
              <a:off x="3457575" y="2886075"/>
              <a:ext cx="268288" cy="685800"/>
              <a:chOff x="2178" y="1818"/>
              <a:chExt cx="169" cy="432"/>
            </a:xfrm>
          </p:grpSpPr>
          <p:sp>
            <p:nvSpPr>
              <p:cNvPr id="715" name="Rectangle 275"/>
              <p:cNvSpPr>
                <a:spLocks noChangeArrowheads="1"/>
              </p:cNvSpPr>
              <p:nvPr/>
            </p:nvSpPr>
            <p:spPr bwMode="auto">
              <a:xfrm>
                <a:off x="2178" y="1818"/>
                <a:ext cx="169" cy="144"/>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25" name="Rectangle 276"/>
              <p:cNvSpPr>
                <a:spLocks noChangeArrowheads="1"/>
              </p:cNvSpPr>
              <p:nvPr/>
            </p:nvSpPr>
            <p:spPr bwMode="auto">
              <a:xfrm>
                <a:off x="2178" y="1962"/>
                <a:ext cx="169" cy="144"/>
              </a:xfrm>
              <a:prstGeom prst="rect">
                <a:avLst/>
              </a:prstGeom>
              <a:solidFill>
                <a:srgbClr val="F68B1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736" name="Rectangle 277"/>
              <p:cNvSpPr>
                <a:spLocks noChangeArrowheads="1"/>
              </p:cNvSpPr>
              <p:nvPr/>
            </p:nvSpPr>
            <p:spPr bwMode="auto">
              <a:xfrm>
                <a:off x="2178" y="2106"/>
                <a:ext cx="169" cy="144"/>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grpSp>
          <p:nvGrpSpPr>
            <p:cNvPr id="594" name="Group 1245"/>
            <p:cNvGrpSpPr>
              <a:grpSpLocks/>
            </p:cNvGrpSpPr>
            <p:nvPr/>
          </p:nvGrpSpPr>
          <p:grpSpPr bwMode="auto">
            <a:xfrm>
              <a:off x="4767263" y="2887663"/>
              <a:ext cx="269875" cy="687387"/>
              <a:chOff x="3003" y="1819"/>
              <a:chExt cx="170" cy="433"/>
            </a:xfrm>
          </p:grpSpPr>
          <p:grpSp>
            <p:nvGrpSpPr>
              <p:cNvPr id="685" name="Group 1210"/>
              <p:cNvGrpSpPr>
                <a:grpSpLocks/>
              </p:cNvGrpSpPr>
              <p:nvPr/>
            </p:nvGrpSpPr>
            <p:grpSpPr bwMode="auto">
              <a:xfrm>
                <a:off x="3003" y="1964"/>
                <a:ext cx="170" cy="288"/>
                <a:chOff x="3003" y="1964"/>
                <a:chExt cx="170" cy="288"/>
              </a:xfrm>
            </p:grpSpPr>
            <p:sp>
              <p:nvSpPr>
                <p:cNvPr id="687" name="Rectangle 276"/>
                <p:cNvSpPr>
                  <a:spLocks noChangeArrowheads="1"/>
                </p:cNvSpPr>
                <p:nvPr/>
              </p:nvSpPr>
              <p:spPr bwMode="auto">
                <a:xfrm>
                  <a:off x="3003" y="1964"/>
                  <a:ext cx="170" cy="144"/>
                </a:xfrm>
                <a:prstGeom prst="rect">
                  <a:avLst/>
                </a:prstGeom>
                <a:solidFill>
                  <a:srgbClr val="F68B1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688" name="Rectangle 277"/>
                <p:cNvSpPr>
                  <a:spLocks noChangeArrowheads="1"/>
                </p:cNvSpPr>
                <p:nvPr/>
              </p:nvSpPr>
              <p:spPr bwMode="auto">
                <a:xfrm>
                  <a:off x="3003" y="2108"/>
                  <a:ext cx="170" cy="144"/>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sp>
            <p:nvSpPr>
              <p:cNvPr id="686" name="Rectangle 275"/>
              <p:cNvSpPr>
                <a:spLocks noChangeArrowheads="1"/>
              </p:cNvSpPr>
              <p:nvPr/>
            </p:nvSpPr>
            <p:spPr bwMode="auto">
              <a:xfrm>
                <a:off x="3003" y="1819"/>
                <a:ext cx="170" cy="144"/>
              </a:xfrm>
              <a:prstGeom prst="rect">
                <a:avLst/>
              </a:prstGeom>
              <a:solidFill>
                <a:srgbClr val="FFFFFF"/>
              </a:solidFill>
              <a:ln w="9525">
                <a:solidFill>
                  <a:srgbClr val="008000"/>
                </a:solidFill>
                <a:miter lim="800000"/>
                <a:headEnd/>
                <a:tailEnd/>
              </a:ln>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sp>
          <p:nvSpPr>
            <p:cNvPr id="601" name="Text Box 278"/>
            <p:cNvSpPr txBox="1">
              <a:spLocks noChangeArrowheads="1"/>
            </p:cNvSpPr>
            <p:nvPr/>
          </p:nvSpPr>
          <p:spPr bwMode="auto">
            <a:xfrm>
              <a:off x="3638550" y="2897188"/>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Push</a:t>
              </a:r>
            </a:p>
          </p:txBody>
        </p:sp>
        <p:sp>
          <p:nvSpPr>
            <p:cNvPr id="602" name="Text Box 278"/>
            <p:cNvSpPr txBox="1">
              <a:spLocks noChangeArrowheads="1"/>
            </p:cNvSpPr>
            <p:nvPr/>
          </p:nvSpPr>
          <p:spPr bwMode="auto">
            <a:xfrm>
              <a:off x="4273550" y="2894013"/>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Swap</a:t>
              </a:r>
            </a:p>
          </p:txBody>
        </p:sp>
        <p:sp>
          <p:nvSpPr>
            <p:cNvPr id="603" name="Text Box 278"/>
            <p:cNvSpPr txBox="1">
              <a:spLocks noChangeArrowheads="1"/>
            </p:cNvSpPr>
            <p:nvPr/>
          </p:nvSpPr>
          <p:spPr bwMode="auto">
            <a:xfrm>
              <a:off x="4946650" y="2903538"/>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Pop</a:t>
              </a:r>
            </a:p>
          </p:txBody>
        </p:sp>
        <p:sp>
          <p:nvSpPr>
            <p:cNvPr id="612" name="Text Box 278"/>
            <p:cNvSpPr txBox="1">
              <a:spLocks noChangeArrowheads="1"/>
            </p:cNvSpPr>
            <p:nvPr/>
          </p:nvSpPr>
          <p:spPr bwMode="auto">
            <a:xfrm>
              <a:off x="3644900" y="3117850"/>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Swap</a:t>
              </a:r>
            </a:p>
          </p:txBody>
        </p:sp>
        <p:grpSp>
          <p:nvGrpSpPr>
            <p:cNvPr id="614" name="Group 1237"/>
            <p:cNvGrpSpPr>
              <a:grpSpLocks/>
            </p:cNvGrpSpPr>
            <p:nvPr/>
          </p:nvGrpSpPr>
          <p:grpSpPr bwMode="auto">
            <a:xfrm>
              <a:off x="5440363" y="3122613"/>
              <a:ext cx="269875" cy="450850"/>
              <a:chOff x="3427" y="1967"/>
              <a:chExt cx="170" cy="284"/>
            </a:xfrm>
          </p:grpSpPr>
          <p:sp>
            <p:nvSpPr>
              <p:cNvPr id="676" name="Rectangle 275"/>
              <p:cNvSpPr>
                <a:spLocks noChangeArrowheads="1"/>
              </p:cNvSpPr>
              <p:nvPr/>
            </p:nvSpPr>
            <p:spPr bwMode="auto">
              <a:xfrm>
                <a:off x="3427" y="1967"/>
                <a:ext cx="170" cy="144"/>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677" name="Rectangle 277"/>
              <p:cNvSpPr>
                <a:spLocks noChangeArrowheads="1"/>
              </p:cNvSpPr>
              <p:nvPr/>
            </p:nvSpPr>
            <p:spPr bwMode="auto">
              <a:xfrm>
                <a:off x="3427" y="2107"/>
                <a:ext cx="170" cy="144"/>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681" name="Line 575"/>
              <p:cNvSpPr>
                <a:spLocks noChangeShapeType="1"/>
              </p:cNvSpPr>
              <p:nvPr/>
            </p:nvSpPr>
            <p:spPr bwMode="auto">
              <a:xfrm>
                <a:off x="-592" y="48"/>
                <a:ext cx="0" cy="119"/>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defTabSz="685662">
                  <a:defRPr/>
                </a:pPr>
                <a:endParaRPr lang="en-US" sz="1333" kern="0">
                  <a:solidFill>
                    <a:sysClr val="windowText" lastClr="000000"/>
                  </a:solidFill>
                </a:endParaRPr>
              </a:p>
            </p:txBody>
          </p:sp>
          <p:sp>
            <p:nvSpPr>
              <p:cNvPr id="682" name="Line 576"/>
              <p:cNvSpPr>
                <a:spLocks noChangeShapeType="1"/>
              </p:cNvSpPr>
              <p:nvPr/>
            </p:nvSpPr>
            <p:spPr bwMode="auto">
              <a:xfrm>
                <a:off x="-588" y="48"/>
                <a:ext cx="0" cy="119"/>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defTabSz="685662">
                  <a:defRPr/>
                </a:pPr>
                <a:endParaRPr lang="en-US" sz="1333" kern="0">
                  <a:solidFill>
                    <a:sysClr val="windowText" lastClr="000000"/>
                  </a:solidFill>
                </a:endParaRPr>
              </a:p>
            </p:txBody>
          </p:sp>
          <p:sp>
            <p:nvSpPr>
              <p:cNvPr id="683" name="Line 590"/>
              <p:cNvSpPr>
                <a:spLocks noChangeShapeType="1"/>
              </p:cNvSpPr>
              <p:nvPr/>
            </p:nvSpPr>
            <p:spPr bwMode="auto">
              <a:xfrm>
                <a:off x="3427" y="2111"/>
                <a:ext cx="0" cy="14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defTabSz="685662">
                  <a:defRPr/>
                </a:pPr>
                <a:endParaRPr lang="en-US" sz="1333" kern="0">
                  <a:solidFill>
                    <a:sysClr val="windowText" lastClr="000000"/>
                  </a:solidFill>
                </a:endParaRPr>
              </a:p>
            </p:txBody>
          </p:sp>
          <p:sp>
            <p:nvSpPr>
              <p:cNvPr id="684" name="Line 591"/>
              <p:cNvSpPr>
                <a:spLocks noChangeShapeType="1"/>
              </p:cNvSpPr>
              <p:nvPr/>
            </p:nvSpPr>
            <p:spPr bwMode="auto">
              <a:xfrm>
                <a:off x="3597" y="2111"/>
                <a:ext cx="0" cy="14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defTabSz="685662">
                  <a:defRPr/>
                </a:pPr>
                <a:endParaRPr lang="en-US" sz="1333" kern="0">
                  <a:solidFill>
                    <a:sysClr val="windowText" lastClr="000000"/>
                  </a:solidFill>
                </a:endParaRPr>
              </a:p>
            </p:txBody>
          </p:sp>
        </p:grpSp>
        <p:sp>
          <p:nvSpPr>
            <p:cNvPr id="616" name="Text Box 278"/>
            <p:cNvSpPr txBox="1">
              <a:spLocks noChangeArrowheads="1"/>
            </p:cNvSpPr>
            <p:nvPr/>
          </p:nvSpPr>
          <p:spPr bwMode="auto">
            <a:xfrm>
              <a:off x="5613400" y="3143250"/>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Swap</a:t>
              </a:r>
            </a:p>
          </p:txBody>
        </p:sp>
        <p:grpSp>
          <p:nvGrpSpPr>
            <p:cNvPr id="618" name="Group 1247"/>
            <p:cNvGrpSpPr>
              <a:grpSpLocks/>
            </p:cNvGrpSpPr>
            <p:nvPr/>
          </p:nvGrpSpPr>
          <p:grpSpPr bwMode="auto">
            <a:xfrm>
              <a:off x="6832600" y="3122613"/>
              <a:ext cx="269875" cy="461962"/>
              <a:chOff x="4304" y="1967"/>
              <a:chExt cx="170" cy="291"/>
            </a:xfrm>
          </p:grpSpPr>
          <p:sp>
            <p:nvSpPr>
              <p:cNvPr id="660" name="Rectangle 275"/>
              <p:cNvSpPr>
                <a:spLocks noChangeArrowheads="1"/>
              </p:cNvSpPr>
              <p:nvPr/>
            </p:nvSpPr>
            <p:spPr bwMode="auto">
              <a:xfrm>
                <a:off x="4304" y="1967"/>
                <a:ext cx="169" cy="144"/>
              </a:xfrm>
              <a:prstGeom prst="rect">
                <a:avLst/>
              </a:prstGeom>
              <a:solidFill>
                <a:srgbClr val="FFFFFF"/>
              </a:solidFill>
              <a:ln w="9525">
                <a:solidFill>
                  <a:srgbClr val="008000"/>
                </a:solidFill>
                <a:miter lim="800000"/>
                <a:headEnd/>
                <a:tailEnd/>
              </a:ln>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sp>
            <p:nvSpPr>
              <p:cNvPr id="669" name="Rectangle 277"/>
              <p:cNvSpPr>
                <a:spLocks noChangeArrowheads="1"/>
              </p:cNvSpPr>
              <p:nvPr/>
            </p:nvSpPr>
            <p:spPr bwMode="auto">
              <a:xfrm>
                <a:off x="4305" y="2114"/>
                <a:ext cx="169" cy="144"/>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kern="0">
                  <a:solidFill>
                    <a:srgbClr val="000000"/>
                  </a:solidFill>
                  <a:cs typeface="Arial" charset="0"/>
                  <a:sym typeface="Arial" charset="0"/>
                </a:endParaRPr>
              </a:p>
            </p:txBody>
          </p:sp>
        </p:grpSp>
        <p:sp>
          <p:nvSpPr>
            <p:cNvPr id="620" name="Text Box 278"/>
            <p:cNvSpPr txBox="1">
              <a:spLocks noChangeArrowheads="1"/>
            </p:cNvSpPr>
            <p:nvPr/>
          </p:nvSpPr>
          <p:spPr bwMode="auto">
            <a:xfrm>
              <a:off x="6318250" y="3149600"/>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Swap</a:t>
              </a:r>
            </a:p>
          </p:txBody>
        </p:sp>
        <p:sp>
          <p:nvSpPr>
            <p:cNvPr id="647" name="Text Box 278"/>
            <p:cNvSpPr txBox="1">
              <a:spLocks noChangeArrowheads="1"/>
            </p:cNvSpPr>
            <p:nvPr/>
          </p:nvSpPr>
          <p:spPr bwMode="auto">
            <a:xfrm>
              <a:off x="7048500" y="3144838"/>
              <a:ext cx="565150" cy="167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0000"/>
                </a:buClr>
                <a:defRPr/>
              </a:pPr>
              <a:r>
                <a:rPr lang="en-US" sz="933" kern="0">
                  <a:solidFill>
                    <a:srgbClr val="000000"/>
                  </a:solidFill>
                  <a:cs typeface="Arial" charset="0"/>
                  <a:sym typeface="Arial" charset="0"/>
                </a:rPr>
                <a:t>Pop</a:t>
              </a:r>
            </a:p>
          </p:txBody>
        </p:sp>
        <p:sp>
          <p:nvSpPr>
            <p:cNvPr id="648" name="Rectangle 277"/>
            <p:cNvSpPr>
              <a:spLocks noChangeArrowheads="1"/>
            </p:cNvSpPr>
            <p:nvPr/>
          </p:nvSpPr>
          <p:spPr bwMode="auto">
            <a:xfrm>
              <a:off x="7505700" y="3344863"/>
              <a:ext cx="268288" cy="228600"/>
            </a:xfrm>
            <a:prstGeom prst="rect">
              <a:avLst/>
            </a:prstGeom>
            <a:solidFill>
              <a:srgbClr val="7E7E8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nchor="ctr"/>
            <a:lstStyle/>
            <a:p>
              <a:pPr algn="ctr" defTabSz="685662">
                <a:lnSpc>
                  <a:spcPct val="90000"/>
                </a:lnSpc>
                <a:buClr>
                  <a:srgbClr val="000000"/>
                </a:buClr>
                <a:defRPr/>
              </a:pPr>
              <a:endParaRPr lang="en-US" sz="1333" b="1" kern="0">
                <a:solidFill>
                  <a:srgbClr val="000000"/>
                </a:solidFill>
                <a:cs typeface="Arial" charset="0"/>
                <a:sym typeface="Arial" charset="0"/>
              </a:endParaRPr>
            </a:p>
          </p:txBody>
        </p:sp>
        <p:cxnSp>
          <p:nvCxnSpPr>
            <p:cNvPr id="649" name="Straight Connector 1254"/>
            <p:cNvCxnSpPr>
              <a:cxnSpLocks noChangeShapeType="1"/>
            </p:cNvCxnSpPr>
            <p:nvPr/>
          </p:nvCxnSpPr>
          <p:spPr bwMode="auto">
            <a:xfrm flipV="1">
              <a:off x="1574800" y="3890963"/>
              <a:ext cx="4000500" cy="25400"/>
            </a:xfrm>
            <a:prstGeom prst="line">
              <a:avLst/>
            </a:prstGeom>
            <a:noFill/>
            <a:ln w="38100" cmpd="sng">
              <a:solidFill>
                <a:schemeClr val="accent2"/>
              </a:solidFill>
              <a:round/>
              <a:headEnd/>
              <a:tailEnd type="oval" w="lg" len="lg"/>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650" name="Straight Connector 1255"/>
            <p:cNvCxnSpPr>
              <a:cxnSpLocks noChangeShapeType="1"/>
            </p:cNvCxnSpPr>
            <p:nvPr/>
          </p:nvCxnSpPr>
          <p:spPr bwMode="auto">
            <a:xfrm>
              <a:off x="5607050" y="3725863"/>
              <a:ext cx="2019300" cy="1587"/>
            </a:xfrm>
            <a:prstGeom prst="line">
              <a:avLst/>
            </a:prstGeom>
            <a:noFill/>
            <a:ln w="25400">
              <a:solidFill>
                <a:srgbClr val="008000"/>
              </a:solidFill>
              <a:round/>
              <a:headEnd/>
              <a:tailEnd type="oval" w="lg" len="lg"/>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654" name="Straight Connector 1256"/>
            <p:cNvCxnSpPr>
              <a:cxnSpLocks noChangeShapeType="1"/>
            </p:cNvCxnSpPr>
            <p:nvPr/>
          </p:nvCxnSpPr>
          <p:spPr bwMode="auto">
            <a:xfrm>
              <a:off x="3568700" y="3725863"/>
              <a:ext cx="2019300" cy="1587"/>
            </a:xfrm>
            <a:prstGeom prst="line">
              <a:avLst/>
            </a:prstGeom>
            <a:noFill/>
            <a:ln w="38100" cmpd="sng">
              <a:solidFill>
                <a:srgbClr val="008000"/>
              </a:solidFill>
              <a:round/>
              <a:headEnd/>
              <a:tailEnd type="oval" w="lg" len="lg"/>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55" name="Text Box 278"/>
            <p:cNvSpPr txBox="1">
              <a:spLocks noChangeArrowheads="1"/>
            </p:cNvSpPr>
            <p:nvPr/>
          </p:nvSpPr>
          <p:spPr bwMode="auto">
            <a:xfrm>
              <a:off x="2146300" y="3560420"/>
              <a:ext cx="933450" cy="180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8000"/>
                </a:buClr>
                <a:defRPr/>
              </a:pPr>
              <a:r>
                <a:rPr lang="en-US" sz="1067" b="1" kern="0" dirty="0">
                  <a:solidFill>
                    <a:srgbClr val="0065BD"/>
                  </a:solidFill>
                  <a:cs typeface="Arial" charset="0"/>
                  <a:sym typeface="Arial" charset="0"/>
                </a:rPr>
                <a:t>LDP LSP</a:t>
              </a:r>
            </a:p>
          </p:txBody>
        </p:sp>
        <p:sp>
          <p:nvSpPr>
            <p:cNvPr id="656" name="Text Box 278"/>
            <p:cNvSpPr txBox="1">
              <a:spLocks noChangeArrowheads="1"/>
            </p:cNvSpPr>
            <p:nvPr/>
          </p:nvSpPr>
          <p:spPr bwMode="auto">
            <a:xfrm>
              <a:off x="4095750" y="3560420"/>
              <a:ext cx="933450" cy="180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8000"/>
                </a:buClr>
                <a:defRPr/>
              </a:pPr>
              <a:r>
                <a:rPr lang="en-US" sz="1067" b="1" kern="0" dirty="0">
                  <a:solidFill>
                    <a:srgbClr val="0065BD"/>
                  </a:solidFill>
                  <a:cs typeface="Arial" charset="0"/>
                  <a:sym typeface="Arial" charset="0"/>
                </a:rPr>
                <a:t>LDP LSP</a:t>
              </a:r>
            </a:p>
          </p:txBody>
        </p:sp>
        <p:sp>
          <p:nvSpPr>
            <p:cNvPr id="657" name="Text Box 278"/>
            <p:cNvSpPr txBox="1">
              <a:spLocks noChangeArrowheads="1"/>
            </p:cNvSpPr>
            <p:nvPr/>
          </p:nvSpPr>
          <p:spPr bwMode="auto">
            <a:xfrm>
              <a:off x="6089650" y="3560420"/>
              <a:ext cx="933450" cy="180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008000"/>
                </a:buClr>
                <a:defRPr/>
              </a:pPr>
              <a:r>
                <a:rPr lang="en-US" sz="1067" b="1" kern="0" dirty="0">
                  <a:solidFill>
                    <a:srgbClr val="0065BD"/>
                  </a:solidFill>
                  <a:cs typeface="Arial" charset="0"/>
                  <a:sym typeface="Arial" charset="0"/>
                </a:rPr>
                <a:t>LDP LSP</a:t>
              </a:r>
            </a:p>
          </p:txBody>
        </p:sp>
        <p:cxnSp>
          <p:nvCxnSpPr>
            <p:cNvPr id="658" name="Straight Connector 1251"/>
            <p:cNvCxnSpPr>
              <a:cxnSpLocks noChangeShapeType="1"/>
            </p:cNvCxnSpPr>
            <p:nvPr/>
          </p:nvCxnSpPr>
          <p:spPr bwMode="auto">
            <a:xfrm>
              <a:off x="1562100" y="3725863"/>
              <a:ext cx="2019300" cy="1587"/>
            </a:xfrm>
            <a:prstGeom prst="line">
              <a:avLst/>
            </a:prstGeom>
            <a:noFill/>
            <a:ln w="25400">
              <a:solidFill>
                <a:srgbClr val="008000"/>
              </a:solidFill>
              <a:round/>
              <a:headEnd/>
              <a:tailEnd type="oval" w="lg" len="lg"/>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59" name="Text Box 278"/>
            <p:cNvSpPr txBox="1">
              <a:spLocks noChangeArrowheads="1"/>
            </p:cNvSpPr>
            <p:nvPr/>
          </p:nvSpPr>
          <p:spPr bwMode="auto">
            <a:xfrm>
              <a:off x="3130550" y="3733418"/>
              <a:ext cx="933450" cy="180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499" tIns="54748" rIns="109499" bIns="54748">
              <a:spAutoFit/>
            </a:bodyPr>
            <a:lstStyle>
              <a:lvl1pPr defTabSz="814388" eaLnBrk="0" hangingPunct="0">
                <a:defRPr>
                  <a:solidFill>
                    <a:schemeClr val="tx1"/>
                  </a:solidFill>
                  <a:latin typeface="Arial" charset="0"/>
                  <a:ea typeface="ＭＳ Ｐゴシック" charset="0"/>
                  <a:cs typeface="ＭＳ Ｐゴシック" charset="0"/>
                </a:defRPr>
              </a:lvl1pPr>
              <a:lvl2pPr marL="742950" indent="-285750" defTabSz="814388" eaLnBrk="0" hangingPunct="0">
                <a:defRPr>
                  <a:solidFill>
                    <a:schemeClr val="tx1"/>
                  </a:solidFill>
                  <a:latin typeface="Arial" charset="0"/>
                  <a:ea typeface="ＭＳ Ｐゴシック" charset="0"/>
                </a:defRPr>
              </a:lvl2pPr>
              <a:lvl3pPr marL="1143000" indent="-228600" defTabSz="814388" eaLnBrk="0" hangingPunct="0">
                <a:defRPr>
                  <a:solidFill>
                    <a:schemeClr val="tx1"/>
                  </a:solidFill>
                  <a:latin typeface="Arial" charset="0"/>
                  <a:ea typeface="ＭＳ Ｐゴシック" charset="0"/>
                </a:defRPr>
              </a:lvl3pPr>
              <a:lvl4pPr marL="1600200" indent="-228600" defTabSz="814388" eaLnBrk="0" hangingPunct="0">
                <a:defRPr>
                  <a:solidFill>
                    <a:schemeClr val="tx1"/>
                  </a:solidFill>
                  <a:latin typeface="Arial" charset="0"/>
                  <a:ea typeface="ＭＳ Ｐゴシック" charset="0"/>
                </a:defRPr>
              </a:lvl4pPr>
              <a:lvl5pPr marL="2057400" indent="-228600" defTabSz="814388" eaLnBrk="0" hangingPunct="0">
                <a:defRPr>
                  <a:solidFill>
                    <a:schemeClr val="tx1"/>
                  </a:solidFill>
                  <a:latin typeface="Arial" charset="0"/>
                  <a:ea typeface="ＭＳ Ｐゴシック" charset="0"/>
                </a:defRPr>
              </a:lvl5pPr>
              <a:lvl6pPr marL="2514600" indent="-228600" defTabSz="814388" eaLnBrk="0" fontAlgn="base" hangingPunct="0">
                <a:spcBef>
                  <a:spcPct val="0"/>
                </a:spcBef>
                <a:spcAft>
                  <a:spcPct val="0"/>
                </a:spcAft>
                <a:defRPr>
                  <a:solidFill>
                    <a:schemeClr val="tx1"/>
                  </a:solidFill>
                  <a:latin typeface="Arial" charset="0"/>
                  <a:ea typeface="ＭＳ Ｐゴシック" charset="0"/>
                </a:defRPr>
              </a:lvl6pPr>
              <a:lvl7pPr marL="2971800" indent="-228600" defTabSz="814388" eaLnBrk="0" fontAlgn="base" hangingPunct="0">
                <a:spcBef>
                  <a:spcPct val="0"/>
                </a:spcBef>
                <a:spcAft>
                  <a:spcPct val="0"/>
                </a:spcAft>
                <a:defRPr>
                  <a:solidFill>
                    <a:schemeClr val="tx1"/>
                  </a:solidFill>
                  <a:latin typeface="Arial" charset="0"/>
                  <a:ea typeface="ＭＳ Ｐゴシック" charset="0"/>
                </a:defRPr>
              </a:lvl7pPr>
              <a:lvl8pPr marL="3429000" indent="-228600" defTabSz="814388" eaLnBrk="0" fontAlgn="base" hangingPunct="0">
                <a:spcBef>
                  <a:spcPct val="0"/>
                </a:spcBef>
                <a:spcAft>
                  <a:spcPct val="0"/>
                </a:spcAft>
                <a:defRPr>
                  <a:solidFill>
                    <a:schemeClr val="tx1"/>
                  </a:solidFill>
                  <a:latin typeface="Arial" charset="0"/>
                  <a:ea typeface="ＭＳ Ｐゴシック" charset="0"/>
                </a:defRPr>
              </a:lvl8pPr>
              <a:lvl9pPr marL="3886200" indent="-228600" defTabSz="814388" eaLnBrk="0" fontAlgn="base" hangingPunct="0">
                <a:spcBef>
                  <a:spcPct val="0"/>
                </a:spcBef>
                <a:spcAft>
                  <a:spcPct val="0"/>
                </a:spcAft>
                <a:defRPr>
                  <a:solidFill>
                    <a:schemeClr val="tx1"/>
                  </a:solidFill>
                  <a:latin typeface="Arial" charset="0"/>
                  <a:ea typeface="ＭＳ Ｐゴシック" charset="0"/>
                </a:defRPr>
              </a:lvl9pPr>
            </a:lstStyle>
            <a:p>
              <a:pPr algn="ctr" defTabSz="610667" eaLnBrk="1" hangingPunct="1">
                <a:lnSpc>
                  <a:spcPct val="90000"/>
                </a:lnSpc>
                <a:spcBef>
                  <a:spcPct val="50000"/>
                </a:spcBef>
                <a:buClr>
                  <a:srgbClr val="F37021"/>
                </a:buClr>
                <a:defRPr/>
              </a:pPr>
              <a:r>
                <a:rPr lang="en-US" sz="1067" b="1" kern="0" dirty="0">
                  <a:solidFill>
                    <a:srgbClr val="0065BD"/>
                  </a:solidFill>
                  <a:cs typeface="Arial" charset="0"/>
                  <a:sym typeface="Arial" charset="0"/>
                </a:rPr>
                <a:t>BGP LSP</a:t>
              </a:r>
            </a:p>
          </p:txBody>
        </p:sp>
      </p:grpSp>
    </p:spTree>
    <p:extLst>
      <p:ext uri="{BB962C8B-B14F-4D97-AF65-F5344CB8AC3E}">
        <p14:creationId xmlns:p14="http://schemas.microsoft.com/office/powerpoint/2010/main" val="711858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32"/>
          <p:cNvGrpSpPr>
            <a:grpSpLocks/>
          </p:cNvGrpSpPr>
          <p:nvPr/>
        </p:nvGrpSpPr>
        <p:grpSpPr bwMode="auto">
          <a:xfrm>
            <a:off x="6222397" y="1771269"/>
            <a:ext cx="2235200" cy="855663"/>
            <a:chOff x="2590800" y="1600200"/>
            <a:chExt cx="1676400" cy="1020763"/>
          </a:xfrm>
        </p:grpSpPr>
        <p:grpSp>
          <p:nvGrpSpPr>
            <p:cNvPr id="3" name="Group 10"/>
            <p:cNvGrpSpPr>
              <a:grpSpLocks/>
            </p:cNvGrpSpPr>
            <p:nvPr/>
          </p:nvGrpSpPr>
          <p:grpSpPr bwMode="auto">
            <a:xfrm>
              <a:off x="2590795" y="1600200"/>
              <a:ext cx="1676399" cy="1020763"/>
              <a:chOff x="1776" y="1220"/>
              <a:chExt cx="2062" cy="1581"/>
            </a:xfrm>
          </p:grpSpPr>
          <p:sp>
            <p:nvSpPr>
              <p:cNvPr id="37311" name="Oval 11"/>
              <p:cNvSpPr>
                <a:spLocks noChangeArrowheads="1"/>
              </p:cNvSpPr>
              <p:nvPr/>
            </p:nvSpPr>
            <p:spPr bwMode="auto">
              <a:xfrm>
                <a:off x="2480" y="1220"/>
                <a:ext cx="899" cy="65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12" name="Oval 12"/>
              <p:cNvSpPr>
                <a:spLocks noChangeArrowheads="1"/>
              </p:cNvSpPr>
              <p:nvPr/>
            </p:nvSpPr>
            <p:spPr bwMode="auto">
              <a:xfrm>
                <a:off x="1986" y="1391"/>
                <a:ext cx="689" cy="65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13" name="Oval 13"/>
              <p:cNvSpPr>
                <a:spLocks noChangeArrowheads="1"/>
              </p:cNvSpPr>
              <p:nvPr/>
            </p:nvSpPr>
            <p:spPr bwMode="auto">
              <a:xfrm>
                <a:off x="1776" y="1785"/>
                <a:ext cx="464" cy="533"/>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14" name="Oval 14"/>
              <p:cNvSpPr>
                <a:spLocks noChangeArrowheads="1"/>
              </p:cNvSpPr>
              <p:nvPr/>
            </p:nvSpPr>
            <p:spPr bwMode="auto">
              <a:xfrm>
                <a:off x="1916" y="2020"/>
                <a:ext cx="699" cy="578"/>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15" name="Oval 15"/>
              <p:cNvSpPr>
                <a:spLocks noChangeArrowheads="1"/>
              </p:cNvSpPr>
              <p:nvPr/>
            </p:nvSpPr>
            <p:spPr bwMode="auto">
              <a:xfrm>
                <a:off x="2410" y="2115"/>
                <a:ext cx="1044" cy="686"/>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16" name="Oval 16"/>
              <p:cNvSpPr>
                <a:spLocks noChangeArrowheads="1"/>
              </p:cNvSpPr>
              <p:nvPr/>
            </p:nvSpPr>
            <p:spPr bwMode="auto">
              <a:xfrm>
                <a:off x="3074" y="1411"/>
                <a:ext cx="669" cy="51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17" name="Oval 17"/>
              <p:cNvSpPr>
                <a:spLocks noChangeArrowheads="1"/>
              </p:cNvSpPr>
              <p:nvPr/>
            </p:nvSpPr>
            <p:spPr bwMode="auto">
              <a:xfrm>
                <a:off x="3174" y="1741"/>
                <a:ext cx="664" cy="51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18" name="Oval 18"/>
              <p:cNvSpPr>
                <a:spLocks noChangeArrowheads="1"/>
              </p:cNvSpPr>
              <p:nvPr/>
            </p:nvSpPr>
            <p:spPr bwMode="auto">
              <a:xfrm>
                <a:off x="3114" y="1849"/>
                <a:ext cx="659" cy="84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grpSp>
        <p:sp>
          <p:nvSpPr>
            <p:cNvPr id="37310" name="Oval 15"/>
            <p:cNvSpPr>
              <a:spLocks noChangeArrowheads="1"/>
            </p:cNvSpPr>
            <p:nvPr/>
          </p:nvSpPr>
          <p:spPr bwMode="auto">
            <a:xfrm>
              <a:off x="3048000" y="1814276"/>
              <a:ext cx="848769" cy="442912"/>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grpSp>
      <p:grpSp>
        <p:nvGrpSpPr>
          <p:cNvPr id="4" name="Group 443"/>
          <p:cNvGrpSpPr>
            <a:grpSpLocks/>
          </p:cNvGrpSpPr>
          <p:nvPr/>
        </p:nvGrpSpPr>
        <p:grpSpPr bwMode="auto">
          <a:xfrm>
            <a:off x="3597399" y="1782234"/>
            <a:ext cx="2235200" cy="855663"/>
            <a:chOff x="2590800" y="1600200"/>
            <a:chExt cx="1676400" cy="1020763"/>
          </a:xfrm>
        </p:grpSpPr>
        <p:grpSp>
          <p:nvGrpSpPr>
            <p:cNvPr id="5" name="Group 10"/>
            <p:cNvGrpSpPr>
              <a:grpSpLocks/>
            </p:cNvGrpSpPr>
            <p:nvPr/>
          </p:nvGrpSpPr>
          <p:grpSpPr bwMode="auto">
            <a:xfrm>
              <a:off x="2590797" y="1600200"/>
              <a:ext cx="1676399" cy="1020763"/>
              <a:chOff x="1776" y="1220"/>
              <a:chExt cx="2062" cy="1581"/>
            </a:xfrm>
          </p:grpSpPr>
          <p:sp>
            <p:nvSpPr>
              <p:cNvPr id="37301" name="Oval 11"/>
              <p:cNvSpPr>
                <a:spLocks noChangeArrowheads="1"/>
              </p:cNvSpPr>
              <p:nvPr/>
            </p:nvSpPr>
            <p:spPr bwMode="auto">
              <a:xfrm>
                <a:off x="2480" y="1220"/>
                <a:ext cx="899" cy="65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02" name="Oval 12"/>
              <p:cNvSpPr>
                <a:spLocks noChangeArrowheads="1"/>
              </p:cNvSpPr>
              <p:nvPr/>
            </p:nvSpPr>
            <p:spPr bwMode="auto">
              <a:xfrm>
                <a:off x="1986" y="1391"/>
                <a:ext cx="689" cy="65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03" name="Oval 13"/>
              <p:cNvSpPr>
                <a:spLocks noChangeArrowheads="1"/>
              </p:cNvSpPr>
              <p:nvPr/>
            </p:nvSpPr>
            <p:spPr bwMode="auto">
              <a:xfrm>
                <a:off x="1776" y="1785"/>
                <a:ext cx="464" cy="533"/>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04" name="Oval 14"/>
              <p:cNvSpPr>
                <a:spLocks noChangeArrowheads="1"/>
              </p:cNvSpPr>
              <p:nvPr/>
            </p:nvSpPr>
            <p:spPr bwMode="auto">
              <a:xfrm>
                <a:off x="1916" y="2020"/>
                <a:ext cx="699" cy="578"/>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05" name="Oval 15"/>
              <p:cNvSpPr>
                <a:spLocks noChangeArrowheads="1"/>
              </p:cNvSpPr>
              <p:nvPr/>
            </p:nvSpPr>
            <p:spPr bwMode="auto">
              <a:xfrm>
                <a:off x="2410" y="2115"/>
                <a:ext cx="1044" cy="686"/>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06" name="Oval 16"/>
              <p:cNvSpPr>
                <a:spLocks noChangeArrowheads="1"/>
              </p:cNvSpPr>
              <p:nvPr/>
            </p:nvSpPr>
            <p:spPr bwMode="auto">
              <a:xfrm>
                <a:off x="3074" y="1411"/>
                <a:ext cx="669" cy="51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07" name="Oval 17"/>
              <p:cNvSpPr>
                <a:spLocks noChangeArrowheads="1"/>
              </p:cNvSpPr>
              <p:nvPr/>
            </p:nvSpPr>
            <p:spPr bwMode="auto">
              <a:xfrm>
                <a:off x="3174" y="1741"/>
                <a:ext cx="664" cy="51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37308" name="Oval 18"/>
              <p:cNvSpPr>
                <a:spLocks noChangeArrowheads="1"/>
              </p:cNvSpPr>
              <p:nvPr/>
            </p:nvSpPr>
            <p:spPr bwMode="auto">
              <a:xfrm>
                <a:off x="3114" y="1849"/>
                <a:ext cx="659" cy="84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grpSp>
        <p:sp>
          <p:nvSpPr>
            <p:cNvPr id="37300" name="Oval 15"/>
            <p:cNvSpPr>
              <a:spLocks noChangeArrowheads="1"/>
            </p:cNvSpPr>
            <p:nvPr/>
          </p:nvSpPr>
          <p:spPr bwMode="auto">
            <a:xfrm>
              <a:off x="3048000" y="1814276"/>
              <a:ext cx="848769" cy="442912"/>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grpSp>
      <p:sp>
        <p:nvSpPr>
          <p:cNvPr id="36873" name="Line 5"/>
          <p:cNvSpPr>
            <a:spLocks noChangeShapeType="1"/>
          </p:cNvSpPr>
          <p:nvPr/>
        </p:nvSpPr>
        <p:spPr bwMode="auto">
          <a:xfrm flipH="1">
            <a:off x="6050844" y="1516062"/>
            <a:ext cx="63272" cy="4207407"/>
          </a:xfrm>
          <a:prstGeom prst="line">
            <a:avLst/>
          </a:prstGeom>
          <a:noFill/>
          <a:ln w="25400">
            <a:solidFill>
              <a:schemeClr val="tx1"/>
            </a:solidFill>
            <a:prstDash val="dash"/>
            <a:round/>
            <a:headEnd/>
            <a:tailEnd/>
          </a:ln>
        </p:spPr>
        <p:txBody>
          <a:bodyPr wrap="square" lIns="97756" tIns="48876" rIns="97756" bIns="48876" anchor="ctr">
            <a:prstTxWarp prst="textNoShape">
              <a:avLst/>
            </a:prstTxWarp>
            <a:spAutoFit/>
          </a:bodyPr>
          <a:lstStyle/>
          <a:p>
            <a:endParaRPr lang="en-US" sz="2400" dirty="0"/>
          </a:p>
        </p:txBody>
      </p:sp>
      <p:sp>
        <p:nvSpPr>
          <p:cNvPr id="36874" name="Line 3"/>
          <p:cNvSpPr>
            <a:spLocks noChangeShapeType="1"/>
          </p:cNvSpPr>
          <p:nvPr/>
        </p:nvSpPr>
        <p:spPr bwMode="auto">
          <a:xfrm flipH="1">
            <a:off x="3416187" y="1459971"/>
            <a:ext cx="30928" cy="4106861"/>
          </a:xfrm>
          <a:prstGeom prst="line">
            <a:avLst/>
          </a:prstGeom>
          <a:noFill/>
          <a:ln w="25400">
            <a:solidFill>
              <a:schemeClr val="tx1"/>
            </a:solidFill>
            <a:prstDash val="dash"/>
            <a:round/>
            <a:headEnd/>
            <a:tailEnd/>
          </a:ln>
        </p:spPr>
        <p:txBody>
          <a:bodyPr wrap="square" lIns="97756" tIns="48876" rIns="97756" bIns="48876" anchor="ctr">
            <a:prstTxWarp prst="textNoShape">
              <a:avLst/>
            </a:prstTxWarp>
            <a:spAutoFit/>
          </a:bodyPr>
          <a:lstStyle/>
          <a:p>
            <a:endParaRPr lang="en-US" sz="2400" dirty="0"/>
          </a:p>
        </p:txBody>
      </p:sp>
      <p:sp>
        <p:nvSpPr>
          <p:cNvPr id="36875" name="Line 5"/>
          <p:cNvSpPr>
            <a:spLocks noChangeShapeType="1"/>
          </p:cNvSpPr>
          <p:nvPr/>
        </p:nvSpPr>
        <p:spPr bwMode="auto">
          <a:xfrm flipH="1">
            <a:off x="1264356" y="1536170"/>
            <a:ext cx="49160" cy="4255031"/>
          </a:xfrm>
          <a:prstGeom prst="line">
            <a:avLst/>
          </a:prstGeom>
          <a:noFill/>
          <a:ln w="25400">
            <a:solidFill>
              <a:schemeClr val="tx1"/>
            </a:solidFill>
            <a:prstDash val="dash"/>
            <a:round/>
            <a:headEnd/>
            <a:tailEnd/>
          </a:ln>
        </p:spPr>
        <p:txBody>
          <a:bodyPr wrap="square" lIns="97756" tIns="48876" rIns="97756" bIns="48876" anchor="ctr">
            <a:prstTxWarp prst="textNoShape">
              <a:avLst/>
            </a:prstTxWarp>
            <a:spAutoFit/>
          </a:bodyPr>
          <a:lstStyle/>
          <a:p>
            <a:endParaRPr lang="en-US" sz="2400" dirty="0"/>
          </a:p>
        </p:txBody>
      </p:sp>
      <p:sp>
        <p:nvSpPr>
          <p:cNvPr id="36880" name="Text Box 10"/>
          <p:cNvSpPr txBox="1">
            <a:spLocks noChangeArrowheads="1"/>
          </p:cNvSpPr>
          <p:nvPr/>
        </p:nvSpPr>
        <p:spPr bwMode="auto">
          <a:xfrm>
            <a:off x="367366" y="1191683"/>
            <a:ext cx="757767" cy="550240"/>
          </a:xfrm>
          <a:prstGeom prst="rect">
            <a:avLst/>
          </a:prstGeom>
          <a:noFill/>
          <a:ln w="9525">
            <a:noFill/>
            <a:miter lim="800000"/>
            <a:headEnd/>
            <a:tailEnd/>
          </a:ln>
        </p:spPr>
        <p:txBody>
          <a:bodyPr lIns="97756" tIns="48876" rIns="97756" bIns="48876">
            <a:prstTxWarp prst="textNoShape">
              <a:avLst/>
            </a:prstTxWarp>
            <a:spAutoFit/>
          </a:bodyPr>
          <a:lstStyle/>
          <a:p>
            <a:pPr algn="ctr" defTabSz="969373"/>
            <a:r>
              <a:rPr lang="en-GB" sz="1467" b="1" dirty="0"/>
              <a:t>Cell Site</a:t>
            </a:r>
          </a:p>
        </p:txBody>
      </p:sp>
      <p:sp>
        <p:nvSpPr>
          <p:cNvPr id="36881" name="Text Box 11"/>
          <p:cNvSpPr txBox="1">
            <a:spLocks noChangeArrowheads="1"/>
          </p:cNvSpPr>
          <p:nvPr/>
        </p:nvSpPr>
        <p:spPr bwMode="auto">
          <a:xfrm>
            <a:off x="1529416" y="1147233"/>
            <a:ext cx="1727200" cy="550240"/>
          </a:xfrm>
          <a:prstGeom prst="rect">
            <a:avLst/>
          </a:prstGeom>
          <a:noFill/>
          <a:ln w="9525">
            <a:noFill/>
            <a:miter lim="800000"/>
            <a:headEnd/>
            <a:tailEnd/>
          </a:ln>
        </p:spPr>
        <p:txBody>
          <a:bodyPr lIns="97756" tIns="48876" rIns="97756" bIns="48876">
            <a:prstTxWarp prst="textNoShape">
              <a:avLst/>
            </a:prstTxWarp>
            <a:spAutoFit/>
          </a:bodyPr>
          <a:lstStyle/>
          <a:p>
            <a:pPr algn="ctr" defTabSz="969373"/>
            <a:r>
              <a:rPr lang="en-GB" altLang="zh-CN" sz="1467" b="1" dirty="0">
                <a:ea typeface="宋体" charset="-122"/>
                <a:cs typeface="宋体" charset="-122"/>
              </a:rPr>
              <a:t>Access</a:t>
            </a:r>
          </a:p>
          <a:p>
            <a:pPr algn="ctr" defTabSz="969373"/>
            <a:r>
              <a:rPr lang="en-GB" altLang="zh-CN" sz="1467" b="1" dirty="0">
                <a:ea typeface="宋体" charset="-122"/>
                <a:cs typeface="宋体" charset="-122"/>
              </a:rPr>
              <a:t>Layer</a:t>
            </a:r>
            <a:endParaRPr lang="en-US" altLang="zh-CN" sz="1467" b="1" dirty="0">
              <a:ea typeface="宋体" charset="-122"/>
              <a:cs typeface="宋体" charset="-122"/>
            </a:endParaRPr>
          </a:p>
        </p:txBody>
      </p:sp>
      <p:sp>
        <p:nvSpPr>
          <p:cNvPr id="36882" name="Text Box 12"/>
          <p:cNvSpPr txBox="1">
            <a:spLocks noChangeArrowheads="1"/>
          </p:cNvSpPr>
          <p:nvPr/>
        </p:nvSpPr>
        <p:spPr bwMode="auto">
          <a:xfrm>
            <a:off x="6755465" y="1144057"/>
            <a:ext cx="1720851" cy="550240"/>
          </a:xfrm>
          <a:prstGeom prst="rect">
            <a:avLst/>
          </a:prstGeom>
          <a:noFill/>
          <a:ln w="9525">
            <a:noFill/>
            <a:miter lim="800000"/>
            <a:headEnd/>
            <a:tailEnd/>
          </a:ln>
        </p:spPr>
        <p:txBody>
          <a:bodyPr lIns="97756" tIns="48876" rIns="97756" bIns="48876">
            <a:prstTxWarp prst="textNoShape">
              <a:avLst/>
            </a:prstTxWarp>
            <a:spAutoFit/>
          </a:bodyPr>
          <a:lstStyle/>
          <a:p>
            <a:pPr algn="ctr" defTabSz="969373"/>
            <a:r>
              <a:rPr lang="en-GB" sz="1467" b="1" dirty="0"/>
              <a:t>Aggregation</a:t>
            </a:r>
          </a:p>
          <a:p>
            <a:pPr algn="ctr" defTabSz="969373"/>
            <a:r>
              <a:rPr lang="en-GB" altLang="zh-CN" sz="1467" b="1" dirty="0">
                <a:ea typeface="宋体" charset="-122"/>
                <a:cs typeface="宋体" charset="-122"/>
              </a:rPr>
              <a:t>Layer</a:t>
            </a:r>
            <a:endParaRPr lang="en-US" altLang="zh-CN" sz="1467" b="1" dirty="0">
              <a:ea typeface="宋体" charset="-122"/>
              <a:cs typeface="宋体" charset="-122"/>
            </a:endParaRPr>
          </a:p>
        </p:txBody>
      </p:sp>
      <p:grpSp>
        <p:nvGrpSpPr>
          <p:cNvPr id="6" name="Group 15"/>
          <p:cNvGrpSpPr>
            <a:grpSpLocks/>
          </p:cNvGrpSpPr>
          <p:nvPr/>
        </p:nvGrpSpPr>
        <p:grpSpPr bwMode="auto">
          <a:xfrm>
            <a:off x="399116" y="1604434"/>
            <a:ext cx="609600" cy="544513"/>
            <a:chOff x="217" y="1446"/>
            <a:chExt cx="288" cy="288"/>
          </a:xfrm>
        </p:grpSpPr>
        <p:sp>
          <p:nvSpPr>
            <p:cNvPr id="37240" name="AutoShape 16"/>
            <p:cNvSpPr>
              <a:spLocks noChangeArrowheads="1"/>
            </p:cNvSpPr>
            <p:nvPr/>
          </p:nvSpPr>
          <p:spPr bwMode="auto">
            <a:xfrm>
              <a:off x="217" y="1446"/>
              <a:ext cx="288" cy="288"/>
            </a:xfrm>
            <a:prstGeom prst="roundRect">
              <a:avLst>
                <a:gd name="adj" fmla="val 16667"/>
              </a:avLst>
            </a:prstGeom>
            <a:solidFill>
              <a:srgbClr val="FFFF99">
                <a:alpha val="50195"/>
              </a:srgbClr>
            </a:solidFill>
            <a:ln w="9525" cap="rnd">
              <a:solidFill>
                <a:srgbClr val="6699FF"/>
              </a:solidFill>
              <a:prstDash val="sysDot"/>
              <a:round/>
              <a:headEnd/>
              <a:tailEnd/>
            </a:ln>
          </p:spPr>
          <p:txBody>
            <a:bodyPr wrap="none" lIns="97367" tIns="48683" rIns="97367" bIns="48683" anchor="ctr">
              <a:prstTxWarp prst="textNoShape">
                <a:avLst/>
              </a:prstTxWarp>
            </a:bodyPr>
            <a:lstStyle/>
            <a:p>
              <a:pPr algn="ctr" defTabSz="969373"/>
              <a:endParaRPr lang="en-US" sz="3600" b="1" dirty="0"/>
            </a:p>
          </p:txBody>
        </p:sp>
        <p:grpSp>
          <p:nvGrpSpPr>
            <p:cNvPr id="7" name="Group 17"/>
            <p:cNvGrpSpPr>
              <a:grpSpLocks/>
            </p:cNvGrpSpPr>
            <p:nvPr/>
          </p:nvGrpSpPr>
          <p:grpSpPr bwMode="auto">
            <a:xfrm>
              <a:off x="307" y="1494"/>
              <a:ext cx="96" cy="192"/>
              <a:chOff x="1055" y="1635"/>
              <a:chExt cx="185" cy="432"/>
            </a:xfrm>
          </p:grpSpPr>
          <p:sp>
            <p:nvSpPr>
              <p:cNvPr id="37242" name="Freeform 18"/>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43" name="Freeform 19"/>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44" name="Freeform 20"/>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45" name="Freeform 21"/>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46" name="Freeform 22"/>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47" name="Freeform 23"/>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48" name="Line 24"/>
              <p:cNvSpPr>
                <a:spLocks noChangeShapeType="1"/>
              </p:cNvSpPr>
              <p:nvPr/>
            </p:nvSpPr>
            <p:spPr bwMode="auto">
              <a:xfrm>
                <a:off x="1099" y="1972"/>
                <a:ext cx="8" cy="25"/>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49" name="Line 25"/>
              <p:cNvSpPr>
                <a:spLocks noChangeShapeType="1"/>
              </p:cNvSpPr>
              <p:nvPr/>
            </p:nvSpPr>
            <p:spPr bwMode="auto">
              <a:xfrm>
                <a:off x="1150" y="1959"/>
                <a:ext cx="14" cy="37"/>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50" name="Line 26"/>
              <p:cNvSpPr>
                <a:spLocks noChangeShapeType="1"/>
              </p:cNvSpPr>
              <p:nvPr/>
            </p:nvSpPr>
            <p:spPr bwMode="auto">
              <a:xfrm flipH="1">
                <a:off x="1133" y="1959"/>
                <a:ext cx="16" cy="41"/>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51" name="Line 27"/>
              <p:cNvSpPr>
                <a:spLocks noChangeShapeType="1"/>
              </p:cNvSpPr>
              <p:nvPr/>
            </p:nvSpPr>
            <p:spPr bwMode="auto">
              <a:xfrm flipH="1">
                <a:off x="1188" y="1973"/>
                <a:ext cx="10" cy="2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52" name="Line 28"/>
              <p:cNvSpPr>
                <a:spLocks noChangeShapeType="1"/>
              </p:cNvSpPr>
              <p:nvPr/>
            </p:nvSpPr>
            <p:spPr bwMode="auto">
              <a:xfrm flipH="1">
                <a:off x="1145" y="1961"/>
                <a:ext cx="4" cy="97"/>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53" name="Line 29"/>
              <p:cNvSpPr>
                <a:spLocks noChangeShapeType="1"/>
              </p:cNvSpPr>
              <p:nvPr/>
            </p:nvSpPr>
            <p:spPr bwMode="auto">
              <a:xfrm flipH="1">
                <a:off x="1152" y="1778"/>
                <a:ext cx="1" cy="82"/>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54" name="Line 30"/>
              <p:cNvSpPr>
                <a:spLocks noChangeShapeType="1"/>
              </p:cNvSpPr>
              <p:nvPr/>
            </p:nvSpPr>
            <p:spPr bwMode="auto">
              <a:xfrm flipH="1">
                <a:off x="1155" y="1636"/>
                <a:ext cx="1" cy="6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55" name="Line 31"/>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56" name="Line 32"/>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57" name="Line 33"/>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58" name="Line 34"/>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59" name="Line 35"/>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0" name="Line 36"/>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1" name="Line 37"/>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2" name="Line 38"/>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3" name="Line 39"/>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4" name="Line 40"/>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5" name="Line 41"/>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6" name="Line 42"/>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7" name="Line 43"/>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8" name="Line 44"/>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269" name="Line 45"/>
              <p:cNvSpPr>
                <a:spLocks noChangeShapeType="1"/>
              </p:cNvSpPr>
              <p:nvPr/>
            </p:nvSpPr>
            <p:spPr bwMode="auto">
              <a:xfrm flipV="1">
                <a:off x="1124" y="1816"/>
                <a:ext cx="29" cy="11"/>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0" name="Line 46"/>
              <p:cNvSpPr>
                <a:spLocks noChangeShapeType="1"/>
              </p:cNvSpPr>
              <p:nvPr/>
            </p:nvSpPr>
            <p:spPr bwMode="auto">
              <a:xfrm>
                <a:off x="1154" y="1817"/>
                <a:ext cx="27" cy="1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1" name="Line 47"/>
              <p:cNvSpPr>
                <a:spLocks noChangeShapeType="1"/>
              </p:cNvSpPr>
              <p:nvPr/>
            </p:nvSpPr>
            <p:spPr bwMode="auto">
              <a:xfrm>
                <a:off x="1154" y="1777"/>
                <a:ext cx="28" cy="5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2" name="Line 48"/>
              <p:cNvSpPr>
                <a:spLocks noChangeShapeType="1"/>
              </p:cNvSpPr>
              <p:nvPr/>
            </p:nvSpPr>
            <p:spPr bwMode="auto">
              <a:xfrm>
                <a:off x="1154" y="1818"/>
                <a:ext cx="28" cy="5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3" name="Line 49"/>
              <p:cNvSpPr>
                <a:spLocks noChangeShapeType="1"/>
              </p:cNvSpPr>
              <p:nvPr/>
            </p:nvSpPr>
            <p:spPr bwMode="auto">
              <a:xfrm>
                <a:off x="1123" y="1829"/>
                <a:ext cx="27" cy="3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4" name="Line 50"/>
              <p:cNvSpPr>
                <a:spLocks noChangeShapeType="1"/>
              </p:cNvSpPr>
              <p:nvPr/>
            </p:nvSpPr>
            <p:spPr bwMode="auto">
              <a:xfrm>
                <a:off x="1125" y="1791"/>
                <a:ext cx="26" cy="2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5" name="Line 51"/>
              <p:cNvSpPr>
                <a:spLocks noChangeShapeType="1"/>
              </p:cNvSpPr>
              <p:nvPr/>
            </p:nvSpPr>
            <p:spPr bwMode="auto">
              <a:xfrm flipH="1">
                <a:off x="1153" y="1790"/>
                <a:ext cx="29" cy="25"/>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6" name="Line 52"/>
              <p:cNvSpPr>
                <a:spLocks noChangeShapeType="1"/>
              </p:cNvSpPr>
              <p:nvPr/>
            </p:nvSpPr>
            <p:spPr bwMode="auto">
              <a:xfrm flipH="1">
                <a:off x="1151" y="1827"/>
                <a:ext cx="31" cy="3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7" name="Line 53"/>
              <p:cNvSpPr>
                <a:spLocks noChangeShapeType="1"/>
              </p:cNvSpPr>
              <p:nvPr/>
            </p:nvSpPr>
            <p:spPr bwMode="auto">
              <a:xfrm flipH="1">
                <a:off x="1121" y="1818"/>
                <a:ext cx="30" cy="5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8" name="Line 54"/>
              <p:cNvSpPr>
                <a:spLocks noChangeShapeType="1"/>
              </p:cNvSpPr>
              <p:nvPr/>
            </p:nvSpPr>
            <p:spPr bwMode="auto">
              <a:xfrm flipH="1">
                <a:off x="1122" y="1778"/>
                <a:ext cx="30" cy="5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79" name="Line 55"/>
              <p:cNvSpPr>
                <a:spLocks noChangeShapeType="1"/>
              </p:cNvSpPr>
              <p:nvPr/>
            </p:nvSpPr>
            <p:spPr bwMode="auto">
              <a:xfrm>
                <a:off x="1157" y="1665"/>
                <a:ext cx="22" cy="13"/>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0" name="Line 56"/>
              <p:cNvSpPr>
                <a:spLocks noChangeShapeType="1"/>
              </p:cNvSpPr>
              <p:nvPr/>
            </p:nvSpPr>
            <p:spPr bwMode="auto">
              <a:xfrm flipV="1">
                <a:off x="1127" y="1665"/>
                <a:ext cx="28" cy="17"/>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1" name="Line 57"/>
              <p:cNvSpPr>
                <a:spLocks noChangeShapeType="1"/>
              </p:cNvSpPr>
              <p:nvPr/>
            </p:nvSpPr>
            <p:spPr bwMode="auto">
              <a:xfrm>
                <a:off x="1157" y="1637"/>
                <a:ext cx="20" cy="41"/>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2" name="Line 58"/>
              <p:cNvSpPr>
                <a:spLocks noChangeShapeType="1"/>
              </p:cNvSpPr>
              <p:nvPr/>
            </p:nvSpPr>
            <p:spPr bwMode="auto">
              <a:xfrm>
                <a:off x="1156" y="1666"/>
                <a:ext cx="24" cy="41"/>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3" name="Line 59"/>
              <p:cNvSpPr>
                <a:spLocks noChangeShapeType="1"/>
              </p:cNvSpPr>
              <p:nvPr/>
            </p:nvSpPr>
            <p:spPr bwMode="auto">
              <a:xfrm>
                <a:off x="1130" y="1655"/>
                <a:ext cx="24" cy="1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4" name="Line 60"/>
              <p:cNvSpPr>
                <a:spLocks noChangeShapeType="1"/>
              </p:cNvSpPr>
              <p:nvPr/>
            </p:nvSpPr>
            <p:spPr bwMode="auto">
              <a:xfrm>
                <a:off x="1130" y="1682"/>
                <a:ext cx="24" cy="1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5" name="Line 61"/>
              <p:cNvSpPr>
                <a:spLocks noChangeShapeType="1"/>
              </p:cNvSpPr>
              <p:nvPr/>
            </p:nvSpPr>
            <p:spPr bwMode="auto">
              <a:xfrm flipH="1">
                <a:off x="1129" y="1637"/>
                <a:ext cx="26" cy="4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6" name="Line 62"/>
              <p:cNvSpPr>
                <a:spLocks noChangeShapeType="1"/>
              </p:cNvSpPr>
              <p:nvPr/>
            </p:nvSpPr>
            <p:spPr bwMode="auto">
              <a:xfrm flipH="1">
                <a:off x="1127" y="1668"/>
                <a:ext cx="27" cy="4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7" name="Line 63"/>
              <p:cNvSpPr>
                <a:spLocks noChangeShapeType="1"/>
              </p:cNvSpPr>
              <p:nvPr/>
            </p:nvSpPr>
            <p:spPr bwMode="auto">
              <a:xfrm flipH="1">
                <a:off x="1156" y="1678"/>
                <a:ext cx="21" cy="2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8" name="Line 64"/>
              <p:cNvSpPr>
                <a:spLocks noChangeShapeType="1"/>
              </p:cNvSpPr>
              <p:nvPr/>
            </p:nvSpPr>
            <p:spPr bwMode="auto">
              <a:xfrm flipH="1">
                <a:off x="1157" y="1653"/>
                <a:ext cx="20" cy="12"/>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89" name="Oval 65"/>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prstTxWarp prst="textNoShape">
                  <a:avLst/>
                </a:prstTxWarp>
              </a:bodyPr>
              <a:lstStyle/>
              <a:p>
                <a:pPr algn="ctr"/>
                <a:endParaRPr lang="en-US" sz="2400" dirty="0"/>
              </a:p>
            </p:txBody>
          </p:sp>
          <p:sp>
            <p:nvSpPr>
              <p:cNvPr id="102466" name="Oval 66"/>
              <p:cNvSpPr>
                <a:spLocks noChangeArrowheads="1"/>
              </p:cNvSpPr>
              <p:nvPr/>
            </p:nvSpPr>
            <p:spPr bwMode="auto">
              <a:xfrm>
                <a:off x="1169" y="1795"/>
                <a:ext cx="39" cy="51"/>
              </a:xfrm>
              <a:prstGeom prst="ellipse">
                <a:avLst/>
              </a:prstGeom>
              <a:gradFill rotWithShape="0">
                <a:gsLst>
                  <a:gs pos="0">
                    <a:schemeClr val="bg2"/>
                  </a:gs>
                  <a:gs pos="100000">
                    <a:schemeClr val="bg2">
                      <a:gamma/>
                      <a:tint val="30588"/>
                      <a:invGamma/>
                    </a:schemeClr>
                  </a:gs>
                </a:gsLst>
                <a:lin ang="2700000" scaled="1"/>
              </a:gradFill>
              <a:ln w="9525">
                <a:noFill/>
                <a:round/>
                <a:headEnd/>
                <a:tailEnd/>
              </a:ln>
              <a:effectLst/>
            </p:spPr>
            <p:txBody>
              <a:bodyPr wrap="none" lIns="97367" tIns="48683" rIns="97367" bIns="48683" anchor="ctr"/>
              <a:lstStyle/>
              <a:p>
                <a:pPr algn="ctr">
                  <a:defRPr/>
                </a:pPr>
                <a:endParaRPr lang="en-US" sz="2400" dirty="0">
                  <a:ea typeface="ＭＳ Ｐゴシック" pitchFamily="-107" charset="-128"/>
                </a:endParaRPr>
              </a:p>
            </p:txBody>
          </p:sp>
          <p:sp>
            <p:nvSpPr>
              <p:cNvPr id="37291" name="Oval 67"/>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prstTxWarp prst="textNoShape">
                  <a:avLst/>
                </a:prstTxWarp>
              </a:bodyPr>
              <a:lstStyle/>
              <a:p>
                <a:pPr algn="ctr"/>
                <a:endParaRPr lang="en-US" sz="2400" dirty="0"/>
              </a:p>
            </p:txBody>
          </p:sp>
          <p:sp>
            <p:nvSpPr>
              <p:cNvPr id="102468" name="Oval 68"/>
              <p:cNvSpPr>
                <a:spLocks noChangeArrowheads="1"/>
              </p:cNvSpPr>
              <p:nvPr/>
            </p:nvSpPr>
            <p:spPr bwMode="auto">
              <a:xfrm>
                <a:off x="1171" y="1682"/>
                <a:ext cx="39" cy="51"/>
              </a:xfrm>
              <a:prstGeom prst="ellipse">
                <a:avLst/>
              </a:prstGeom>
              <a:gradFill rotWithShape="0">
                <a:gsLst>
                  <a:gs pos="0">
                    <a:schemeClr val="bg2"/>
                  </a:gs>
                  <a:gs pos="100000">
                    <a:schemeClr val="bg2">
                      <a:gamma/>
                      <a:tint val="30588"/>
                      <a:invGamma/>
                    </a:schemeClr>
                  </a:gs>
                </a:gsLst>
                <a:lin ang="2700000" scaled="1"/>
              </a:gradFill>
              <a:ln w="9525">
                <a:noFill/>
                <a:round/>
                <a:headEnd/>
                <a:tailEnd/>
              </a:ln>
              <a:effectLst/>
            </p:spPr>
            <p:txBody>
              <a:bodyPr wrap="none" lIns="97367" tIns="48683" rIns="97367" bIns="48683" anchor="ctr"/>
              <a:lstStyle/>
              <a:p>
                <a:pPr algn="ctr">
                  <a:defRPr/>
                </a:pPr>
                <a:endParaRPr lang="en-US" sz="2400" dirty="0">
                  <a:ea typeface="ＭＳ Ｐゴシック" pitchFamily="-107" charset="-128"/>
                </a:endParaRPr>
              </a:p>
            </p:txBody>
          </p:sp>
          <p:sp>
            <p:nvSpPr>
              <p:cNvPr id="37293" name="Oval 69"/>
              <p:cNvSpPr>
                <a:spLocks noChangeArrowheads="1"/>
              </p:cNvSpPr>
              <p:nvPr/>
            </p:nvSpPr>
            <p:spPr bwMode="auto">
              <a:xfrm rot="-5400000">
                <a:off x="1078" y="2029"/>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94" name="Oval 70"/>
              <p:cNvSpPr>
                <a:spLocks noChangeArrowheads="1"/>
              </p:cNvSpPr>
              <p:nvPr/>
            </p:nvSpPr>
            <p:spPr bwMode="auto">
              <a:xfrm rot="-5400000">
                <a:off x="1078" y="2032"/>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95" name="Oval 71"/>
              <p:cNvSpPr>
                <a:spLocks noChangeArrowheads="1"/>
              </p:cNvSpPr>
              <p:nvPr/>
            </p:nvSpPr>
            <p:spPr bwMode="auto">
              <a:xfrm rot="-5400000">
                <a:off x="1142" y="2035"/>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96" name="Oval 72"/>
              <p:cNvSpPr>
                <a:spLocks noChangeArrowheads="1"/>
              </p:cNvSpPr>
              <p:nvPr/>
            </p:nvSpPr>
            <p:spPr bwMode="auto">
              <a:xfrm rot="-5400000">
                <a:off x="1142" y="2038"/>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97" name="Oval 73"/>
              <p:cNvSpPr>
                <a:spLocks noChangeArrowheads="1"/>
              </p:cNvSpPr>
              <p:nvPr/>
            </p:nvSpPr>
            <p:spPr bwMode="auto">
              <a:xfrm rot="-5400000">
                <a:off x="1210" y="2032"/>
                <a:ext cx="7"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298" name="Oval 74"/>
              <p:cNvSpPr>
                <a:spLocks noChangeArrowheads="1"/>
              </p:cNvSpPr>
              <p:nvPr/>
            </p:nvSpPr>
            <p:spPr bwMode="auto">
              <a:xfrm rot="-5400000">
                <a:off x="1211" y="2035"/>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grpSp>
      </p:grpSp>
      <p:pic>
        <p:nvPicPr>
          <p:cNvPr id="36884" name="Picture 75"/>
          <p:cNvPicPr>
            <a:picLocks noChangeAspect="1" noChangeArrowheads="1"/>
          </p:cNvPicPr>
          <p:nvPr/>
        </p:nvPicPr>
        <p:blipFill>
          <a:blip r:embed="rId3" cstate="print"/>
          <a:srcRect/>
          <a:stretch>
            <a:fillRect/>
          </a:stretch>
        </p:blipFill>
        <p:spPr bwMode="auto">
          <a:xfrm>
            <a:off x="5678083" y="1983846"/>
            <a:ext cx="732367" cy="263525"/>
          </a:xfrm>
          <a:prstGeom prst="rect">
            <a:avLst/>
          </a:prstGeom>
          <a:noFill/>
          <a:ln w="9525">
            <a:noFill/>
            <a:miter lim="800000"/>
            <a:headEnd/>
            <a:tailEnd/>
          </a:ln>
        </p:spPr>
      </p:pic>
      <p:pic>
        <p:nvPicPr>
          <p:cNvPr id="36885" name="Picture 76"/>
          <p:cNvPicPr>
            <a:picLocks noChangeAspect="1" noChangeArrowheads="1"/>
          </p:cNvPicPr>
          <p:nvPr/>
        </p:nvPicPr>
        <p:blipFill>
          <a:blip r:embed="rId3" cstate="print"/>
          <a:srcRect/>
          <a:stretch>
            <a:fillRect/>
          </a:stretch>
        </p:blipFill>
        <p:spPr bwMode="auto">
          <a:xfrm>
            <a:off x="5669616" y="2214034"/>
            <a:ext cx="734483" cy="260349"/>
          </a:xfrm>
          <a:prstGeom prst="rect">
            <a:avLst/>
          </a:prstGeom>
          <a:noFill/>
          <a:ln w="9525">
            <a:noFill/>
            <a:miter lim="800000"/>
            <a:headEnd/>
            <a:tailEnd/>
          </a:ln>
        </p:spPr>
      </p:pic>
      <p:sp>
        <p:nvSpPr>
          <p:cNvPr id="36888" name="AutoShape 80"/>
          <p:cNvSpPr>
            <a:spLocks noChangeArrowheads="1"/>
          </p:cNvSpPr>
          <p:nvPr/>
        </p:nvSpPr>
        <p:spPr bwMode="auto">
          <a:xfrm>
            <a:off x="8933516" y="1156760"/>
            <a:ext cx="711200" cy="544513"/>
          </a:xfrm>
          <a:prstGeom prst="roundRect">
            <a:avLst>
              <a:gd name="adj" fmla="val 16667"/>
            </a:avLst>
          </a:prstGeom>
          <a:solidFill>
            <a:srgbClr val="CCFFFF"/>
          </a:solidFill>
          <a:ln w="9525" cap="rnd">
            <a:solidFill>
              <a:srgbClr val="6699FF"/>
            </a:solidFill>
            <a:prstDash val="sysDot"/>
            <a:round/>
            <a:headEnd/>
            <a:tailEnd/>
          </a:ln>
        </p:spPr>
        <p:txBody>
          <a:bodyPr wrap="none" lIns="86924" tIns="43461" rIns="86924" bIns="43461" anchor="ctr">
            <a:prstTxWarp prst="textNoShape">
              <a:avLst/>
            </a:prstTxWarp>
          </a:bodyPr>
          <a:lstStyle/>
          <a:p>
            <a:pPr algn="ctr" defTabSz="969373"/>
            <a:endParaRPr lang="en-US" sz="3600" b="1" dirty="0"/>
          </a:p>
        </p:txBody>
      </p:sp>
      <p:sp>
        <p:nvSpPr>
          <p:cNvPr id="36889" name="Text Box 81"/>
          <p:cNvSpPr txBox="1">
            <a:spLocks noChangeArrowheads="1"/>
          </p:cNvSpPr>
          <p:nvPr/>
        </p:nvSpPr>
        <p:spPr bwMode="auto">
          <a:xfrm>
            <a:off x="8933516" y="1237720"/>
            <a:ext cx="508000" cy="179463"/>
          </a:xfrm>
          <a:prstGeom prst="rect">
            <a:avLst/>
          </a:prstGeom>
          <a:noFill/>
          <a:ln w="9525">
            <a:noFill/>
            <a:miter lim="800000"/>
            <a:headEnd/>
            <a:tailEnd/>
          </a:ln>
        </p:spPr>
        <p:txBody>
          <a:bodyPr lIns="86924" tIns="43461" rIns="86924" bIns="43461">
            <a:prstTxWarp prst="textNoShape">
              <a:avLst/>
            </a:prstTxWarp>
            <a:spAutoFit/>
          </a:bodyPr>
          <a:lstStyle/>
          <a:p>
            <a:pPr algn="ctr">
              <a:lnSpc>
                <a:spcPct val="70000"/>
              </a:lnSpc>
            </a:pPr>
            <a:r>
              <a:rPr lang="en-US" altLang="zh-CN" sz="800" b="1" dirty="0">
                <a:ea typeface="宋体" charset="-122"/>
                <a:cs typeface="宋体" charset="-122"/>
              </a:rPr>
              <a:t>PGW </a:t>
            </a:r>
          </a:p>
        </p:txBody>
      </p:sp>
      <p:sp>
        <p:nvSpPr>
          <p:cNvPr id="36890" name="Text Box 82"/>
          <p:cNvSpPr txBox="1">
            <a:spLocks noChangeArrowheads="1"/>
          </p:cNvSpPr>
          <p:nvPr/>
        </p:nvSpPr>
        <p:spPr bwMode="auto">
          <a:xfrm>
            <a:off x="9238315" y="1237720"/>
            <a:ext cx="515284" cy="179463"/>
          </a:xfrm>
          <a:prstGeom prst="rect">
            <a:avLst/>
          </a:prstGeom>
          <a:noFill/>
          <a:ln w="3175">
            <a:noFill/>
            <a:miter lim="800000"/>
            <a:headEnd/>
            <a:tailEnd/>
          </a:ln>
        </p:spPr>
        <p:txBody>
          <a:bodyPr wrap="square" lIns="86924" tIns="43461" rIns="43539" bIns="43461">
            <a:prstTxWarp prst="textNoShape">
              <a:avLst/>
            </a:prstTxWarp>
            <a:spAutoFit/>
          </a:bodyPr>
          <a:lstStyle/>
          <a:p>
            <a:pPr algn="ctr">
              <a:lnSpc>
                <a:spcPct val="70000"/>
              </a:lnSpc>
            </a:pPr>
            <a:r>
              <a:rPr lang="en-US" altLang="zh-CN" sz="800" b="1" dirty="0">
                <a:ea typeface="宋体" charset="-122"/>
                <a:cs typeface="宋体" charset="-122"/>
              </a:rPr>
              <a:t>SGW</a:t>
            </a:r>
          </a:p>
        </p:txBody>
      </p:sp>
      <p:grpSp>
        <p:nvGrpSpPr>
          <p:cNvPr id="8" name="Group 83"/>
          <p:cNvGrpSpPr>
            <a:grpSpLocks/>
          </p:cNvGrpSpPr>
          <p:nvPr/>
        </p:nvGrpSpPr>
        <p:grpSpPr bwMode="auto">
          <a:xfrm>
            <a:off x="9339916" y="1385358"/>
            <a:ext cx="203200" cy="211137"/>
            <a:chOff x="1536" y="2976"/>
            <a:chExt cx="357" cy="351"/>
          </a:xfrm>
        </p:grpSpPr>
        <p:sp>
          <p:nvSpPr>
            <p:cNvPr id="37196" name="Freeform 84"/>
            <p:cNvSpPr>
              <a:spLocks/>
            </p:cNvSpPr>
            <p:nvPr/>
          </p:nvSpPr>
          <p:spPr bwMode="auto">
            <a:xfrm>
              <a:off x="1868" y="2977"/>
              <a:ext cx="25" cy="350"/>
            </a:xfrm>
            <a:custGeom>
              <a:avLst/>
              <a:gdLst>
                <a:gd name="T0" fmla="*/ 0 w 27"/>
                <a:gd name="T1" fmla="*/ 6 h 378"/>
                <a:gd name="T2" fmla="*/ 6 w 27"/>
                <a:gd name="T3" fmla="*/ 0 h 378"/>
                <a:gd name="T4" fmla="*/ 6 w 27"/>
                <a:gd name="T5" fmla="*/ 17 h 378"/>
                <a:gd name="T6" fmla="*/ 0 w 27"/>
                <a:gd name="T7" fmla="*/ 18 h 378"/>
                <a:gd name="T8" fmla="*/ 0 w 27"/>
                <a:gd name="T9" fmla="*/ 6 h 378"/>
                <a:gd name="T10" fmla="*/ 0 60000 65536"/>
                <a:gd name="T11" fmla="*/ 0 60000 65536"/>
                <a:gd name="T12" fmla="*/ 0 60000 65536"/>
                <a:gd name="T13" fmla="*/ 0 60000 65536"/>
                <a:gd name="T14" fmla="*/ 0 60000 65536"/>
                <a:gd name="T15" fmla="*/ 0 w 27"/>
                <a:gd name="T16" fmla="*/ 0 h 378"/>
                <a:gd name="T17" fmla="*/ 27 w 27"/>
                <a:gd name="T18" fmla="*/ 378 h 378"/>
              </a:gdLst>
              <a:ahLst/>
              <a:cxnLst>
                <a:cxn ang="T10">
                  <a:pos x="T0" y="T1"/>
                </a:cxn>
                <a:cxn ang="T11">
                  <a:pos x="T2" y="T3"/>
                </a:cxn>
                <a:cxn ang="T12">
                  <a:pos x="T4" y="T5"/>
                </a:cxn>
                <a:cxn ang="T13">
                  <a:pos x="T6" y="T7"/>
                </a:cxn>
                <a:cxn ang="T14">
                  <a:pos x="T8" y="T9"/>
                </a:cxn>
              </a:cxnLst>
              <a:rect l="T15" t="T16" r="T17" b="T18"/>
              <a:pathLst>
                <a:path w="27" h="378">
                  <a:moveTo>
                    <a:pt x="0" y="28"/>
                  </a:moveTo>
                  <a:lnTo>
                    <a:pt x="26" y="0"/>
                  </a:lnTo>
                  <a:lnTo>
                    <a:pt x="26" y="350"/>
                  </a:lnTo>
                  <a:lnTo>
                    <a:pt x="0" y="377"/>
                  </a:lnTo>
                  <a:lnTo>
                    <a:pt x="0" y="28"/>
                  </a:lnTo>
                </a:path>
              </a:pathLst>
            </a:custGeom>
            <a:solidFill>
              <a:srgbClr val="00CC66">
                <a:alpha val="76862"/>
              </a:srgbClr>
            </a:solidFill>
            <a:ln w="3175" cap="rnd">
              <a:solidFill>
                <a:schemeClr val="tx1"/>
              </a:solidFill>
              <a:round/>
              <a:headEnd type="none" w="sm" len="sm"/>
              <a:tailEnd type="none" w="sm" len="sm"/>
            </a:ln>
          </p:spPr>
          <p:txBody>
            <a:bodyPr>
              <a:prstTxWarp prst="textNoShape">
                <a:avLst/>
              </a:prstTxWarp>
            </a:bodyPr>
            <a:lstStyle/>
            <a:p>
              <a:pPr algn="ctr"/>
              <a:endParaRPr lang="en-US" sz="2400" dirty="0"/>
            </a:p>
          </p:txBody>
        </p:sp>
        <p:sp>
          <p:nvSpPr>
            <p:cNvPr id="37197" name="Freeform 85"/>
            <p:cNvSpPr>
              <a:spLocks/>
            </p:cNvSpPr>
            <p:nvPr/>
          </p:nvSpPr>
          <p:spPr bwMode="auto">
            <a:xfrm>
              <a:off x="1871" y="2977"/>
              <a:ext cx="22" cy="350"/>
            </a:xfrm>
            <a:custGeom>
              <a:avLst/>
              <a:gdLst>
                <a:gd name="T0" fmla="*/ 0 w 23"/>
                <a:gd name="T1" fmla="*/ 6 h 378"/>
                <a:gd name="T2" fmla="*/ 11 w 23"/>
                <a:gd name="T3" fmla="*/ 0 h 378"/>
                <a:gd name="T4" fmla="*/ 11 w 23"/>
                <a:gd name="T5" fmla="*/ 17 h 378"/>
                <a:gd name="T6" fmla="*/ 0 w 23"/>
                <a:gd name="T7" fmla="*/ 18 h 378"/>
                <a:gd name="T8" fmla="*/ 0 w 23"/>
                <a:gd name="T9" fmla="*/ 6 h 378"/>
                <a:gd name="T10" fmla="*/ 0 60000 65536"/>
                <a:gd name="T11" fmla="*/ 0 60000 65536"/>
                <a:gd name="T12" fmla="*/ 0 60000 65536"/>
                <a:gd name="T13" fmla="*/ 0 60000 65536"/>
                <a:gd name="T14" fmla="*/ 0 60000 65536"/>
                <a:gd name="T15" fmla="*/ 0 w 23"/>
                <a:gd name="T16" fmla="*/ 0 h 378"/>
                <a:gd name="T17" fmla="*/ 23 w 23"/>
                <a:gd name="T18" fmla="*/ 378 h 378"/>
              </a:gdLst>
              <a:ahLst/>
              <a:cxnLst>
                <a:cxn ang="T10">
                  <a:pos x="T0" y="T1"/>
                </a:cxn>
                <a:cxn ang="T11">
                  <a:pos x="T2" y="T3"/>
                </a:cxn>
                <a:cxn ang="T12">
                  <a:pos x="T4" y="T5"/>
                </a:cxn>
                <a:cxn ang="T13">
                  <a:pos x="T6" y="T7"/>
                </a:cxn>
                <a:cxn ang="T14">
                  <a:pos x="T8" y="T9"/>
                </a:cxn>
              </a:cxnLst>
              <a:rect l="T15" t="T16" r="T17" b="T18"/>
              <a:pathLst>
                <a:path w="23" h="378">
                  <a:moveTo>
                    <a:pt x="0" y="28"/>
                  </a:moveTo>
                  <a:lnTo>
                    <a:pt x="22" y="0"/>
                  </a:lnTo>
                  <a:lnTo>
                    <a:pt x="22" y="350"/>
                  </a:lnTo>
                  <a:lnTo>
                    <a:pt x="0" y="377"/>
                  </a:lnTo>
                  <a:lnTo>
                    <a:pt x="0" y="28"/>
                  </a:lnTo>
                </a:path>
              </a:pathLst>
            </a:custGeom>
            <a:solidFill>
              <a:srgbClr val="00CC66">
                <a:alpha val="76862"/>
              </a:srgbClr>
            </a:solidFill>
            <a:ln w="3175" cap="rnd">
              <a:solidFill>
                <a:srgbClr val="000000"/>
              </a:solidFill>
              <a:round/>
              <a:headEnd type="none" w="sm" len="sm"/>
              <a:tailEnd type="none" w="sm" len="sm"/>
            </a:ln>
          </p:spPr>
          <p:txBody>
            <a:bodyPr>
              <a:prstTxWarp prst="textNoShape">
                <a:avLst/>
              </a:prstTxWarp>
            </a:bodyPr>
            <a:lstStyle/>
            <a:p>
              <a:pPr algn="ctr"/>
              <a:endParaRPr lang="en-US" sz="2400" dirty="0"/>
            </a:p>
          </p:txBody>
        </p:sp>
        <p:sp>
          <p:nvSpPr>
            <p:cNvPr id="37198" name="Rectangle 86"/>
            <p:cNvSpPr>
              <a:spLocks noChangeArrowheads="1"/>
            </p:cNvSpPr>
            <p:nvPr/>
          </p:nvSpPr>
          <p:spPr bwMode="auto">
            <a:xfrm>
              <a:off x="1544" y="3005"/>
              <a:ext cx="320" cy="318"/>
            </a:xfrm>
            <a:prstGeom prst="rect">
              <a:avLst/>
            </a:prstGeom>
            <a:solidFill>
              <a:srgbClr val="00CC66">
                <a:alpha val="76862"/>
              </a:srgbClr>
            </a:solidFill>
            <a:ln w="3175">
              <a:solidFill>
                <a:srgbClr val="000000"/>
              </a:solidFill>
              <a:miter lim="800000"/>
              <a:headEnd/>
              <a:tailEnd/>
            </a:ln>
          </p:spPr>
          <p:txBody>
            <a:bodyPr wrap="none" anchor="ctr">
              <a:prstTxWarp prst="textNoShape">
                <a:avLst/>
              </a:prstTxWarp>
            </a:bodyPr>
            <a:lstStyle/>
            <a:p>
              <a:pPr algn="ctr"/>
              <a:endParaRPr lang="en-US" sz="2400" dirty="0"/>
            </a:p>
          </p:txBody>
        </p:sp>
        <p:sp>
          <p:nvSpPr>
            <p:cNvPr id="37199" name="Freeform 87"/>
            <p:cNvSpPr>
              <a:spLocks/>
            </p:cNvSpPr>
            <p:nvPr/>
          </p:nvSpPr>
          <p:spPr bwMode="auto">
            <a:xfrm>
              <a:off x="1540" y="2977"/>
              <a:ext cx="353" cy="27"/>
            </a:xfrm>
            <a:custGeom>
              <a:avLst/>
              <a:gdLst>
                <a:gd name="T0" fmla="*/ 0 w 375"/>
                <a:gd name="T1" fmla="*/ 7 h 29"/>
                <a:gd name="T2" fmla="*/ 8 w 375"/>
                <a:gd name="T3" fmla="*/ 0 h 29"/>
                <a:gd name="T4" fmla="*/ 34 w 375"/>
                <a:gd name="T5" fmla="*/ 0 h 29"/>
                <a:gd name="T6" fmla="*/ 32 w 375"/>
                <a:gd name="T7" fmla="*/ 7 h 29"/>
                <a:gd name="T8" fmla="*/ 0 w 375"/>
                <a:gd name="T9" fmla="*/ 7 h 29"/>
                <a:gd name="T10" fmla="*/ 0 60000 65536"/>
                <a:gd name="T11" fmla="*/ 0 60000 65536"/>
                <a:gd name="T12" fmla="*/ 0 60000 65536"/>
                <a:gd name="T13" fmla="*/ 0 60000 65536"/>
                <a:gd name="T14" fmla="*/ 0 60000 65536"/>
                <a:gd name="T15" fmla="*/ 0 w 375"/>
                <a:gd name="T16" fmla="*/ 0 h 29"/>
                <a:gd name="T17" fmla="*/ 375 w 375"/>
                <a:gd name="T18" fmla="*/ 29 h 29"/>
              </a:gdLst>
              <a:ahLst/>
              <a:cxnLst>
                <a:cxn ang="T10">
                  <a:pos x="T0" y="T1"/>
                </a:cxn>
                <a:cxn ang="T11">
                  <a:pos x="T2" y="T3"/>
                </a:cxn>
                <a:cxn ang="T12">
                  <a:pos x="T4" y="T5"/>
                </a:cxn>
                <a:cxn ang="T13">
                  <a:pos x="T6" y="T7"/>
                </a:cxn>
                <a:cxn ang="T14">
                  <a:pos x="T8" y="T9"/>
                </a:cxn>
              </a:cxnLst>
              <a:rect l="T15" t="T16" r="T17" b="T18"/>
              <a:pathLst>
                <a:path w="375" h="29">
                  <a:moveTo>
                    <a:pt x="0" y="28"/>
                  </a:moveTo>
                  <a:lnTo>
                    <a:pt x="22" y="0"/>
                  </a:lnTo>
                  <a:lnTo>
                    <a:pt x="374" y="0"/>
                  </a:lnTo>
                  <a:lnTo>
                    <a:pt x="350" y="28"/>
                  </a:lnTo>
                  <a:lnTo>
                    <a:pt x="0" y="28"/>
                  </a:lnTo>
                </a:path>
              </a:pathLst>
            </a:custGeom>
            <a:solidFill>
              <a:srgbClr val="00CC66">
                <a:alpha val="76862"/>
              </a:srgbClr>
            </a:solidFill>
            <a:ln w="3175" cap="rnd">
              <a:solidFill>
                <a:schemeClr val="tx1"/>
              </a:solidFill>
              <a:round/>
              <a:headEnd type="none" w="sm" len="sm"/>
              <a:tailEnd type="none" w="sm" len="sm"/>
            </a:ln>
          </p:spPr>
          <p:txBody>
            <a:bodyPr>
              <a:prstTxWarp prst="textNoShape">
                <a:avLst/>
              </a:prstTxWarp>
            </a:bodyPr>
            <a:lstStyle/>
            <a:p>
              <a:pPr algn="ctr"/>
              <a:endParaRPr lang="en-US" sz="2400" dirty="0"/>
            </a:p>
          </p:txBody>
        </p:sp>
        <p:sp>
          <p:nvSpPr>
            <p:cNvPr id="37200" name="Freeform 88"/>
            <p:cNvSpPr>
              <a:spLocks/>
            </p:cNvSpPr>
            <p:nvPr/>
          </p:nvSpPr>
          <p:spPr bwMode="auto">
            <a:xfrm>
              <a:off x="1540" y="2978"/>
              <a:ext cx="353" cy="26"/>
            </a:xfrm>
            <a:custGeom>
              <a:avLst/>
              <a:gdLst>
                <a:gd name="T0" fmla="*/ 0 w 375"/>
                <a:gd name="T1" fmla="*/ 7 h 28"/>
                <a:gd name="T2" fmla="*/ 8 w 375"/>
                <a:gd name="T3" fmla="*/ 0 h 28"/>
                <a:gd name="T4" fmla="*/ 34 w 375"/>
                <a:gd name="T5" fmla="*/ 0 h 28"/>
                <a:gd name="T6" fmla="*/ 32 w 375"/>
                <a:gd name="T7" fmla="*/ 7 h 28"/>
                <a:gd name="T8" fmla="*/ 0 w 375"/>
                <a:gd name="T9" fmla="*/ 7 h 28"/>
                <a:gd name="T10" fmla="*/ 0 60000 65536"/>
                <a:gd name="T11" fmla="*/ 0 60000 65536"/>
                <a:gd name="T12" fmla="*/ 0 60000 65536"/>
                <a:gd name="T13" fmla="*/ 0 60000 65536"/>
                <a:gd name="T14" fmla="*/ 0 60000 65536"/>
                <a:gd name="T15" fmla="*/ 0 w 375"/>
                <a:gd name="T16" fmla="*/ 0 h 28"/>
                <a:gd name="T17" fmla="*/ 375 w 375"/>
                <a:gd name="T18" fmla="*/ 28 h 28"/>
              </a:gdLst>
              <a:ahLst/>
              <a:cxnLst>
                <a:cxn ang="T10">
                  <a:pos x="T0" y="T1"/>
                </a:cxn>
                <a:cxn ang="T11">
                  <a:pos x="T2" y="T3"/>
                </a:cxn>
                <a:cxn ang="T12">
                  <a:pos x="T4" y="T5"/>
                </a:cxn>
                <a:cxn ang="T13">
                  <a:pos x="T6" y="T7"/>
                </a:cxn>
                <a:cxn ang="T14">
                  <a:pos x="T8" y="T9"/>
                </a:cxn>
              </a:cxnLst>
              <a:rect l="T15" t="T16" r="T17" b="T18"/>
              <a:pathLst>
                <a:path w="375" h="28">
                  <a:moveTo>
                    <a:pt x="0" y="27"/>
                  </a:moveTo>
                  <a:lnTo>
                    <a:pt x="22" y="0"/>
                  </a:lnTo>
                  <a:lnTo>
                    <a:pt x="374" y="0"/>
                  </a:lnTo>
                  <a:lnTo>
                    <a:pt x="350" y="27"/>
                  </a:lnTo>
                  <a:lnTo>
                    <a:pt x="0" y="27"/>
                  </a:lnTo>
                </a:path>
              </a:pathLst>
            </a:custGeom>
            <a:solidFill>
              <a:srgbClr val="00CC66">
                <a:alpha val="76862"/>
              </a:srgbClr>
            </a:solidFill>
            <a:ln w="3175" cap="rnd">
              <a:solidFill>
                <a:srgbClr val="000000"/>
              </a:solidFill>
              <a:round/>
              <a:headEnd type="none" w="sm" len="sm"/>
              <a:tailEnd type="none" w="sm" len="sm"/>
            </a:ln>
          </p:spPr>
          <p:txBody>
            <a:bodyPr>
              <a:prstTxWarp prst="textNoShape">
                <a:avLst/>
              </a:prstTxWarp>
            </a:bodyPr>
            <a:lstStyle/>
            <a:p>
              <a:pPr algn="ctr"/>
              <a:endParaRPr lang="en-US" sz="2400" dirty="0"/>
            </a:p>
          </p:txBody>
        </p:sp>
        <p:sp>
          <p:nvSpPr>
            <p:cNvPr id="37201" name="Freeform 89"/>
            <p:cNvSpPr>
              <a:spLocks/>
            </p:cNvSpPr>
            <p:nvPr/>
          </p:nvSpPr>
          <p:spPr bwMode="auto">
            <a:xfrm>
              <a:off x="1868" y="2976"/>
              <a:ext cx="25" cy="345"/>
            </a:xfrm>
            <a:custGeom>
              <a:avLst/>
              <a:gdLst>
                <a:gd name="T0" fmla="*/ 0 w 27"/>
                <a:gd name="T1" fmla="*/ 6 h 373"/>
                <a:gd name="T2" fmla="*/ 6 w 27"/>
                <a:gd name="T3" fmla="*/ 0 h 373"/>
                <a:gd name="T4" fmla="*/ 6 w 27"/>
                <a:gd name="T5" fmla="*/ 16 h 373"/>
                <a:gd name="T6" fmla="*/ 0 w 27"/>
                <a:gd name="T7" fmla="*/ 17 h 373"/>
                <a:gd name="T8" fmla="*/ 0 w 27"/>
                <a:gd name="T9" fmla="*/ 6 h 373"/>
                <a:gd name="T10" fmla="*/ 0 60000 65536"/>
                <a:gd name="T11" fmla="*/ 0 60000 65536"/>
                <a:gd name="T12" fmla="*/ 0 60000 65536"/>
                <a:gd name="T13" fmla="*/ 0 60000 65536"/>
                <a:gd name="T14" fmla="*/ 0 60000 65536"/>
                <a:gd name="T15" fmla="*/ 0 w 27"/>
                <a:gd name="T16" fmla="*/ 0 h 373"/>
                <a:gd name="T17" fmla="*/ 27 w 27"/>
                <a:gd name="T18" fmla="*/ 373 h 373"/>
              </a:gdLst>
              <a:ahLst/>
              <a:cxnLst>
                <a:cxn ang="T10">
                  <a:pos x="T0" y="T1"/>
                </a:cxn>
                <a:cxn ang="T11">
                  <a:pos x="T2" y="T3"/>
                </a:cxn>
                <a:cxn ang="T12">
                  <a:pos x="T4" y="T5"/>
                </a:cxn>
                <a:cxn ang="T13">
                  <a:pos x="T6" y="T7"/>
                </a:cxn>
                <a:cxn ang="T14">
                  <a:pos x="T8" y="T9"/>
                </a:cxn>
              </a:cxnLst>
              <a:rect l="T15" t="T16" r="T17" b="T18"/>
              <a:pathLst>
                <a:path w="27" h="373">
                  <a:moveTo>
                    <a:pt x="0" y="28"/>
                  </a:moveTo>
                  <a:lnTo>
                    <a:pt x="26" y="0"/>
                  </a:lnTo>
                  <a:lnTo>
                    <a:pt x="26" y="345"/>
                  </a:lnTo>
                  <a:lnTo>
                    <a:pt x="0" y="372"/>
                  </a:lnTo>
                  <a:lnTo>
                    <a:pt x="0" y="28"/>
                  </a:lnTo>
                </a:path>
              </a:pathLst>
            </a:custGeom>
            <a:solidFill>
              <a:srgbClr val="00CC66">
                <a:alpha val="76862"/>
              </a:srgbClr>
            </a:solidFill>
            <a:ln w="3175" cap="rnd">
              <a:solidFill>
                <a:schemeClr val="tx1"/>
              </a:solidFill>
              <a:round/>
              <a:headEnd type="none" w="sm" len="sm"/>
              <a:tailEnd type="none" w="sm" len="sm"/>
            </a:ln>
          </p:spPr>
          <p:txBody>
            <a:bodyPr>
              <a:prstTxWarp prst="textNoShape">
                <a:avLst/>
              </a:prstTxWarp>
            </a:bodyPr>
            <a:lstStyle/>
            <a:p>
              <a:pPr algn="ctr"/>
              <a:endParaRPr lang="en-US" sz="2400" dirty="0"/>
            </a:p>
          </p:txBody>
        </p:sp>
        <p:sp>
          <p:nvSpPr>
            <p:cNvPr id="37202" name="Freeform 90"/>
            <p:cNvSpPr>
              <a:spLocks/>
            </p:cNvSpPr>
            <p:nvPr/>
          </p:nvSpPr>
          <p:spPr bwMode="auto">
            <a:xfrm>
              <a:off x="1868" y="2976"/>
              <a:ext cx="25" cy="345"/>
            </a:xfrm>
            <a:custGeom>
              <a:avLst/>
              <a:gdLst>
                <a:gd name="T0" fmla="*/ 0 w 27"/>
                <a:gd name="T1" fmla="*/ 6 h 373"/>
                <a:gd name="T2" fmla="*/ 6 w 27"/>
                <a:gd name="T3" fmla="*/ 0 h 373"/>
                <a:gd name="T4" fmla="*/ 6 w 27"/>
                <a:gd name="T5" fmla="*/ 16 h 373"/>
                <a:gd name="T6" fmla="*/ 0 w 27"/>
                <a:gd name="T7" fmla="*/ 17 h 373"/>
                <a:gd name="T8" fmla="*/ 0 w 27"/>
                <a:gd name="T9" fmla="*/ 6 h 373"/>
                <a:gd name="T10" fmla="*/ 0 60000 65536"/>
                <a:gd name="T11" fmla="*/ 0 60000 65536"/>
                <a:gd name="T12" fmla="*/ 0 60000 65536"/>
                <a:gd name="T13" fmla="*/ 0 60000 65536"/>
                <a:gd name="T14" fmla="*/ 0 60000 65536"/>
                <a:gd name="T15" fmla="*/ 0 w 27"/>
                <a:gd name="T16" fmla="*/ 0 h 373"/>
                <a:gd name="T17" fmla="*/ 27 w 27"/>
                <a:gd name="T18" fmla="*/ 373 h 373"/>
              </a:gdLst>
              <a:ahLst/>
              <a:cxnLst>
                <a:cxn ang="T10">
                  <a:pos x="T0" y="T1"/>
                </a:cxn>
                <a:cxn ang="T11">
                  <a:pos x="T2" y="T3"/>
                </a:cxn>
                <a:cxn ang="T12">
                  <a:pos x="T4" y="T5"/>
                </a:cxn>
                <a:cxn ang="T13">
                  <a:pos x="T6" y="T7"/>
                </a:cxn>
                <a:cxn ang="T14">
                  <a:pos x="T8" y="T9"/>
                </a:cxn>
              </a:cxnLst>
              <a:rect l="T15" t="T16" r="T17" b="T18"/>
              <a:pathLst>
                <a:path w="27" h="373">
                  <a:moveTo>
                    <a:pt x="0" y="28"/>
                  </a:moveTo>
                  <a:lnTo>
                    <a:pt x="26" y="0"/>
                  </a:lnTo>
                  <a:lnTo>
                    <a:pt x="26" y="345"/>
                  </a:lnTo>
                  <a:lnTo>
                    <a:pt x="0" y="372"/>
                  </a:lnTo>
                  <a:lnTo>
                    <a:pt x="0" y="28"/>
                  </a:lnTo>
                </a:path>
              </a:pathLst>
            </a:custGeom>
            <a:solidFill>
              <a:srgbClr val="00CC66">
                <a:alpha val="76862"/>
              </a:srgbClr>
            </a:solidFill>
            <a:ln w="3175" cap="rnd">
              <a:solidFill>
                <a:srgbClr val="626248"/>
              </a:solidFill>
              <a:round/>
              <a:headEnd type="none" w="sm" len="sm"/>
              <a:tailEnd type="none" w="sm" len="sm"/>
            </a:ln>
          </p:spPr>
          <p:txBody>
            <a:bodyPr>
              <a:prstTxWarp prst="textNoShape">
                <a:avLst/>
              </a:prstTxWarp>
            </a:bodyPr>
            <a:lstStyle/>
            <a:p>
              <a:pPr algn="ctr"/>
              <a:endParaRPr lang="en-US" sz="2400" dirty="0"/>
            </a:p>
          </p:txBody>
        </p:sp>
        <p:sp>
          <p:nvSpPr>
            <p:cNvPr id="37203" name="Rectangle 91"/>
            <p:cNvSpPr>
              <a:spLocks noChangeArrowheads="1"/>
            </p:cNvSpPr>
            <p:nvPr/>
          </p:nvSpPr>
          <p:spPr bwMode="auto">
            <a:xfrm>
              <a:off x="1541" y="3003"/>
              <a:ext cx="323" cy="313"/>
            </a:xfrm>
            <a:prstGeom prst="rect">
              <a:avLst/>
            </a:prstGeom>
            <a:solidFill>
              <a:srgbClr val="00CC66">
                <a:alpha val="76862"/>
              </a:srgbClr>
            </a:solidFill>
            <a:ln w="3175">
              <a:solidFill>
                <a:srgbClr val="626248"/>
              </a:solidFill>
              <a:miter lim="800000"/>
              <a:headEnd/>
              <a:tailEnd/>
            </a:ln>
          </p:spPr>
          <p:txBody>
            <a:bodyPr wrap="none" anchor="ctr">
              <a:prstTxWarp prst="textNoShape">
                <a:avLst/>
              </a:prstTxWarp>
            </a:bodyPr>
            <a:lstStyle/>
            <a:p>
              <a:pPr algn="ctr"/>
              <a:endParaRPr lang="en-US" sz="2400" dirty="0"/>
            </a:p>
          </p:txBody>
        </p:sp>
        <p:sp>
          <p:nvSpPr>
            <p:cNvPr id="37204" name="Line 92"/>
            <p:cNvSpPr>
              <a:spLocks noChangeShapeType="1"/>
            </p:cNvSpPr>
            <p:nvPr/>
          </p:nvSpPr>
          <p:spPr bwMode="auto">
            <a:xfrm>
              <a:off x="1541" y="3164"/>
              <a:ext cx="327"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05" name="Line 93"/>
            <p:cNvSpPr>
              <a:spLocks noChangeShapeType="1"/>
            </p:cNvSpPr>
            <p:nvPr/>
          </p:nvSpPr>
          <p:spPr bwMode="auto">
            <a:xfrm>
              <a:off x="1537" y="3000"/>
              <a:ext cx="0" cy="3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06" name="Line 94"/>
            <p:cNvSpPr>
              <a:spLocks noChangeShapeType="1"/>
            </p:cNvSpPr>
            <p:nvPr/>
          </p:nvSpPr>
          <p:spPr bwMode="auto">
            <a:xfrm>
              <a:off x="1594" y="3000"/>
              <a:ext cx="0" cy="3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07" name="Line 95"/>
            <p:cNvSpPr>
              <a:spLocks noChangeShapeType="1"/>
            </p:cNvSpPr>
            <p:nvPr/>
          </p:nvSpPr>
          <p:spPr bwMode="auto">
            <a:xfrm>
              <a:off x="1648" y="3000"/>
              <a:ext cx="0" cy="3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08" name="Line 96"/>
            <p:cNvSpPr>
              <a:spLocks noChangeShapeType="1"/>
            </p:cNvSpPr>
            <p:nvPr/>
          </p:nvSpPr>
          <p:spPr bwMode="auto">
            <a:xfrm>
              <a:off x="1704" y="3000"/>
              <a:ext cx="0" cy="3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09" name="Line 97"/>
            <p:cNvSpPr>
              <a:spLocks noChangeShapeType="1"/>
            </p:cNvSpPr>
            <p:nvPr/>
          </p:nvSpPr>
          <p:spPr bwMode="auto">
            <a:xfrm>
              <a:off x="1759" y="3000"/>
              <a:ext cx="0" cy="3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10" name="Line 98"/>
            <p:cNvSpPr>
              <a:spLocks noChangeShapeType="1"/>
            </p:cNvSpPr>
            <p:nvPr/>
          </p:nvSpPr>
          <p:spPr bwMode="auto">
            <a:xfrm>
              <a:off x="1814" y="3000"/>
              <a:ext cx="0" cy="3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11" name="Line 99"/>
            <p:cNvSpPr>
              <a:spLocks noChangeShapeType="1"/>
            </p:cNvSpPr>
            <p:nvPr/>
          </p:nvSpPr>
          <p:spPr bwMode="auto">
            <a:xfrm>
              <a:off x="1868" y="3000"/>
              <a:ext cx="0" cy="3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12" name="Freeform 100"/>
            <p:cNvSpPr>
              <a:spLocks/>
            </p:cNvSpPr>
            <p:nvPr/>
          </p:nvSpPr>
          <p:spPr bwMode="auto">
            <a:xfrm>
              <a:off x="1536" y="2977"/>
              <a:ext cx="354" cy="24"/>
            </a:xfrm>
            <a:custGeom>
              <a:avLst/>
              <a:gdLst>
                <a:gd name="T0" fmla="*/ 0 w 376"/>
                <a:gd name="T1" fmla="*/ 6 h 26"/>
                <a:gd name="T2" fmla="*/ 8 w 376"/>
                <a:gd name="T3" fmla="*/ 0 h 26"/>
                <a:gd name="T4" fmla="*/ 34 w 376"/>
                <a:gd name="T5" fmla="*/ 0 h 26"/>
                <a:gd name="T6" fmla="*/ 32 w 376"/>
                <a:gd name="T7" fmla="*/ 6 h 26"/>
                <a:gd name="T8" fmla="*/ 0 w 376"/>
                <a:gd name="T9" fmla="*/ 6 h 26"/>
                <a:gd name="T10" fmla="*/ 0 60000 65536"/>
                <a:gd name="T11" fmla="*/ 0 60000 65536"/>
                <a:gd name="T12" fmla="*/ 0 60000 65536"/>
                <a:gd name="T13" fmla="*/ 0 60000 65536"/>
                <a:gd name="T14" fmla="*/ 0 60000 65536"/>
                <a:gd name="T15" fmla="*/ 0 w 376"/>
                <a:gd name="T16" fmla="*/ 0 h 26"/>
                <a:gd name="T17" fmla="*/ 376 w 376"/>
                <a:gd name="T18" fmla="*/ 26 h 26"/>
              </a:gdLst>
              <a:ahLst/>
              <a:cxnLst>
                <a:cxn ang="T10">
                  <a:pos x="T0" y="T1"/>
                </a:cxn>
                <a:cxn ang="T11">
                  <a:pos x="T2" y="T3"/>
                </a:cxn>
                <a:cxn ang="T12">
                  <a:pos x="T4" y="T5"/>
                </a:cxn>
                <a:cxn ang="T13">
                  <a:pos x="T6" y="T7"/>
                </a:cxn>
                <a:cxn ang="T14">
                  <a:pos x="T8" y="T9"/>
                </a:cxn>
              </a:cxnLst>
              <a:rect l="T15" t="T16" r="T17" b="T18"/>
              <a:pathLst>
                <a:path w="376" h="26">
                  <a:moveTo>
                    <a:pt x="0" y="25"/>
                  </a:moveTo>
                  <a:lnTo>
                    <a:pt x="22" y="0"/>
                  </a:lnTo>
                  <a:lnTo>
                    <a:pt x="375" y="0"/>
                  </a:lnTo>
                  <a:lnTo>
                    <a:pt x="351" y="25"/>
                  </a:lnTo>
                  <a:lnTo>
                    <a:pt x="0" y="25"/>
                  </a:lnTo>
                </a:path>
              </a:pathLst>
            </a:custGeom>
            <a:solidFill>
              <a:srgbClr val="00CC66">
                <a:alpha val="76862"/>
              </a:srgbClr>
            </a:solidFill>
            <a:ln w="3175" cap="rnd">
              <a:solidFill>
                <a:schemeClr val="tx1"/>
              </a:solidFill>
              <a:round/>
              <a:headEnd type="none" w="sm" len="sm"/>
              <a:tailEnd type="none" w="sm" len="sm"/>
            </a:ln>
          </p:spPr>
          <p:txBody>
            <a:bodyPr>
              <a:prstTxWarp prst="textNoShape">
                <a:avLst/>
              </a:prstTxWarp>
            </a:bodyPr>
            <a:lstStyle/>
            <a:p>
              <a:pPr algn="ctr"/>
              <a:endParaRPr lang="en-US" sz="2400" dirty="0"/>
            </a:p>
          </p:txBody>
        </p:sp>
        <p:sp>
          <p:nvSpPr>
            <p:cNvPr id="37213" name="Freeform 101"/>
            <p:cNvSpPr>
              <a:spLocks/>
            </p:cNvSpPr>
            <p:nvPr/>
          </p:nvSpPr>
          <p:spPr bwMode="auto">
            <a:xfrm>
              <a:off x="1536" y="2977"/>
              <a:ext cx="354" cy="25"/>
            </a:xfrm>
            <a:custGeom>
              <a:avLst/>
              <a:gdLst>
                <a:gd name="T0" fmla="*/ 0 w 376"/>
                <a:gd name="T1" fmla="*/ 6 h 27"/>
                <a:gd name="T2" fmla="*/ 8 w 376"/>
                <a:gd name="T3" fmla="*/ 0 h 27"/>
                <a:gd name="T4" fmla="*/ 34 w 376"/>
                <a:gd name="T5" fmla="*/ 0 h 27"/>
                <a:gd name="T6" fmla="*/ 32 w 376"/>
                <a:gd name="T7" fmla="*/ 6 h 27"/>
                <a:gd name="T8" fmla="*/ 0 w 376"/>
                <a:gd name="T9" fmla="*/ 6 h 27"/>
                <a:gd name="T10" fmla="*/ 0 60000 65536"/>
                <a:gd name="T11" fmla="*/ 0 60000 65536"/>
                <a:gd name="T12" fmla="*/ 0 60000 65536"/>
                <a:gd name="T13" fmla="*/ 0 60000 65536"/>
                <a:gd name="T14" fmla="*/ 0 60000 65536"/>
                <a:gd name="T15" fmla="*/ 0 w 376"/>
                <a:gd name="T16" fmla="*/ 0 h 27"/>
                <a:gd name="T17" fmla="*/ 376 w 376"/>
                <a:gd name="T18" fmla="*/ 27 h 27"/>
              </a:gdLst>
              <a:ahLst/>
              <a:cxnLst>
                <a:cxn ang="T10">
                  <a:pos x="T0" y="T1"/>
                </a:cxn>
                <a:cxn ang="T11">
                  <a:pos x="T2" y="T3"/>
                </a:cxn>
                <a:cxn ang="T12">
                  <a:pos x="T4" y="T5"/>
                </a:cxn>
                <a:cxn ang="T13">
                  <a:pos x="T6" y="T7"/>
                </a:cxn>
                <a:cxn ang="T14">
                  <a:pos x="T8" y="T9"/>
                </a:cxn>
              </a:cxnLst>
              <a:rect l="T15" t="T16" r="T17" b="T18"/>
              <a:pathLst>
                <a:path w="376" h="27">
                  <a:moveTo>
                    <a:pt x="0" y="26"/>
                  </a:moveTo>
                  <a:lnTo>
                    <a:pt x="22" y="0"/>
                  </a:lnTo>
                  <a:lnTo>
                    <a:pt x="375" y="0"/>
                  </a:lnTo>
                  <a:lnTo>
                    <a:pt x="352" y="26"/>
                  </a:lnTo>
                  <a:lnTo>
                    <a:pt x="0" y="26"/>
                  </a:lnTo>
                </a:path>
              </a:pathLst>
            </a:custGeom>
            <a:solidFill>
              <a:srgbClr val="00CC66">
                <a:alpha val="76862"/>
              </a:srgbClr>
            </a:solidFill>
            <a:ln w="3175" cap="rnd">
              <a:solidFill>
                <a:srgbClr val="626248"/>
              </a:solidFill>
              <a:round/>
              <a:headEnd type="none" w="sm" len="sm"/>
              <a:tailEnd type="none" w="sm" len="sm"/>
            </a:ln>
          </p:spPr>
          <p:txBody>
            <a:bodyPr>
              <a:prstTxWarp prst="textNoShape">
                <a:avLst/>
              </a:prstTxWarp>
            </a:bodyPr>
            <a:lstStyle/>
            <a:p>
              <a:pPr algn="ctr"/>
              <a:endParaRPr lang="en-US" sz="2400" dirty="0"/>
            </a:p>
          </p:txBody>
        </p:sp>
        <p:sp>
          <p:nvSpPr>
            <p:cNvPr id="37214" name="Line 102"/>
            <p:cNvSpPr>
              <a:spLocks noChangeShapeType="1"/>
            </p:cNvSpPr>
            <p:nvPr/>
          </p:nvSpPr>
          <p:spPr bwMode="auto">
            <a:xfrm>
              <a:off x="1544" y="3173"/>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15" name="Line 103"/>
            <p:cNvSpPr>
              <a:spLocks noChangeShapeType="1"/>
            </p:cNvSpPr>
            <p:nvPr/>
          </p:nvSpPr>
          <p:spPr bwMode="auto">
            <a:xfrm>
              <a:off x="1544" y="3181"/>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16" name="Line 104"/>
            <p:cNvSpPr>
              <a:spLocks noChangeShapeType="1"/>
            </p:cNvSpPr>
            <p:nvPr/>
          </p:nvSpPr>
          <p:spPr bwMode="auto">
            <a:xfrm>
              <a:off x="1544" y="3190"/>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17" name="Line 105"/>
            <p:cNvSpPr>
              <a:spLocks noChangeShapeType="1"/>
            </p:cNvSpPr>
            <p:nvPr/>
          </p:nvSpPr>
          <p:spPr bwMode="auto">
            <a:xfrm>
              <a:off x="1544" y="3199"/>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18" name="Line 106"/>
            <p:cNvSpPr>
              <a:spLocks noChangeShapeType="1"/>
            </p:cNvSpPr>
            <p:nvPr/>
          </p:nvSpPr>
          <p:spPr bwMode="auto">
            <a:xfrm>
              <a:off x="1544" y="3206"/>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19" name="Line 107"/>
            <p:cNvSpPr>
              <a:spLocks noChangeShapeType="1"/>
            </p:cNvSpPr>
            <p:nvPr/>
          </p:nvSpPr>
          <p:spPr bwMode="auto">
            <a:xfrm>
              <a:off x="1544" y="3213"/>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0" name="Line 108"/>
            <p:cNvSpPr>
              <a:spLocks noChangeShapeType="1"/>
            </p:cNvSpPr>
            <p:nvPr/>
          </p:nvSpPr>
          <p:spPr bwMode="auto">
            <a:xfrm>
              <a:off x="1544" y="3221"/>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1" name="Line 109"/>
            <p:cNvSpPr>
              <a:spLocks noChangeShapeType="1"/>
            </p:cNvSpPr>
            <p:nvPr/>
          </p:nvSpPr>
          <p:spPr bwMode="auto">
            <a:xfrm>
              <a:off x="1544" y="3229"/>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2" name="Line 110"/>
            <p:cNvSpPr>
              <a:spLocks noChangeShapeType="1"/>
            </p:cNvSpPr>
            <p:nvPr/>
          </p:nvSpPr>
          <p:spPr bwMode="auto">
            <a:xfrm>
              <a:off x="1544" y="3238"/>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3" name="Line 111"/>
            <p:cNvSpPr>
              <a:spLocks noChangeShapeType="1"/>
            </p:cNvSpPr>
            <p:nvPr/>
          </p:nvSpPr>
          <p:spPr bwMode="auto">
            <a:xfrm>
              <a:off x="1544" y="3246"/>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4" name="Line 112"/>
            <p:cNvSpPr>
              <a:spLocks noChangeShapeType="1"/>
            </p:cNvSpPr>
            <p:nvPr/>
          </p:nvSpPr>
          <p:spPr bwMode="auto">
            <a:xfrm>
              <a:off x="1544" y="3254"/>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5" name="Line 113"/>
            <p:cNvSpPr>
              <a:spLocks noChangeShapeType="1"/>
            </p:cNvSpPr>
            <p:nvPr/>
          </p:nvSpPr>
          <p:spPr bwMode="auto">
            <a:xfrm>
              <a:off x="1544" y="3262"/>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6" name="Line 114"/>
            <p:cNvSpPr>
              <a:spLocks noChangeShapeType="1"/>
            </p:cNvSpPr>
            <p:nvPr/>
          </p:nvSpPr>
          <p:spPr bwMode="auto">
            <a:xfrm>
              <a:off x="1544" y="3270"/>
              <a:ext cx="41"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7" name="Line 115"/>
            <p:cNvSpPr>
              <a:spLocks noChangeShapeType="1"/>
            </p:cNvSpPr>
            <p:nvPr/>
          </p:nvSpPr>
          <p:spPr bwMode="auto">
            <a:xfrm>
              <a:off x="1600" y="3173"/>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8" name="Line 116"/>
            <p:cNvSpPr>
              <a:spLocks noChangeShapeType="1"/>
            </p:cNvSpPr>
            <p:nvPr/>
          </p:nvSpPr>
          <p:spPr bwMode="auto">
            <a:xfrm>
              <a:off x="1600" y="3181"/>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29" name="Line 117"/>
            <p:cNvSpPr>
              <a:spLocks noChangeShapeType="1"/>
            </p:cNvSpPr>
            <p:nvPr/>
          </p:nvSpPr>
          <p:spPr bwMode="auto">
            <a:xfrm>
              <a:off x="1600" y="3190"/>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0" name="Line 118"/>
            <p:cNvSpPr>
              <a:spLocks noChangeShapeType="1"/>
            </p:cNvSpPr>
            <p:nvPr/>
          </p:nvSpPr>
          <p:spPr bwMode="auto">
            <a:xfrm>
              <a:off x="1600" y="3199"/>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1" name="Line 119"/>
            <p:cNvSpPr>
              <a:spLocks noChangeShapeType="1"/>
            </p:cNvSpPr>
            <p:nvPr/>
          </p:nvSpPr>
          <p:spPr bwMode="auto">
            <a:xfrm>
              <a:off x="1600" y="3206"/>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2" name="Line 120"/>
            <p:cNvSpPr>
              <a:spLocks noChangeShapeType="1"/>
            </p:cNvSpPr>
            <p:nvPr/>
          </p:nvSpPr>
          <p:spPr bwMode="auto">
            <a:xfrm>
              <a:off x="1600" y="3213"/>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3" name="Line 121"/>
            <p:cNvSpPr>
              <a:spLocks noChangeShapeType="1"/>
            </p:cNvSpPr>
            <p:nvPr/>
          </p:nvSpPr>
          <p:spPr bwMode="auto">
            <a:xfrm>
              <a:off x="1600" y="3221"/>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4" name="Line 122"/>
            <p:cNvSpPr>
              <a:spLocks noChangeShapeType="1"/>
            </p:cNvSpPr>
            <p:nvPr/>
          </p:nvSpPr>
          <p:spPr bwMode="auto">
            <a:xfrm>
              <a:off x="1600" y="3229"/>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5" name="Line 123"/>
            <p:cNvSpPr>
              <a:spLocks noChangeShapeType="1"/>
            </p:cNvSpPr>
            <p:nvPr/>
          </p:nvSpPr>
          <p:spPr bwMode="auto">
            <a:xfrm>
              <a:off x="1600" y="3238"/>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6" name="Line 124"/>
            <p:cNvSpPr>
              <a:spLocks noChangeShapeType="1"/>
            </p:cNvSpPr>
            <p:nvPr/>
          </p:nvSpPr>
          <p:spPr bwMode="auto">
            <a:xfrm>
              <a:off x="1600" y="3246"/>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7" name="Line 125"/>
            <p:cNvSpPr>
              <a:spLocks noChangeShapeType="1"/>
            </p:cNvSpPr>
            <p:nvPr/>
          </p:nvSpPr>
          <p:spPr bwMode="auto">
            <a:xfrm>
              <a:off x="1600" y="3254"/>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8" name="Line 126"/>
            <p:cNvSpPr>
              <a:spLocks noChangeShapeType="1"/>
            </p:cNvSpPr>
            <p:nvPr/>
          </p:nvSpPr>
          <p:spPr bwMode="auto">
            <a:xfrm>
              <a:off x="1600" y="3262"/>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239" name="Line 127"/>
            <p:cNvSpPr>
              <a:spLocks noChangeShapeType="1"/>
            </p:cNvSpPr>
            <p:nvPr/>
          </p:nvSpPr>
          <p:spPr bwMode="auto">
            <a:xfrm>
              <a:off x="1600" y="3270"/>
              <a:ext cx="40"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grpSp>
      <p:grpSp>
        <p:nvGrpSpPr>
          <p:cNvPr id="9" name="Group 128"/>
          <p:cNvGrpSpPr>
            <a:grpSpLocks/>
          </p:cNvGrpSpPr>
          <p:nvPr/>
        </p:nvGrpSpPr>
        <p:grpSpPr bwMode="auto">
          <a:xfrm>
            <a:off x="9035116" y="1391709"/>
            <a:ext cx="203200" cy="211137"/>
            <a:chOff x="672" y="912"/>
            <a:chExt cx="222" cy="240"/>
          </a:xfrm>
        </p:grpSpPr>
        <p:sp>
          <p:nvSpPr>
            <p:cNvPr id="37152" name="Freeform 129"/>
            <p:cNvSpPr>
              <a:spLocks/>
            </p:cNvSpPr>
            <p:nvPr/>
          </p:nvSpPr>
          <p:spPr bwMode="auto">
            <a:xfrm>
              <a:off x="878" y="912"/>
              <a:ext cx="16" cy="240"/>
            </a:xfrm>
            <a:custGeom>
              <a:avLst/>
              <a:gdLst>
                <a:gd name="T0" fmla="*/ 0 w 27"/>
                <a:gd name="T1" fmla="*/ 1 h 378"/>
                <a:gd name="T2" fmla="*/ 1 w 27"/>
                <a:gd name="T3" fmla="*/ 0 h 378"/>
                <a:gd name="T4" fmla="*/ 1 w 27"/>
                <a:gd name="T5" fmla="*/ 1 h 378"/>
                <a:gd name="T6" fmla="*/ 0 w 27"/>
                <a:gd name="T7" fmla="*/ 1 h 378"/>
                <a:gd name="T8" fmla="*/ 0 w 27"/>
                <a:gd name="T9" fmla="*/ 1 h 378"/>
                <a:gd name="T10" fmla="*/ 0 60000 65536"/>
                <a:gd name="T11" fmla="*/ 0 60000 65536"/>
                <a:gd name="T12" fmla="*/ 0 60000 65536"/>
                <a:gd name="T13" fmla="*/ 0 60000 65536"/>
                <a:gd name="T14" fmla="*/ 0 60000 65536"/>
                <a:gd name="T15" fmla="*/ 0 w 27"/>
                <a:gd name="T16" fmla="*/ 0 h 378"/>
                <a:gd name="T17" fmla="*/ 27 w 27"/>
                <a:gd name="T18" fmla="*/ 378 h 378"/>
              </a:gdLst>
              <a:ahLst/>
              <a:cxnLst>
                <a:cxn ang="T10">
                  <a:pos x="T0" y="T1"/>
                </a:cxn>
                <a:cxn ang="T11">
                  <a:pos x="T2" y="T3"/>
                </a:cxn>
                <a:cxn ang="T12">
                  <a:pos x="T4" y="T5"/>
                </a:cxn>
                <a:cxn ang="T13">
                  <a:pos x="T6" y="T7"/>
                </a:cxn>
                <a:cxn ang="T14">
                  <a:pos x="T8" y="T9"/>
                </a:cxn>
              </a:cxnLst>
              <a:rect l="T15" t="T16" r="T17" b="T18"/>
              <a:pathLst>
                <a:path w="27" h="378">
                  <a:moveTo>
                    <a:pt x="0" y="28"/>
                  </a:moveTo>
                  <a:lnTo>
                    <a:pt x="26" y="0"/>
                  </a:lnTo>
                  <a:lnTo>
                    <a:pt x="26" y="350"/>
                  </a:lnTo>
                  <a:lnTo>
                    <a:pt x="0" y="377"/>
                  </a:lnTo>
                  <a:lnTo>
                    <a:pt x="0" y="28"/>
                  </a:lnTo>
                </a:path>
              </a:pathLst>
            </a:custGeom>
            <a:solidFill>
              <a:srgbClr val="D6A058"/>
            </a:solidFill>
            <a:ln w="3175" cap="rnd">
              <a:solidFill>
                <a:schemeClr val="tx1"/>
              </a:solidFill>
              <a:round/>
              <a:headEnd type="none" w="sm" len="sm"/>
              <a:tailEnd type="none" w="sm" len="sm"/>
            </a:ln>
          </p:spPr>
          <p:txBody>
            <a:bodyPr>
              <a:prstTxWarp prst="textNoShape">
                <a:avLst/>
              </a:prstTxWarp>
            </a:bodyPr>
            <a:lstStyle/>
            <a:p>
              <a:pPr algn="ctr"/>
              <a:endParaRPr lang="en-US" sz="2400" dirty="0"/>
            </a:p>
          </p:txBody>
        </p:sp>
        <p:sp>
          <p:nvSpPr>
            <p:cNvPr id="37153" name="Freeform 130"/>
            <p:cNvSpPr>
              <a:spLocks/>
            </p:cNvSpPr>
            <p:nvPr/>
          </p:nvSpPr>
          <p:spPr bwMode="auto">
            <a:xfrm>
              <a:off x="880" y="912"/>
              <a:ext cx="14" cy="240"/>
            </a:xfrm>
            <a:custGeom>
              <a:avLst/>
              <a:gdLst>
                <a:gd name="T0" fmla="*/ 0 w 23"/>
                <a:gd name="T1" fmla="*/ 1 h 378"/>
                <a:gd name="T2" fmla="*/ 1 w 23"/>
                <a:gd name="T3" fmla="*/ 0 h 378"/>
                <a:gd name="T4" fmla="*/ 1 w 23"/>
                <a:gd name="T5" fmla="*/ 1 h 378"/>
                <a:gd name="T6" fmla="*/ 0 w 23"/>
                <a:gd name="T7" fmla="*/ 1 h 378"/>
                <a:gd name="T8" fmla="*/ 0 w 23"/>
                <a:gd name="T9" fmla="*/ 1 h 378"/>
                <a:gd name="T10" fmla="*/ 0 60000 65536"/>
                <a:gd name="T11" fmla="*/ 0 60000 65536"/>
                <a:gd name="T12" fmla="*/ 0 60000 65536"/>
                <a:gd name="T13" fmla="*/ 0 60000 65536"/>
                <a:gd name="T14" fmla="*/ 0 60000 65536"/>
                <a:gd name="T15" fmla="*/ 0 w 23"/>
                <a:gd name="T16" fmla="*/ 0 h 378"/>
                <a:gd name="T17" fmla="*/ 23 w 23"/>
                <a:gd name="T18" fmla="*/ 378 h 378"/>
              </a:gdLst>
              <a:ahLst/>
              <a:cxnLst>
                <a:cxn ang="T10">
                  <a:pos x="T0" y="T1"/>
                </a:cxn>
                <a:cxn ang="T11">
                  <a:pos x="T2" y="T3"/>
                </a:cxn>
                <a:cxn ang="T12">
                  <a:pos x="T4" y="T5"/>
                </a:cxn>
                <a:cxn ang="T13">
                  <a:pos x="T6" y="T7"/>
                </a:cxn>
                <a:cxn ang="T14">
                  <a:pos x="T8" y="T9"/>
                </a:cxn>
              </a:cxnLst>
              <a:rect l="T15" t="T16" r="T17" b="T18"/>
              <a:pathLst>
                <a:path w="23" h="378">
                  <a:moveTo>
                    <a:pt x="0" y="28"/>
                  </a:moveTo>
                  <a:lnTo>
                    <a:pt x="22" y="0"/>
                  </a:lnTo>
                  <a:lnTo>
                    <a:pt x="22" y="350"/>
                  </a:lnTo>
                  <a:lnTo>
                    <a:pt x="0" y="377"/>
                  </a:lnTo>
                  <a:lnTo>
                    <a:pt x="0" y="28"/>
                  </a:lnTo>
                </a:path>
              </a:pathLst>
            </a:custGeom>
            <a:solidFill>
              <a:srgbClr val="D6A058"/>
            </a:solidFill>
            <a:ln w="3175" cap="rnd">
              <a:solidFill>
                <a:srgbClr val="000000"/>
              </a:solidFill>
              <a:round/>
              <a:headEnd type="none" w="sm" len="sm"/>
              <a:tailEnd type="none" w="sm" len="sm"/>
            </a:ln>
          </p:spPr>
          <p:txBody>
            <a:bodyPr>
              <a:prstTxWarp prst="textNoShape">
                <a:avLst/>
              </a:prstTxWarp>
            </a:bodyPr>
            <a:lstStyle/>
            <a:p>
              <a:pPr algn="ctr"/>
              <a:endParaRPr lang="en-US" sz="2400" dirty="0"/>
            </a:p>
          </p:txBody>
        </p:sp>
        <p:sp>
          <p:nvSpPr>
            <p:cNvPr id="37154" name="Rectangle 131"/>
            <p:cNvSpPr>
              <a:spLocks noChangeArrowheads="1"/>
            </p:cNvSpPr>
            <p:nvPr/>
          </p:nvSpPr>
          <p:spPr bwMode="auto">
            <a:xfrm>
              <a:off x="678" y="930"/>
              <a:ext cx="198" cy="219"/>
            </a:xfrm>
            <a:prstGeom prst="rect">
              <a:avLst/>
            </a:prstGeom>
            <a:solidFill>
              <a:srgbClr val="D6A058"/>
            </a:solidFill>
            <a:ln w="3175">
              <a:solidFill>
                <a:srgbClr val="000000"/>
              </a:solidFill>
              <a:miter lim="800000"/>
              <a:headEnd/>
              <a:tailEnd/>
            </a:ln>
          </p:spPr>
          <p:txBody>
            <a:bodyPr wrap="none" anchor="ctr">
              <a:prstTxWarp prst="textNoShape">
                <a:avLst/>
              </a:prstTxWarp>
            </a:bodyPr>
            <a:lstStyle/>
            <a:p>
              <a:pPr algn="ctr"/>
              <a:endParaRPr lang="en-US" sz="2400" dirty="0"/>
            </a:p>
          </p:txBody>
        </p:sp>
        <p:sp>
          <p:nvSpPr>
            <p:cNvPr id="37155" name="Freeform 132"/>
            <p:cNvSpPr>
              <a:spLocks/>
            </p:cNvSpPr>
            <p:nvPr/>
          </p:nvSpPr>
          <p:spPr bwMode="auto">
            <a:xfrm>
              <a:off x="675" y="912"/>
              <a:ext cx="219" cy="18"/>
            </a:xfrm>
            <a:custGeom>
              <a:avLst/>
              <a:gdLst>
                <a:gd name="T0" fmla="*/ 0 w 375"/>
                <a:gd name="T1" fmla="*/ 1 h 29"/>
                <a:gd name="T2" fmla="*/ 1 w 375"/>
                <a:gd name="T3" fmla="*/ 0 h 29"/>
                <a:gd name="T4" fmla="*/ 1 w 375"/>
                <a:gd name="T5" fmla="*/ 0 h 29"/>
                <a:gd name="T6" fmla="*/ 1 w 375"/>
                <a:gd name="T7" fmla="*/ 1 h 29"/>
                <a:gd name="T8" fmla="*/ 0 w 375"/>
                <a:gd name="T9" fmla="*/ 1 h 29"/>
                <a:gd name="T10" fmla="*/ 0 60000 65536"/>
                <a:gd name="T11" fmla="*/ 0 60000 65536"/>
                <a:gd name="T12" fmla="*/ 0 60000 65536"/>
                <a:gd name="T13" fmla="*/ 0 60000 65536"/>
                <a:gd name="T14" fmla="*/ 0 60000 65536"/>
                <a:gd name="T15" fmla="*/ 0 w 375"/>
                <a:gd name="T16" fmla="*/ 0 h 29"/>
                <a:gd name="T17" fmla="*/ 375 w 375"/>
                <a:gd name="T18" fmla="*/ 29 h 29"/>
              </a:gdLst>
              <a:ahLst/>
              <a:cxnLst>
                <a:cxn ang="T10">
                  <a:pos x="T0" y="T1"/>
                </a:cxn>
                <a:cxn ang="T11">
                  <a:pos x="T2" y="T3"/>
                </a:cxn>
                <a:cxn ang="T12">
                  <a:pos x="T4" y="T5"/>
                </a:cxn>
                <a:cxn ang="T13">
                  <a:pos x="T6" y="T7"/>
                </a:cxn>
                <a:cxn ang="T14">
                  <a:pos x="T8" y="T9"/>
                </a:cxn>
              </a:cxnLst>
              <a:rect l="T15" t="T16" r="T17" b="T18"/>
              <a:pathLst>
                <a:path w="375" h="29">
                  <a:moveTo>
                    <a:pt x="0" y="28"/>
                  </a:moveTo>
                  <a:lnTo>
                    <a:pt x="22" y="0"/>
                  </a:lnTo>
                  <a:lnTo>
                    <a:pt x="374" y="0"/>
                  </a:lnTo>
                  <a:lnTo>
                    <a:pt x="350" y="28"/>
                  </a:lnTo>
                  <a:lnTo>
                    <a:pt x="0" y="28"/>
                  </a:lnTo>
                </a:path>
              </a:pathLst>
            </a:custGeom>
            <a:solidFill>
              <a:srgbClr val="D6A058"/>
            </a:solidFill>
            <a:ln w="3175" cap="rnd">
              <a:solidFill>
                <a:schemeClr val="tx1"/>
              </a:solidFill>
              <a:round/>
              <a:headEnd type="none" w="sm" len="sm"/>
              <a:tailEnd type="none" w="sm" len="sm"/>
            </a:ln>
          </p:spPr>
          <p:txBody>
            <a:bodyPr>
              <a:prstTxWarp prst="textNoShape">
                <a:avLst/>
              </a:prstTxWarp>
            </a:bodyPr>
            <a:lstStyle/>
            <a:p>
              <a:pPr algn="ctr"/>
              <a:endParaRPr lang="en-US" sz="2400" dirty="0"/>
            </a:p>
          </p:txBody>
        </p:sp>
        <p:sp>
          <p:nvSpPr>
            <p:cNvPr id="37156" name="Freeform 133"/>
            <p:cNvSpPr>
              <a:spLocks/>
            </p:cNvSpPr>
            <p:nvPr/>
          </p:nvSpPr>
          <p:spPr bwMode="auto">
            <a:xfrm>
              <a:off x="675" y="912"/>
              <a:ext cx="219" cy="18"/>
            </a:xfrm>
            <a:custGeom>
              <a:avLst/>
              <a:gdLst>
                <a:gd name="T0" fmla="*/ 0 w 375"/>
                <a:gd name="T1" fmla="*/ 1 h 28"/>
                <a:gd name="T2" fmla="*/ 1 w 375"/>
                <a:gd name="T3" fmla="*/ 0 h 28"/>
                <a:gd name="T4" fmla="*/ 1 w 375"/>
                <a:gd name="T5" fmla="*/ 0 h 28"/>
                <a:gd name="T6" fmla="*/ 1 w 375"/>
                <a:gd name="T7" fmla="*/ 1 h 28"/>
                <a:gd name="T8" fmla="*/ 0 w 375"/>
                <a:gd name="T9" fmla="*/ 1 h 28"/>
                <a:gd name="T10" fmla="*/ 0 60000 65536"/>
                <a:gd name="T11" fmla="*/ 0 60000 65536"/>
                <a:gd name="T12" fmla="*/ 0 60000 65536"/>
                <a:gd name="T13" fmla="*/ 0 60000 65536"/>
                <a:gd name="T14" fmla="*/ 0 60000 65536"/>
                <a:gd name="T15" fmla="*/ 0 w 375"/>
                <a:gd name="T16" fmla="*/ 0 h 28"/>
                <a:gd name="T17" fmla="*/ 375 w 375"/>
                <a:gd name="T18" fmla="*/ 28 h 28"/>
              </a:gdLst>
              <a:ahLst/>
              <a:cxnLst>
                <a:cxn ang="T10">
                  <a:pos x="T0" y="T1"/>
                </a:cxn>
                <a:cxn ang="T11">
                  <a:pos x="T2" y="T3"/>
                </a:cxn>
                <a:cxn ang="T12">
                  <a:pos x="T4" y="T5"/>
                </a:cxn>
                <a:cxn ang="T13">
                  <a:pos x="T6" y="T7"/>
                </a:cxn>
                <a:cxn ang="T14">
                  <a:pos x="T8" y="T9"/>
                </a:cxn>
              </a:cxnLst>
              <a:rect l="T15" t="T16" r="T17" b="T18"/>
              <a:pathLst>
                <a:path w="375" h="28">
                  <a:moveTo>
                    <a:pt x="0" y="27"/>
                  </a:moveTo>
                  <a:lnTo>
                    <a:pt x="22" y="0"/>
                  </a:lnTo>
                  <a:lnTo>
                    <a:pt x="374" y="0"/>
                  </a:lnTo>
                  <a:lnTo>
                    <a:pt x="350" y="27"/>
                  </a:lnTo>
                  <a:lnTo>
                    <a:pt x="0" y="27"/>
                  </a:lnTo>
                </a:path>
              </a:pathLst>
            </a:custGeom>
            <a:solidFill>
              <a:srgbClr val="D6A058"/>
            </a:solidFill>
            <a:ln w="3175" cap="rnd">
              <a:solidFill>
                <a:srgbClr val="000000"/>
              </a:solidFill>
              <a:round/>
              <a:headEnd type="none" w="sm" len="sm"/>
              <a:tailEnd type="none" w="sm" len="sm"/>
            </a:ln>
          </p:spPr>
          <p:txBody>
            <a:bodyPr>
              <a:prstTxWarp prst="textNoShape">
                <a:avLst/>
              </a:prstTxWarp>
            </a:bodyPr>
            <a:lstStyle/>
            <a:p>
              <a:pPr algn="ctr"/>
              <a:endParaRPr lang="en-US" sz="2400" dirty="0"/>
            </a:p>
          </p:txBody>
        </p:sp>
        <p:sp>
          <p:nvSpPr>
            <p:cNvPr id="37157" name="Freeform 134"/>
            <p:cNvSpPr>
              <a:spLocks/>
            </p:cNvSpPr>
            <p:nvPr/>
          </p:nvSpPr>
          <p:spPr bwMode="auto">
            <a:xfrm>
              <a:off x="878" y="912"/>
              <a:ext cx="16" cy="237"/>
            </a:xfrm>
            <a:custGeom>
              <a:avLst/>
              <a:gdLst>
                <a:gd name="T0" fmla="*/ 0 w 27"/>
                <a:gd name="T1" fmla="*/ 1 h 373"/>
                <a:gd name="T2" fmla="*/ 1 w 27"/>
                <a:gd name="T3" fmla="*/ 0 h 373"/>
                <a:gd name="T4" fmla="*/ 1 w 27"/>
                <a:gd name="T5" fmla="*/ 1 h 373"/>
                <a:gd name="T6" fmla="*/ 0 w 27"/>
                <a:gd name="T7" fmla="*/ 1 h 373"/>
                <a:gd name="T8" fmla="*/ 0 w 27"/>
                <a:gd name="T9" fmla="*/ 1 h 373"/>
                <a:gd name="T10" fmla="*/ 0 60000 65536"/>
                <a:gd name="T11" fmla="*/ 0 60000 65536"/>
                <a:gd name="T12" fmla="*/ 0 60000 65536"/>
                <a:gd name="T13" fmla="*/ 0 60000 65536"/>
                <a:gd name="T14" fmla="*/ 0 60000 65536"/>
                <a:gd name="T15" fmla="*/ 0 w 27"/>
                <a:gd name="T16" fmla="*/ 0 h 373"/>
                <a:gd name="T17" fmla="*/ 27 w 27"/>
                <a:gd name="T18" fmla="*/ 373 h 373"/>
              </a:gdLst>
              <a:ahLst/>
              <a:cxnLst>
                <a:cxn ang="T10">
                  <a:pos x="T0" y="T1"/>
                </a:cxn>
                <a:cxn ang="T11">
                  <a:pos x="T2" y="T3"/>
                </a:cxn>
                <a:cxn ang="T12">
                  <a:pos x="T4" y="T5"/>
                </a:cxn>
                <a:cxn ang="T13">
                  <a:pos x="T6" y="T7"/>
                </a:cxn>
                <a:cxn ang="T14">
                  <a:pos x="T8" y="T9"/>
                </a:cxn>
              </a:cxnLst>
              <a:rect l="T15" t="T16" r="T17" b="T18"/>
              <a:pathLst>
                <a:path w="27" h="373">
                  <a:moveTo>
                    <a:pt x="0" y="28"/>
                  </a:moveTo>
                  <a:lnTo>
                    <a:pt x="26" y="0"/>
                  </a:lnTo>
                  <a:lnTo>
                    <a:pt x="26" y="345"/>
                  </a:lnTo>
                  <a:lnTo>
                    <a:pt x="0" y="372"/>
                  </a:lnTo>
                  <a:lnTo>
                    <a:pt x="0" y="28"/>
                  </a:lnTo>
                </a:path>
              </a:pathLst>
            </a:custGeom>
            <a:solidFill>
              <a:srgbClr val="D6A058"/>
            </a:solidFill>
            <a:ln w="3175" cap="rnd">
              <a:solidFill>
                <a:schemeClr val="tx1"/>
              </a:solidFill>
              <a:round/>
              <a:headEnd type="none" w="sm" len="sm"/>
              <a:tailEnd type="none" w="sm" len="sm"/>
            </a:ln>
          </p:spPr>
          <p:txBody>
            <a:bodyPr>
              <a:prstTxWarp prst="textNoShape">
                <a:avLst/>
              </a:prstTxWarp>
            </a:bodyPr>
            <a:lstStyle/>
            <a:p>
              <a:pPr algn="ctr"/>
              <a:endParaRPr lang="en-US" sz="2400" dirty="0"/>
            </a:p>
          </p:txBody>
        </p:sp>
        <p:sp>
          <p:nvSpPr>
            <p:cNvPr id="37158" name="Freeform 135"/>
            <p:cNvSpPr>
              <a:spLocks/>
            </p:cNvSpPr>
            <p:nvPr/>
          </p:nvSpPr>
          <p:spPr bwMode="auto">
            <a:xfrm>
              <a:off x="878" y="912"/>
              <a:ext cx="16" cy="237"/>
            </a:xfrm>
            <a:custGeom>
              <a:avLst/>
              <a:gdLst>
                <a:gd name="T0" fmla="*/ 0 w 27"/>
                <a:gd name="T1" fmla="*/ 1 h 373"/>
                <a:gd name="T2" fmla="*/ 1 w 27"/>
                <a:gd name="T3" fmla="*/ 0 h 373"/>
                <a:gd name="T4" fmla="*/ 1 w 27"/>
                <a:gd name="T5" fmla="*/ 1 h 373"/>
                <a:gd name="T6" fmla="*/ 0 w 27"/>
                <a:gd name="T7" fmla="*/ 1 h 373"/>
                <a:gd name="T8" fmla="*/ 0 w 27"/>
                <a:gd name="T9" fmla="*/ 1 h 373"/>
                <a:gd name="T10" fmla="*/ 0 60000 65536"/>
                <a:gd name="T11" fmla="*/ 0 60000 65536"/>
                <a:gd name="T12" fmla="*/ 0 60000 65536"/>
                <a:gd name="T13" fmla="*/ 0 60000 65536"/>
                <a:gd name="T14" fmla="*/ 0 60000 65536"/>
                <a:gd name="T15" fmla="*/ 0 w 27"/>
                <a:gd name="T16" fmla="*/ 0 h 373"/>
                <a:gd name="T17" fmla="*/ 27 w 27"/>
                <a:gd name="T18" fmla="*/ 373 h 373"/>
              </a:gdLst>
              <a:ahLst/>
              <a:cxnLst>
                <a:cxn ang="T10">
                  <a:pos x="T0" y="T1"/>
                </a:cxn>
                <a:cxn ang="T11">
                  <a:pos x="T2" y="T3"/>
                </a:cxn>
                <a:cxn ang="T12">
                  <a:pos x="T4" y="T5"/>
                </a:cxn>
                <a:cxn ang="T13">
                  <a:pos x="T6" y="T7"/>
                </a:cxn>
                <a:cxn ang="T14">
                  <a:pos x="T8" y="T9"/>
                </a:cxn>
              </a:cxnLst>
              <a:rect l="T15" t="T16" r="T17" b="T18"/>
              <a:pathLst>
                <a:path w="27" h="373">
                  <a:moveTo>
                    <a:pt x="0" y="28"/>
                  </a:moveTo>
                  <a:lnTo>
                    <a:pt x="26" y="0"/>
                  </a:lnTo>
                  <a:lnTo>
                    <a:pt x="26" y="345"/>
                  </a:lnTo>
                  <a:lnTo>
                    <a:pt x="0" y="372"/>
                  </a:lnTo>
                  <a:lnTo>
                    <a:pt x="0" y="28"/>
                  </a:lnTo>
                </a:path>
              </a:pathLst>
            </a:custGeom>
            <a:solidFill>
              <a:srgbClr val="D6A058"/>
            </a:solidFill>
            <a:ln w="3175" cap="rnd">
              <a:solidFill>
                <a:srgbClr val="626248"/>
              </a:solidFill>
              <a:round/>
              <a:headEnd type="none" w="sm" len="sm"/>
              <a:tailEnd type="none" w="sm" len="sm"/>
            </a:ln>
          </p:spPr>
          <p:txBody>
            <a:bodyPr>
              <a:prstTxWarp prst="textNoShape">
                <a:avLst/>
              </a:prstTxWarp>
            </a:bodyPr>
            <a:lstStyle/>
            <a:p>
              <a:pPr algn="ctr"/>
              <a:endParaRPr lang="en-US" sz="2400" dirty="0"/>
            </a:p>
          </p:txBody>
        </p:sp>
        <p:sp>
          <p:nvSpPr>
            <p:cNvPr id="37159" name="Rectangle 136"/>
            <p:cNvSpPr>
              <a:spLocks noChangeArrowheads="1"/>
            </p:cNvSpPr>
            <p:nvPr/>
          </p:nvSpPr>
          <p:spPr bwMode="auto">
            <a:xfrm>
              <a:off x="675" y="930"/>
              <a:ext cx="201" cy="215"/>
            </a:xfrm>
            <a:prstGeom prst="rect">
              <a:avLst/>
            </a:prstGeom>
            <a:solidFill>
              <a:srgbClr val="D6A058"/>
            </a:solidFill>
            <a:ln w="3175">
              <a:solidFill>
                <a:srgbClr val="626248"/>
              </a:solidFill>
              <a:miter lim="800000"/>
              <a:headEnd/>
              <a:tailEnd/>
            </a:ln>
          </p:spPr>
          <p:txBody>
            <a:bodyPr wrap="none" anchor="ctr">
              <a:prstTxWarp prst="textNoShape">
                <a:avLst/>
              </a:prstTxWarp>
            </a:bodyPr>
            <a:lstStyle/>
            <a:p>
              <a:pPr algn="ctr"/>
              <a:endParaRPr lang="en-US" sz="2400" dirty="0"/>
            </a:p>
          </p:txBody>
        </p:sp>
        <p:sp>
          <p:nvSpPr>
            <p:cNvPr id="37160" name="Line 137"/>
            <p:cNvSpPr>
              <a:spLocks noChangeShapeType="1"/>
            </p:cNvSpPr>
            <p:nvPr/>
          </p:nvSpPr>
          <p:spPr bwMode="auto">
            <a:xfrm>
              <a:off x="675" y="1040"/>
              <a:ext cx="203"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61" name="Line 138"/>
            <p:cNvSpPr>
              <a:spLocks noChangeShapeType="1"/>
            </p:cNvSpPr>
            <p:nvPr/>
          </p:nvSpPr>
          <p:spPr bwMode="auto">
            <a:xfrm>
              <a:off x="673" y="929"/>
              <a:ext cx="0" cy="2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62" name="Line 139"/>
            <p:cNvSpPr>
              <a:spLocks noChangeShapeType="1"/>
            </p:cNvSpPr>
            <p:nvPr/>
          </p:nvSpPr>
          <p:spPr bwMode="auto">
            <a:xfrm>
              <a:off x="708" y="929"/>
              <a:ext cx="0" cy="2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63" name="Line 140"/>
            <p:cNvSpPr>
              <a:spLocks noChangeShapeType="1"/>
            </p:cNvSpPr>
            <p:nvPr/>
          </p:nvSpPr>
          <p:spPr bwMode="auto">
            <a:xfrm>
              <a:off x="742" y="929"/>
              <a:ext cx="0" cy="2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64" name="Line 141"/>
            <p:cNvSpPr>
              <a:spLocks noChangeShapeType="1"/>
            </p:cNvSpPr>
            <p:nvPr/>
          </p:nvSpPr>
          <p:spPr bwMode="auto">
            <a:xfrm>
              <a:off x="777" y="929"/>
              <a:ext cx="0" cy="2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65" name="Line 142"/>
            <p:cNvSpPr>
              <a:spLocks noChangeShapeType="1"/>
            </p:cNvSpPr>
            <p:nvPr/>
          </p:nvSpPr>
          <p:spPr bwMode="auto">
            <a:xfrm>
              <a:off x="811" y="929"/>
              <a:ext cx="0" cy="2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66" name="Line 143"/>
            <p:cNvSpPr>
              <a:spLocks noChangeShapeType="1"/>
            </p:cNvSpPr>
            <p:nvPr/>
          </p:nvSpPr>
          <p:spPr bwMode="auto">
            <a:xfrm>
              <a:off x="845" y="929"/>
              <a:ext cx="0" cy="2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67" name="Line 144"/>
            <p:cNvSpPr>
              <a:spLocks noChangeShapeType="1"/>
            </p:cNvSpPr>
            <p:nvPr/>
          </p:nvSpPr>
          <p:spPr bwMode="auto">
            <a:xfrm>
              <a:off x="878" y="929"/>
              <a:ext cx="0" cy="22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68" name="Freeform 145"/>
            <p:cNvSpPr>
              <a:spLocks/>
            </p:cNvSpPr>
            <p:nvPr/>
          </p:nvSpPr>
          <p:spPr bwMode="auto">
            <a:xfrm>
              <a:off x="672" y="912"/>
              <a:ext cx="220" cy="17"/>
            </a:xfrm>
            <a:custGeom>
              <a:avLst/>
              <a:gdLst>
                <a:gd name="T0" fmla="*/ 0 w 376"/>
                <a:gd name="T1" fmla="*/ 1 h 26"/>
                <a:gd name="T2" fmla="*/ 1 w 376"/>
                <a:gd name="T3" fmla="*/ 0 h 26"/>
                <a:gd name="T4" fmla="*/ 1 w 376"/>
                <a:gd name="T5" fmla="*/ 0 h 26"/>
                <a:gd name="T6" fmla="*/ 1 w 376"/>
                <a:gd name="T7" fmla="*/ 1 h 26"/>
                <a:gd name="T8" fmla="*/ 0 w 376"/>
                <a:gd name="T9" fmla="*/ 1 h 26"/>
                <a:gd name="T10" fmla="*/ 0 60000 65536"/>
                <a:gd name="T11" fmla="*/ 0 60000 65536"/>
                <a:gd name="T12" fmla="*/ 0 60000 65536"/>
                <a:gd name="T13" fmla="*/ 0 60000 65536"/>
                <a:gd name="T14" fmla="*/ 0 60000 65536"/>
                <a:gd name="T15" fmla="*/ 0 w 376"/>
                <a:gd name="T16" fmla="*/ 0 h 26"/>
                <a:gd name="T17" fmla="*/ 376 w 376"/>
                <a:gd name="T18" fmla="*/ 26 h 26"/>
              </a:gdLst>
              <a:ahLst/>
              <a:cxnLst>
                <a:cxn ang="T10">
                  <a:pos x="T0" y="T1"/>
                </a:cxn>
                <a:cxn ang="T11">
                  <a:pos x="T2" y="T3"/>
                </a:cxn>
                <a:cxn ang="T12">
                  <a:pos x="T4" y="T5"/>
                </a:cxn>
                <a:cxn ang="T13">
                  <a:pos x="T6" y="T7"/>
                </a:cxn>
                <a:cxn ang="T14">
                  <a:pos x="T8" y="T9"/>
                </a:cxn>
              </a:cxnLst>
              <a:rect l="T15" t="T16" r="T17" b="T18"/>
              <a:pathLst>
                <a:path w="376" h="26">
                  <a:moveTo>
                    <a:pt x="0" y="25"/>
                  </a:moveTo>
                  <a:lnTo>
                    <a:pt x="22" y="0"/>
                  </a:lnTo>
                  <a:lnTo>
                    <a:pt x="375" y="0"/>
                  </a:lnTo>
                  <a:lnTo>
                    <a:pt x="351" y="25"/>
                  </a:lnTo>
                  <a:lnTo>
                    <a:pt x="0" y="25"/>
                  </a:lnTo>
                </a:path>
              </a:pathLst>
            </a:custGeom>
            <a:solidFill>
              <a:srgbClr val="D6A058"/>
            </a:solidFill>
            <a:ln w="3175" cap="rnd">
              <a:solidFill>
                <a:schemeClr val="tx1"/>
              </a:solidFill>
              <a:round/>
              <a:headEnd type="none" w="sm" len="sm"/>
              <a:tailEnd type="none" w="sm" len="sm"/>
            </a:ln>
          </p:spPr>
          <p:txBody>
            <a:bodyPr>
              <a:prstTxWarp prst="textNoShape">
                <a:avLst/>
              </a:prstTxWarp>
            </a:bodyPr>
            <a:lstStyle/>
            <a:p>
              <a:pPr algn="ctr"/>
              <a:endParaRPr lang="en-US" sz="2400" dirty="0"/>
            </a:p>
          </p:txBody>
        </p:sp>
        <p:sp>
          <p:nvSpPr>
            <p:cNvPr id="37169" name="Freeform 146"/>
            <p:cNvSpPr>
              <a:spLocks/>
            </p:cNvSpPr>
            <p:nvPr/>
          </p:nvSpPr>
          <p:spPr bwMode="auto">
            <a:xfrm>
              <a:off x="672" y="912"/>
              <a:ext cx="220" cy="18"/>
            </a:xfrm>
            <a:custGeom>
              <a:avLst/>
              <a:gdLst>
                <a:gd name="T0" fmla="*/ 0 w 376"/>
                <a:gd name="T1" fmla="*/ 1 h 27"/>
                <a:gd name="T2" fmla="*/ 1 w 376"/>
                <a:gd name="T3" fmla="*/ 0 h 27"/>
                <a:gd name="T4" fmla="*/ 1 w 376"/>
                <a:gd name="T5" fmla="*/ 0 h 27"/>
                <a:gd name="T6" fmla="*/ 1 w 376"/>
                <a:gd name="T7" fmla="*/ 1 h 27"/>
                <a:gd name="T8" fmla="*/ 0 w 376"/>
                <a:gd name="T9" fmla="*/ 1 h 27"/>
                <a:gd name="T10" fmla="*/ 0 60000 65536"/>
                <a:gd name="T11" fmla="*/ 0 60000 65536"/>
                <a:gd name="T12" fmla="*/ 0 60000 65536"/>
                <a:gd name="T13" fmla="*/ 0 60000 65536"/>
                <a:gd name="T14" fmla="*/ 0 60000 65536"/>
                <a:gd name="T15" fmla="*/ 0 w 376"/>
                <a:gd name="T16" fmla="*/ 0 h 27"/>
                <a:gd name="T17" fmla="*/ 376 w 376"/>
                <a:gd name="T18" fmla="*/ 27 h 27"/>
              </a:gdLst>
              <a:ahLst/>
              <a:cxnLst>
                <a:cxn ang="T10">
                  <a:pos x="T0" y="T1"/>
                </a:cxn>
                <a:cxn ang="T11">
                  <a:pos x="T2" y="T3"/>
                </a:cxn>
                <a:cxn ang="T12">
                  <a:pos x="T4" y="T5"/>
                </a:cxn>
                <a:cxn ang="T13">
                  <a:pos x="T6" y="T7"/>
                </a:cxn>
                <a:cxn ang="T14">
                  <a:pos x="T8" y="T9"/>
                </a:cxn>
              </a:cxnLst>
              <a:rect l="T15" t="T16" r="T17" b="T18"/>
              <a:pathLst>
                <a:path w="376" h="27">
                  <a:moveTo>
                    <a:pt x="0" y="26"/>
                  </a:moveTo>
                  <a:lnTo>
                    <a:pt x="22" y="0"/>
                  </a:lnTo>
                  <a:lnTo>
                    <a:pt x="375" y="0"/>
                  </a:lnTo>
                  <a:lnTo>
                    <a:pt x="352" y="26"/>
                  </a:lnTo>
                  <a:lnTo>
                    <a:pt x="0" y="26"/>
                  </a:lnTo>
                </a:path>
              </a:pathLst>
            </a:custGeom>
            <a:solidFill>
              <a:srgbClr val="D6A058"/>
            </a:solidFill>
            <a:ln w="3175" cap="rnd">
              <a:solidFill>
                <a:srgbClr val="626248"/>
              </a:solidFill>
              <a:round/>
              <a:headEnd type="none" w="sm" len="sm"/>
              <a:tailEnd type="none" w="sm" len="sm"/>
            </a:ln>
          </p:spPr>
          <p:txBody>
            <a:bodyPr>
              <a:prstTxWarp prst="textNoShape">
                <a:avLst/>
              </a:prstTxWarp>
            </a:bodyPr>
            <a:lstStyle/>
            <a:p>
              <a:pPr algn="ctr"/>
              <a:endParaRPr lang="en-US" sz="2400" dirty="0"/>
            </a:p>
          </p:txBody>
        </p:sp>
        <p:sp>
          <p:nvSpPr>
            <p:cNvPr id="37170" name="Line 147"/>
            <p:cNvSpPr>
              <a:spLocks noChangeShapeType="1"/>
            </p:cNvSpPr>
            <p:nvPr/>
          </p:nvSpPr>
          <p:spPr bwMode="auto">
            <a:xfrm>
              <a:off x="678" y="1047"/>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71" name="Line 148"/>
            <p:cNvSpPr>
              <a:spLocks noChangeShapeType="1"/>
            </p:cNvSpPr>
            <p:nvPr/>
          </p:nvSpPr>
          <p:spPr bwMode="auto">
            <a:xfrm>
              <a:off x="678" y="1054"/>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72" name="Line 149"/>
            <p:cNvSpPr>
              <a:spLocks noChangeShapeType="1"/>
            </p:cNvSpPr>
            <p:nvPr/>
          </p:nvSpPr>
          <p:spPr bwMode="auto">
            <a:xfrm>
              <a:off x="678" y="1059"/>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73" name="Line 150"/>
            <p:cNvSpPr>
              <a:spLocks noChangeShapeType="1"/>
            </p:cNvSpPr>
            <p:nvPr/>
          </p:nvSpPr>
          <p:spPr bwMode="auto">
            <a:xfrm>
              <a:off x="678" y="1065"/>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74" name="Line 151"/>
            <p:cNvSpPr>
              <a:spLocks noChangeShapeType="1"/>
            </p:cNvSpPr>
            <p:nvPr/>
          </p:nvSpPr>
          <p:spPr bwMode="auto">
            <a:xfrm>
              <a:off x="678" y="1070"/>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75" name="Line 152"/>
            <p:cNvSpPr>
              <a:spLocks noChangeShapeType="1"/>
            </p:cNvSpPr>
            <p:nvPr/>
          </p:nvSpPr>
          <p:spPr bwMode="auto">
            <a:xfrm>
              <a:off x="678" y="1074"/>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76" name="Line 153"/>
            <p:cNvSpPr>
              <a:spLocks noChangeShapeType="1"/>
            </p:cNvSpPr>
            <p:nvPr/>
          </p:nvSpPr>
          <p:spPr bwMode="auto">
            <a:xfrm>
              <a:off x="678" y="1080"/>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77" name="Line 154"/>
            <p:cNvSpPr>
              <a:spLocks noChangeShapeType="1"/>
            </p:cNvSpPr>
            <p:nvPr/>
          </p:nvSpPr>
          <p:spPr bwMode="auto">
            <a:xfrm>
              <a:off x="678" y="1085"/>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78" name="Line 155"/>
            <p:cNvSpPr>
              <a:spLocks noChangeShapeType="1"/>
            </p:cNvSpPr>
            <p:nvPr/>
          </p:nvSpPr>
          <p:spPr bwMode="auto">
            <a:xfrm>
              <a:off x="678" y="1092"/>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79" name="Line 156"/>
            <p:cNvSpPr>
              <a:spLocks noChangeShapeType="1"/>
            </p:cNvSpPr>
            <p:nvPr/>
          </p:nvSpPr>
          <p:spPr bwMode="auto">
            <a:xfrm>
              <a:off x="678" y="1097"/>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0" name="Line 157"/>
            <p:cNvSpPr>
              <a:spLocks noChangeShapeType="1"/>
            </p:cNvSpPr>
            <p:nvPr/>
          </p:nvSpPr>
          <p:spPr bwMode="auto">
            <a:xfrm>
              <a:off x="678" y="1104"/>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1" name="Line 158"/>
            <p:cNvSpPr>
              <a:spLocks noChangeShapeType="1"/>
            </p:cNvSpPr>
            <p:nvPr/>
          </p:nvSpPr>
          <p:spPr bwMode="auto">
            <a:xfrm>
              <a:off x="678" y="1109"/>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2" name="Line 159"/>
            <p:cNvSpPr>
              <a:spLocks noChangeShapeType="1"/>
            </p:cNvSpPr>
            <p:nvPr/>
          </p:nvSpPr>
          <p:spPr bwMode="auto">
            <a:xfrm>
              <a:off x="678" y="1114"/>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3" name="Line 160"/>
            <p:cNvSpPr>
              <a:spLocks noChangeShapeType="1"/>
            </p:cNvSpPr>
            <p:nvPr/>
          </p:nvSpPr>
          <p:spPr bwMode="auto">
            <a:xfrm>
              <a:off x="712" y="1047"/>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4" name="Line 161"/>
            <p:cNvSpPr>
              <a:spLocks noChangeShapeType="1"/>
            </p:cNvSpPr>
            <p:nvPr/>
          </p:nvSpPr>
          <p:spPr bwMode="auto">
            <a:xfrm>
              <a:off x="712" y="1054"/>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5" name="Line 162"/>
            <p:cNvSpPr>
              <a:spLocks noChangeShapeType="1"/>
            </p:cNvSpPr>
            <p:nvPr/>
          </p:nvSpPr>
          <p:spPr bwMode="auto">
            <a:xfrm>
              <a:off x="712" y="1059"/>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6" name="Line 163"/>
            <p:cNvSpPr>
              <a:spLocks noChangeShapeType="1"/>
            </p:cNvSpPr>
            <p:nvPr/>
          </p:nvSpPr>
          <p:spPr bwMode="auto">
            <a:xfrm>
              <a:off x="712" y="1065"/>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7" name="Line 164"/>
            <p:cNvSpPr>
              <a:spLocks noChangeShapeType="1"/>
            </p:cNvSpPr>
            <p:nvPr/>
          </p:nvSpPr>
          <p:spPr bwMode="auto">
            <a:xfrm>
              <a:off x="712" y="1070"/>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8" name="Line 165"/>
            <p:cNvSpPr>
              <a:spLocks noChangeShapeType="1"/>
            </p:cNvSpPr>
            <p:nvPr/>
          </p:nvSpPr>
          <p:spPr bwMode="auto">
            <a:xfrm>
              <a:off x="712" y="1074"/>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89" name="Line 166"/>
            <p:cNvSpPr>
              <a:spLocks noChangeShapeType="1"/>
            </p:cNvSpPr>
            <p:nvPr/>
          </p:nvSpPr>
          <p:spPr bwMode="auto">
            <a:xfrm>
              <a:off x="712" y="1080"/>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90" name="Line 167"/>
            <p:cNvSpPr>
              <a:spLocks noChangeShapeType="1"/>
            </p:cNvSpPr>
            <p:nvPr/>
          </p:nvSpPr>
          <p:spPr bwMode="auto">
            <a:xfrm>
              <a:off x="712" y="1085"/>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91" name="Line 168"/>
            <p:cNvSpPr>
              <a:spLocks noChangeShapeType="1"/>
            </p:cNvSpPr>
            <p:nvPr/>
          </p:nvSpPr>
          <p:spPr bwMode="auto">
            <a:xfrm>
              <a:off x="712" y="1092"/>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92" name="Line 169"/>
            <p:cNvSpPr>
              <a:spLocks noChangeShapeType="1"/>
            </p:cNvSpPr>
            <p:nvPr/>
          </p:nvSpPr>
          <p:spPr bwMode="auto">
            <a:xfrm>
              <a:off x="712" y="1097"/>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93" name="Line 170"/>
            <p:cNvSpPr>
              <a:spLocks noChangeShapeType="1"/>
            </p:cNvSpPr>
            <p:nvPr/>
          </p:nvSpPr>
          <p:spPr bwMode="auto">
            <a:xfrm>
              <a:off x="712" y="1104"/>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94" name="Line 171"/>
            <p:cNvSpPr>
              <a:spLocks noChangeShapeType="1"/>
            </p:cNvSpPr>
            <p:nvPr/>
          </p:nvSpPr>
          <p:spPr bwMode="auto">
            <a:xfrm>
              <a:off x="712" y="1109"/>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sp>
          <p:nvSpPr>
            <p:cNvPr id="37195" name="Line 172"/>
            <p:cNvSpPr>
              <a:spLocks noChangeShapeType="1"/>
            </p:cNvSpPr>
            <p:nvPr/>
          </p:nvSpPr>
          <p:spPr bwMode="auto">
            <a:xfrm>
              <a:off x="712" y="1114"/>
              <a:ext cx="25" cy="0"/>
            </a:xfrm>
            <a:prstGeom prst="line">
              <a:avLst/>
            </a:prstGeom>
            <a:noFill/>
            <a:ln w="3175">
              <a:solidFill>
                <a:srgbClr val="7A7A5A"/>
              </a:solidFill>
              <a:round/>
              <a:headEnd type="none" w="sm" len="sm"/>
              <a:tailEnd type="none" w="sm" len="sm"/>
            </a:ln>
          </p:spPr>
          <p:txBody>
            <a:bodyPr wrap="none" anchor="ctr">
              <a:prstTxWarp prst="textNoShape">
                <a:avLst/>
              </a:prstTxWarp>
            </a:bodyPr>
            <a:lstStyle/>
            <a:p>
              <a:pPr algn="ctr"/>
              <a:endParaRPr lang="en-US" sz="2400" dirty="0"/>
            </a:p>
          </p:txBody>
        </p:sp>
      </p:grpSp>
      <p:sp>
        <p:nvSpPr>
          <p:cNvPr id="36893" name="Text Box 174"/>
          <p:cNvSpPr txBox="1">
            <a:spLocks noChangeArrowheads="1"/>
          </p:cNvSpPr>
          <p:nvPr/>
        </p:nvSpPr>
        <p:spPr bwMode="auto">
          <a:xfrm>
            <a:off x="5514180" y="1467908"/>
            <a:ext cx="1007258" cy="652704"/>
          </a:xfrm>
          <a:prstGeom prst="rect">
            <a:avLst/>
          </a:prstGeom>
          <a:noFill/>
          <a:ln w="9525">
            <a:noFill/>
            <a:miter lim="800000"/>
            <a:headEnd/>
            <a:tailEnd/>
          </a:ln>
        </p:spPr>
        <p:txBody>
          <a:bodyPr wrap="none" lIns="97756" tIns="48876" rIns="97756" bIns="48876">
            <a:prstTxWarp prst="textNoShape">
              <a:avLst/>
            </a:prstTxWarp>
            <a:spAutoFit/>
          </a:bodyPr>
          <a:lstStyle/>
          <a:p>
            <a:pPr algn="ctr" defTabSz="969373"/>
            <a:endParaRPr lang="en-GB" sz="1200" b="1" dirty="0"/>
          </a:p>
          <a:p>
            <a:pPr algn="ctr" defTabSz="969373"/>
            <a:r>
              <a:rPr lang="en-GB" sz="1200" b="1" dirty="0"/>
              <a:t>Aggregation </a:t>
            </a:r>
          </a:p>
          <a:p>
            <a:pPr algn="ctr" defTabSz="969373"/>
            <a:r>
              <a:rPr lang="en-GB" sz="1200" b="1" dirty="0"/>
              <a:t>node</a:t>
            </a:r>
          </a:p>
        </p:txBody>
      </p:sp>
      <p:sp>
        <p:nvSpPr>
          <p:cNvPr id="36894" name="Text Box 175"/>
          <p:cNvSpPr txBox="1">
            <a:spLocks noChangeArrowheads="1"/>
          </p:cNvSpPr>
          <p:nvPr/>
        </p:nvSpPr>
        <p:spPr bwMode="auto">
          <a:xfrm>
            <a:off x="8160011" y="1628246"/>
            <a:ext cx="998795" cy="468038"/>
          </a:xfrm>
          <a:prstGeom prst="rect">
            <a:avLst/>
          </a:prstGeom>
          <a:noFill/>
          <a:ln w="9525">
            <a:noFill/>
            <a:miter lim="800000"/>
            <a:headEnd/>
            <a:tailEnd/>
          </a:ln>
        </p:spPr>
        <p:txBody>
          <a:bodyPr wrap="none" lIns="97756" tIns="48876" rIns="97756" bIns="48876">
            <a:prstTxWarp prst="textNoShape">
              <a:avLst/>
            </a:prstTxWarp>
            <a:spAutoFit/>
          </a:bodyPr>
          <a:lstStyle/>
          <a:p>
            <a:pPr algn="ctr" defTabSz="969373"/>
            <a:r>
              <a:rPr lang="en-GB" sz="1200" b="1" dirty="0"/>
              <a:t>Distribution </a:t>
            </a:r>
          </a:p>
          <a:p>
            <a:pPr algn="ctr" defTabSz="969373"/>
            <a:r>
              <a:rPr lang="en-GB" sz="1200" b="1" dirty="0"/>
              <a:t>node</a:t>
            </a:r>
          </a:p>
        </p:txBody>
      </p:sp>
      <p:grpSp>
        <p:nvGrpSpPr>
          <p:cNvPr id="10" name="Group 177"/>
          <p:cNvGrpSpPr>
            <a:grpSpLocks/>
          </p:cNvGrpSpPr>
          <p:nvPr/>
        </p:nvGrpSpPr>
        <p:grpSpPr bwMode="auto">
          <a:xfrm>
            <a:off x="399116" y="2266420"/>
            <a:ext cx="609600" cy="544512"/>
            <a:chOff x="380" y="2095"/>
            <a:chExt cx="288" cy="288"/>
          </a:xfrm>
        </p:grpSpPr>
        <p:sp>
          <p:nvSpPr>
            <p:cNvPr id="37093" name="AutoShape 178"/>
            <p:cNvSpPr>
              <a:spLocks noChangeArrowheads="1"/>
            </p:cNvSpPr>
            <p:nvPr/>
          </p:nvSpPr>
          <p:spPr bwMode="auto">
            <a:xfrm>
              <a:off x="380" y="2095"/>
              <a:ext cx="288" cy="288"/>
            </a:xfrm>
            <a:prstGeom prst="roundRect">
              <a:avLst>
                <a:gd name="adj" fmla="val 16667"/>
              </a:avLst>
            </a:prstGeom>
            <a:solidFill>
              <a:srgbClr val="FFFF99">
                <a:alpha val="50195"/>
              </a:srgbClr>
            </a:solidFill>
            <a:ln w="9525" cap="rnd">
              <a:solidFill>
                <a:srgbClr val="6699FF"/>
              </a:solidFill>
              <a:prstDash val="sysDot"/>
              <a:round/>
              <a:headEnd/>
              <a:tailEnd/>
            </a:ln>
          </p:spPr>
          <p:txBody>
            <a:bodyPr wrap="none" lIns="97367" tIns="48683" rIns="97367" bIns="48683" anchor="ctr">
              <a:prstTxWarp prst="textNoShape">
                <a:avLst/>
              </a:prstTxWarp>
            </a:bodyPr>
            <a:lstStyle/>
            <a:p>
              <a:pPr algn="ctr" defTabSz="969373"/>
              <a:endParaRPr lang="en-US" sz="3600" b="1" dirty="0"/>
            </a:p>
          </p:txBody>
        </p:sp>
        <p:grpSp>
          <p:nvGrpSpPr>
            <p:cNvPr id="11" name="Group 179"/>
            <p:cNvGrpSpPr>
              <a:grpSpLocks/>
            </p:cNvGrpSpPr>
            <p:nvPr/>
          </p:nvGrpSpPr>
          <p:grpSpPr bwMode="auto">
            <a:xfrm>
              <a:off x="470" y="2157"/>
              <a:ext cx="96" cy="192"/>
              <a:chOff x="1055" y="1635"/>
              <a:chExt cx="185" cy="432"/>
            </a:xfrm>
          </p:grpSpPr>
          <p:sp>
            <p:nvSpPr>
              <p:cNvPr id="37095" name="Freeform 180"/>
              <p:cNvSpPr>
                <a:spLocks/>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096" name="Freeform 181"/>
              <p:cNvSpPr>
                <a:spLocks/>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097" name="Freeform 182"/>
              <p:cNvSpPr>
                <a:spLocks/>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098" name="Freeform 183"/>
              <p:cNvSpPr>
                <a:spLocks/>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099" name="Freeform 184"/>
              <p:cNvSpPr>
                <a:spLocks/>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00" name="Freeform 185"/>
              <p:cNvSpPr>
                <a:spLocks/>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01" name="Line 186"/>
              <p:cNvSpPr>
                <a:spLocks noChangeShapeType="1"/>
              </p:cNvSpPr>
              <p:nvPr/>
            </p:nvSpPr>
            <p:spPr bwMode="auto">
              <a:xfrm>
                <a:off x="1099" y="1972"/>
                <a:ext cx="8" cy="25"/>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02" name="Line 187"/>
              <p:cNvSpPr>
                <a:spLocks noChangeShapeType="1"/>
              </p:cNvSpPr>
              <p:nvPr/>
            </p:nvSpPr>
            <p:spPr bwMode="auto">
              <a:xfrm>
                <a:off x="1150" y="1959"/>
                <a:ext cx="14" cy="37"/>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03" name="Line 188"/>
              <p:cNvSpPr>
                <a:spLocks noChangeShapeType="1"/>
              </p:cNvSpPr>
              <p:nvPr/>
            </p:nvSpPr>
            <p:spPr bwMode="auto">
              <a:xfrm flipH="1">
                <a:off x="1133" y="1959"/>
                <a:ext cx="16" cy="41"/>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04" name="Line 189"/>
              <p:cNvSpPr>
                <a:spLocks noChangeShapeType="1"/>
              </p:cNvSpPr>
              <p:nvPr/>
            </p:nvSpPr>
            <p:spPr bwMode="auto">
              <a:xfrm flipH="1">
                <a:off x="1188" y="1973"/>
                <a:ext cx="10" cy="2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05" name="Line 190"/>
              <p:cNvSpPr>
                <a:spLocks noChangeShapeType="1"/>
              </p:cNvSpPr>
              <p:nvPr/>
            </p:nvSpPr>
            <p:spPr bwMode="auto">
              <a:xfrm flipH="1">
                <a:off x="1145" y="1961"/>
                <a:ext cx="4" cy="97"/>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06" name="Line 191"/>
              <p:cNvSpPr>
                <a:spLocks noChangeShapeType="1"/>
              </p:cNvSpPr>
              <p:nvPr/>
            </p:nvSpPr>
            <p:spPr bwMode="auto">
              <a:xfrm flipH="1">
                <a:off x="1152" y="1778"/>
                <a:ext cx="1" cy="82"/>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07" name="Line 192"/>
              <p:cNvSpPr>
                <a:spLocks noChangeShapeType="1"/>
              </p:cNvSpPr>
              <p:nvPr/>
            </p:nvSpPr>
            <p:spPr bwMode="auto">
              <a:xfrm flipH="1">
                <a:off x="1155" y="1636"/>
                <a:ext cx="1" cy="6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08" name="Line 193"/>
              <p:cNvSpPr>
                <a:spLocks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09" name="Line 194"/>
              <p:cNvSpPr>
                <a:spLocks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0" name="Line 195"/>
              <p:cNvSpPr>
                <a:spLocks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1" name="Line 196"/>
              <p:cNvSpPr>
                <a:spLocks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2" name="Line 197"/>
              <p:cNvSpPr>
                <a:spLocks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3" name="Line 198"/>
              <p:cNvSpPr>
                <a:spLocks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4" name="Line 199"/>
              <p:cNvSpPr>
                <a:spLocks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5" name="Line 200"/>
              <p:cNvSpPr>
                <a:spLocks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6" name="Line 201"/>
              <p:cNvSpPr>
                <a:spLocks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7" name="Line 202"/>
              <p:cNvSpPr>
                <a:spLocks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8" name="Line 203"/>
              <p:cNvSpPr>
                <a:spLocks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19" name="Line 204"/>
              <p:cNvSpPr>
                <a:spLocks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20" name="Line 205"/>
              <p:cNvSpPr>
                <a:spLocks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21" name="Line 206"/>
              <p:cNvSpPr>
                <a:spLocks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prstTxWarp prst="textNoShape">
                  <a:avLst/>
                </a:prstTxWarp>
              </a:bodyPr>
              <a:lstStyle/>
              <a:p>
                <a:pPr algn="ctr"/>
                <a:endParaRPr lang="en-US" sz="2400" dirty="0"/>
              </a:p>
            </p:txBody>
          </p:sp>
          <p:sp>
            <p:nvSpPr>
              <p:cNvPr id="37122" name="Line 207"/>
              <p:cNvSpPr>
                <a:spLocks noChangeShapeType="1"/>
              </p:cNvSpPr>
              <p:nvPr/>
            </p:nvSpPr>
            <p:spPr bwMode="auto">
              <a:xfrm flipV="1">
                <a:off x="1124" y="1816"/>
                <a:ext cx="29" cy="11"/>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23" name="Line 208"/>
              <p:cNvSpPr>
                <a:spLocks noChangeShapeType="1"/>
              </p:cNvSpPr>
              <p:nvPr/>
            </p:nvSpPr>
            <p:spPr bwMode="auto">
              <a:xfrm>
                <a:off x="1154" y="1817"/>
                <a:ext cx="27" cy="1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24" name="Line 209"/>
              <p:cNvSpPr>
                <a:spLocks noChangeShapeType="1"/>
              </p:cNvSpPr>
              <p:nvPr/>
            </p:nvSpPr>
            <p:spPr bwMode="auto">
              <a:xfrm>
                <a:off x="1154" y="1777"/>
                <a:ext cx="28" cy="5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25" name="Line 210"/>
              <p:cNvSpPr>
                <a:spLocks noChangeShapeType="1"/>
              </p:cNvSpPr>
              <p:nvPr/>
            </p:nvSpPr>
            <p:spPr bwMode="auto">
              <a:xfrm>
                <a:off x="1154" y="1818"/>
                <a:ext cx="28" cy="5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26" name="Line 211"/>
              <p:cNvSpPr>
                <a:spLocks noChangeShapeType="1"/>
              </p:cNvSpPr>
              <p:nvPr/>
            </p:nvSpPr>
            <p:spPr bwMode="auto">
              <a:xfrm>
                <a:off x="1123" y="1829"/>
                <a:ext cx="27" cy="3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27" name="Line 212"/>
              <p:cNvSpPr>
                <a:spLocks noChangeShapeType="1"/>
              </p:cNvSpPr>
              <p:nvPr/>
            </p:nvSpPr>
            <p:spPr bwMode="auto">
              <a:xfrm>
                <a:off x="1125" y="1791"/>
                <a:ext cx="26" cy="2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28" name="Line 213"/>
              <p:cNvSpPr>
                <a:spLocks noChangeShapeType="1"/>
              </p:cNvSpPr>
              <p:nvPr/>
            </p:nvSpPr>
            <p:spPr bwMode="auto">
              <a:xfrm flipH="1">
                <a:off x="1153" y="1790"/>
                <a:ext cx="29" cy="25"/>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29" name="Line 214"/>
              <p:cNvSpPr>
                <a:spLocks noChangeShapeType="1"/>
              </p:cNvSpPr>
              <p:nvPr/>
            </p:nvSpPr>
            <p:spPr bwMode="auto">
              <a:xfrm flipH="1">
                <a:off x="1151" y="1827"/>
                <a:ext cx="31" cy="3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0" name="Line 215"/>
              <p:cNvSpPr>
                <a:spLocks noChangeShapeType="1"/>
              </p:cNvSpPr>
              <p:nvPr/>
            </p:nvSpPr>
            <p:spPr bwMode="auto">
              <a:xfrm flipH="1">
                <a:off x="1121" y="1818"/>
                <a:ext cx="30" cy="5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1" name="Line 216"/>
              <p:cNvSpPr>
                <a:spLocks noChangeShapeType="1"/>
              </p:cNvSpPr>
              <p:nvPr/>
            </p:nvSpPr>
            <p:spPr bwMode="auto">
              <a:xfrm flipH="1">
                <a:off x="1122" y="1778"/>
                <a:ext cx="30" cy="5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2" name="Line 217"/>
              <p:cNvSpPr>
                <a:spLocks noChangeShapeType="1"/>
              </p:cNvSpPr>
              <p:nvPr/>
            </p:nvSpPr>
            <p:spPr bwMode="auto">
              <a:xfrm>
                <a:off x="1157" y="1665"/>
                <a:ext cx="22" cy="13"/>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3" name="Line 218"/>
              <p:cNvSpPr>
                <a:spLocks noChangeShapeType="1"/>
              </p:cNvSpPr>
              <p:nvPr/>
            </p:nvSpPr>
            <p:spPr bwMode="auto">
              <a:xfrm flipV="1">
                <a:off x="1127" y="1665"/>
                <a:ext cx="28" cy="17"/>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4" name="Line 219"/>
              <p:cNvSpPr>
                <a:spLocks noChangeShapeType="1"/>
              </p:cNvSpPr>
              <p:nvPr/>
            </p:nvSpPr>
            <p:spPr bwMode="auto">
              <a:xfrm>
                <a:off x="1157" y="1637"/>
                <a:ext cx="20" cy="41"/>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5" name="Line 220"/>
              <p:cNvSpPr>
                <a:spLocks noChangeShapeType="1"/>
              </p:cNvSpPr>
              <p:nvPr/>
            </p:nvSpPr>
            <p:spPr bwMode="auto">
              <a:xfrm>
                <a:off x="1156" y="1666"/>
                <a:ext cx="24" cy="41"/>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6" name="Line 221"/>
              <p:cNvSpPr>
                <a:spLocks noChangeShapeType="1"/>
              </p:cNvSpPr>
              <p:nvPr/>
            </p:nvSpPr>
            <p:spPr bwMode="auto">
              <a:xfrm>
                <a:off x="1130" y="1655"/>
                <a:ext cx="24" cy="1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7" name="Line 222"/>
              <p:cNvSpPr>
                <a:spLocks noChangeShapeType="1"/>
              </p:cNvSpPr>
              <p:nvPr/>
            </p:nvSpPr>
            <p:spPr bwMode="auto">
              <a:xfrm>
                <a:off x="1130" y="1682"/>
                <a:ext cx="24" cy="1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8" name="Line 223"/>
              <p:cNvSpPr>
                <a:spLocks noChangeShapeType="1"/>
              </p:cNvSpPr>
              <p:nvPr/>
            </p:nvSpPr>
            <p:spPr bwMode="auto">
              <a:xfrm flipH="1">
                <a:off x="1129" y="1637"/>
                <a:ext cx="26" cy="4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39" name="Line 224"/>
              <p:cNvSpPr>
                <a:spLocks noChangeShapeType="1"/>
              </p:cNvSpPr>
              <p:nvPr/>
            </p:nvSpPr>
            <p:spPr bwMode="auto">
              <a:xfrm flipH="1">
                <a:off x="1127" y="1668"/>
                <a:ext cx="27" cy="44"/>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40" name="Line 225"/>
              <p:cNvSpPr>
                <a:spLocks noChangeShapeType="1"/>
              </p:cNvSpPr>
              <p:nvPr/>
            </p:nvSpPr>
            <p:spPr bwMode="auto">
              <a:xfrm flipH="1">
                <a:off x="1156" y="1678"/>
                <a:ext cx="21" cy="20"/>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41" name="Line 226"/>
              <p:cNvSpPr>
                <a:spLocks noChangeShapeType="1"/>
              </p:cNvSpPr>
              <p:nvPr/>
            </p:nvSpPr>
            <p:spPr bwMode="auto">
              <a:xfrm flipH="1">
                <a:off x="1157" y="1653"/>
                <a:ext cx="20" cy="12"/>
              </a:xfrm>
              <a:prstGeom prst="line">
                <a:avLst/>
              </a:prstGeom>
              <a:noFill/>
              <a:ln w="6350">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42" name="Oval 227"/>
              <p:cNvSpPr>
                <a:spLocks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prstTxWarp prst="textNoShape">
                  <a:avLst/>
                </a:prstTxWarp>
              </a:bodyPr>
              <a:lstStyle/>
              <a:p>
                <a:pPr algn="ctr"/>
                <a:endParaRPr lang="en-US" sz="2400" dirty="0"/>
              </a:p>
            </p:txBody>
          </p:sp>
          <p:sp>
            <p:nvSpPr>
              <p:cNvPr id="102628" name="Oval 228"/>
              <p:cNvSpPr>
                <a:spLocks noChangeArrowheads="1"/>
              </p:cNvSpPr>
              <p:nvPr/>
            </p:nvSpPr>
            <p:spPr bwMode="auto">
              <a:xfrm>
                <a:off x="1169" y="1796"/>
                <a:ext cx="39" cy="51"/>
              </a:xfrm>
              <a:prstGeom prst="ellipse">
                <a:avLst/>
              </a:prstGeom>
              <a:gradFill rotWithShape="0">
                <a:gsLst>
                  <a:gs pos="0">
                    <a:schemeClr val="bg2"/>
                  </a:gs>
                  <a:gs pos="100000">
                    <a:schemeClr val="bg2">
                      <a:gamma/>
                      <a:tint val="30588"/>
                      <a:invGamma/>
                    </a:schemeClr>
                  </a:gs>
                </a:gsLst>
                <a:lin ang="2700000" scaled="1"/>
              </a:gradFill>
              <a:ln w="9525">
                <a:noFill/>
                <a:round/>
                <a:headEnd/>
                <a:tailEnd/>
              </a:ln>
              <a:effectLst/>
            </p:spPr>
            <p:txBody>
              <a:bodyPr wrap="none" lIns="97367" tIns="48683" rIns="97367" bIns="48683" anchor="ctr"/>
              <a:lstStyle/>
              <a:p>
                <a:pPr algn="ctr">
                  <a:defRPr/>
                </a:pPr>
                <a:endParaRPr lang="en-US" sz="2400" dirty="0">
                  <a:ea typeface="ＭＳ Ｐゴシック" pitchFamily="-107" charset="-128"/>
                </a:endParaRPr>
              </a:p>
            </p:txBody>
          </p:sp>
          <p:sp>
            <p:nvSpPr>
              <p:cNvPr id="37144" name="Oval 229"/>
              <p:cNvSpPr>
                <a:spLocks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prstTxWarp prst="textNoShape">
                  <a:avLst/>
                </a:prstTxWarp>
              </a:bodyPr>
              <a:lstStyle/>
              <a:p>
                <a:pPr algn="ctr"/>
                <a:endParaRPr lang="en-US" sz="2400" dirty="0"/>
              </a:p>
            </p:txBody>
          </p:sp>
          <p:sp>
            <p:nvSpPr>
              <p:cNvPr id="102630" name="Oval 230"/>
              <p:cNvSpPr>
                <a:spLocks noChangeArrowheads="1"/>
              </p:cNvSpPr>
              <p:nvPr/>
            </p:nvSpPr>
            <p:spPr bwMode="auto">
              <a:xfrm>
                <a:off x="1171" y="1683"/>
                <a:ext cx="39" cy="51"/>
              </a:xfrm>
              <a:prstGeom prst="ellipse">
                <a:avLst/>
              </a:prstGeom>
              <a:gradFill rotWithShape="0">
                <a:gsLst>
                  <a:gs pos="0">
                    <a:schemeClr val="bg2"/>
                  </a:gs>
                  <a:gs pos="100000">
                    <a:schemeClr val="bg2">
                      <a:gamma/>
                      <a:tint val="30588"/>
                      <a:invGamma/>
                    </a:schemeClr>
                  </a:gs>
                </a:gsLst>
                <a:lin ang="2700000" scaled="1"/>
              </a:gradFill>
              <a:ln w="9525">
                <a:noFill/>
                <a:round/>
                <a:headEnd/>
                <a:tailEnd/>
              </a:ln>
              <a:effectLst/>
            </p:spPr>
            <p:txBody>
              <a:bodyPr wrap="none" lIns="97367" tIns="48683" rIns="97367" bIns="48683" anchor="ctr"/>
              <a:lstStyle/>
              <a:p>
                <a:pPr algn="ctr">
                  <a:defRPr/>
                </a:pPr>
                <a:endParaRPr lang="en-US" sz="2400" dirty="0">
                  <a:ea typeface="ＭＳ Ｐゴシック" pitchFamily="-107" charset="-128"/>
                </a:endParaRPr>
              </a:p>
            </p:txBody>
          </p:sp>
          <p:sp>
            <p:nvSpPr>
              <p:cNvPr id="37146" name="Oval 231"/>
              <p:cNvSpPr>
                <a:spLocks noChangeArrowheads="1"/>
              </p:cNvSpPr>
              <p:nvPr/>
            </p:nvSpPr>
            <p:spPr bwMode="auto">
              <a:xfrm rot="-5400000">
                <a:off x="1078" y="2029"/>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47" name="Oval 232"/>
              <p:cNvSpPr>
                <a:spLocks noChangeArrowheads="1"/>
              </p:cNvSpPr>
              <p:nvPr/>
            </p:nvSpPr>
            <p:spPr bwMode="auto">
              <a:xfrm rot="-5400000">
                <a:off x="1078" y="2032"/>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48" name="Oval 233"/>
              <p:cNvSpPr>
                <a:spLocks noChangeArrowheads="1"/>
              </p:cNvSpPr>
              <p:nvPr/>
            </p:nvSpPr>
            <p:spPr bwMode="auto">
              <a:xfrm rot="-5400000">
                <a:off x="1142" y="2035"/>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49" name="Oval 234"/>
              <p:cNvSpPr>
                <a:spLocks noChangeArrowheads="1"/>
              </p:cNvSpPr>
              <p:nvPr/>
            </p:nvSpPr>
            <p:spPr bwMode="auto">
              <a:xfrm rot="-5400000">
                <a:off x="1142" y="2038"/>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50" name="Oval 235"/>
              <p:cNvSpPr>
                <a:spLocks noChangeArrowheads="1"/>
              </p:cNvSpPr>
              <p:nvPr/>
            </p:nvSpPr>
            <p:spPr bwMode="auto">
              <a:xfrm rot="-5400000">
                <a:off x="1210" y="2032"/>
                <a:ext cx="7"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sp>
            <p:nvSpPr>
              <p:cNvPr id="37151" name="Oval 236"/>
              <p:cNvSpPr>
                <a:spLocks noChangeArrowheads="1"/>
              </p:cNvSpPr>
              <p:nvPr/>
            </p:nvSpPr>
            <p:spPr bwMode="auto">
              <a:xfrm rot="-5400000">
                <a:off x="1211" y="2035"/>
                <a:ext cx="6" cy="52"/>
              </a:xfrm>
              <a:prstGeom prst="ellipse">
                <a:avLst/>
              </a:prstGeom>
              <a:solidFill>
                <a:schemeClr val="accent2"/>
              </a:solidFill>
              <a:ln w="9525">
                <a:solidFill>
                  <a:schemeClr val="accent2"/>
                </a:solidFill>
                <a:round/>
                <a:headEnd/>
                <a:tailEnd/>
              </a:ln>
            </p:spPr>
            <p:txBody>
              <a:bodyPr wrap="none" lIns="97367" tIns="48683" rIns="97367" bIns="48683" anchor="ctr">
                <a:prstTxWarp prst="textNoShape">
                  <a:avLst/>
                </a:prstTxWarp>
              </a:bodyPr>
              <a:lstStyle/>
              <a:p>
                <a:pPr algn="ctr"/>
                <a:endParaRPr lang="en-US" sz="2400" dirty="0"/>
              </a:p>
            </p:txBody>
          </p:sp>
        </p:grpSp>
      </p:grpSp>
      <p:sp>
        <p:nvSpPr>
          <p:cNvPr id="36896" name="Line 237"/>
          <p:cNvSpPr>
            <a:spLocks noChangeShapeType="1"/>
          </p:cNvSpPr>
          <p:nvPr/>
        </p:nvSpPr>
        <p:spPr bwMode="auto">
          <a:xfrm flipV="1">
            <a:off x="1567518" y="2237845"/>
            <a:ext cx="1731433" cy="304800"/>
          </a:xfrm>
          <a:prstGeom prst="line">
            <a:avLst/>
          </a:prstGeom>
          <a:noFill/>
          <a:ln w="9525">
            <a:solidFill>
              <a:schemeClr val="tx1"/>
            </a:solidFill>
            <a:round/>
            <a:headEnd/>
            <a:tailEnd/>
          </a:ln>
        </p:spPr>
        <p:txBody>
          <a:bodyPr lIns="97756" tIns="48876" rIns="97756" bIns="48876" anchor="ctr">
            <a:prstTxWarp prst="textNoShape">
              <a:avLst/>
            </a:prstTxWarp>
            <a:spAutoFit/>
          </a:bodyPr>
          <a:lstStyle/>
          <a:p>
            <a:pPr algn="ctr"/>
            <a:endParaRPr lang="en-US" sz="2400" dirty="0"/>
          </a:p>
        </p:txBody>
      </p:sp>
      <p:grpSp>
        <p:nvGrpSpPr>
          <p:cNvPr id="12" name="Group 238"/>
          <p:cNvGrpSpPr>
            <a:grpSpLocks/>
          </p:cNvGrpSpPr>
          <p:nvPr/>
        </p:nvGrpSpPr>
        <p:grpSpPr bwMode="auto">
          <a:xfrm rot="587772">
            <a:off x="1596415" y="1649219"/>
            <a:ext cx="1623483" cy="569854"/>
            <a:chOff x="300" y="2808"/>
            <a:chExt cx="1635" cy="734"/>
          </a:xfrm>
        </p:grpSpPr>
        <p:pic>
          <p:nvPicPr>
            <p:cNvPr id="37087" name="Picture 239"/>
            <p:cNvPicPr>
              <a:picLocks noChangeAspect="1" noChangeArrowheads="1"/>
            </p:cNvPicPr>
            <p:nvPr/>
          </p:nvPicPr>
          <p:blipFill>
            <a:blip r:embed="rId4" cstate="print"/>
            <a:srcRect/>
            <a:stretch>
              <a:fillRect/>
            </a:stretch>
          </p:blipFill>
          <p:spPr bwMode="auto">
            <a:xfrm>
              <a:off x="300" y="3105"/>
              <a:ext cx="252" cy="253"/>
            </a:xfrm>
            <a:prstGeom prst="rect">
              <a:avLst/>
            </a:prstGeom>
            <a:noFill/>
            <a:ln w="9525">
              <a:noFill/>
              <a:miter lim="800000"/>
              <a:headEnd/>
              <a:tailEnd/>
            </a:ln>
          </p:spPr>
        </p:pic>
        <p:pic>
          <p:nvPicPr>
            <p:cNvPr id="37088" name="Picture 240"/>
            <p:cNvPicPr>
              <a:picLocks noChangeAspect="1" noChangeArrowheads="1"/>
            </p:cNvPicPr>
            <p:nvPr/>
          </p:nvPicPr>
          <p:blipFill>
            <a:blip r:embed="rId5" cstate="print"/>
            <a:srcRect/>
            <a:stretch>
              <a:fillRect/>
            </a:stretch>
          </p:blipFill>
          <p:spPr bwMode="auto">
            <a:xfrm>
              <a:off x="1682" y="3289"/>
              <a:ext cx="253" cy="253"/>
            </a:xfrm>
            <a:prstGeom prst="rect">
              <a:avLst/>
            </a:prstGeom>
            <a:noFill/>
            <a:ln w="9525">
              <a:noFill/>
              <a:miter lim="800000"/>
              <a:headEnd/>
              <a:tailEnd/>
            </a:ln>
          </p:spPr>
        </p:pic>
        <p:sp>
          <p:nvSpPr>
            <p:cNvPr id="37089" name="Line 241"/>
            <p:cNvSpPr>
              <a:spLocks noChangeShapeType="1"/>
            </p:cNvSpPr>
            <p:nvPr/>
          </p:nvSpPr>
          <p:spPr bwMode="auto">
            <a:xfrm>
              <a:off x="576" y="3243"/>
              <a:ext cx="461" cy="23"/>
            </a:xfrm>
            <a:prstGeom prst="line">
              <a:avLst/>
            </a:prstGeom>
            <a:noFill/>
            <a:ln w="9525">
              <a:solidFill>
                <a:schemeClr val="tx1"/>
              </a:solidFill>
              <a:round/>
              <a:headEnd/>
              <a:tailEnd/>
            </a:ln>
          </p:spPr>
          <p:txBody>
            <a:bodyPr lIns="109499" tIns="54748" rIns="109499" bIns="54748" anchor="ctr">
              <a:prstTxWarp prst="textNoShape">
                <a:avLst/>
              </a:prstTxWarp>
              <a:spAutoFit/>
            </a:bodyPr>
            <a:lstStyle/>
            <a:p>
              <a:pPr algn="ctr"/>
              <a:endParaRPr lang="en-US" sz="2400" dirty="0"/>
            </a:p>
          </p:txBody>
        </p:sp>
        <p:sp>
          <p:nvSpPr>
            <p:cNvPr id="37090" name="Line 242"/>
            <p:cNvSpPr>
              <a:spLocks noChangeShapeType="1"/>
            </p:cNvSpPr>
            <p:nvPr/>
          </p:nvSpPr>
          <p:spPr bwMode="auto">
            <a:xfrm>
              <a:off x="968" y="3358"/>
              <a:ext cx="668" cy="46"/>
            </a:xfrm>
            <a:prstGeom prst="line">
              <a:avLst/>
            </a:prstGeom>
            <a:noFill/>
            <a:ln w="9525">
              <a:solidFill>
                <a:schemeClr val="tx1"/>
              </a:solidFill>
              <a:round/>
              <a:headEnd/>
              <a:tailEnd/>
            </a:ln>
          </p:spPr>
          <p:txBody>
            <a:bodyPr lIns="109499" tIns="54748" rIns="109499" bIns="54748" anchor="ctr">
              <a:prstTxWarp prst="textNoShape">
                <a:avLst/>
              </a:prstTxWarp>
              <a:spAutoFit/>
            </a:bodyPr>
            <a:lstStyle/>
            <a:p>
              <a:pPr algn="ctr"/>
              <a:endParaRPr lang="en-US" sz="2400" dirty="0"/>
            </a:p>
          </p:txBody>
        </p:sp>
        <p:sp>
          <p:nvSpPr>
            <p:cNvPr id="37091" name="Line 243"/>
            <p:cNvSpPr>
              <a:spLocks noChangeShapeType="1"/>
            </p:cNvSpPr>
            <p:nvPr/>
          </p:nvSpPr>
          <p:spPr bwMode="auto">
            <a:xfrm flipH="1">
              <a:off x="968" y="3266"/>
              <a:ext cx="69" cy="93"/>
            </a:xfrm>
            <a:prstGeom prst="line">
              <a:avLst/>
            </a:prstGeom>
            <a:noFill/>
            <a:ln w="9525">
              <a:solidFill>
                <a:schemeClr val="tx1"/>
              </a:solidFill>
              <a:round/>
              <a:headEnd/>
              <a:tailEnd/>
            </a:ln>
          </p:spPr>
          <p:txBody>
            <a:bodyPr lIns="109499" tIns="54748" rIns="109499" bIns="54748" anchor="ctr">
              <a:prstTxWarp prst="textNoShape">
                <a:avLst/>
              </a:prstTxWarp>
              <a:spAutoFit/>
            </a:bodyPr>
            <a:lstStyle/>
            <a:p>
              <a:pPr algn="ctr"/>
              <a:endParaRPr lang="en-US" sz="2400" dirty="0"/>
            </a:p>
          </p:txBody>
        </p:sp>
        <p:sp>
          <p:nvSpPr>
            <p:cNvPr id="37092" name="Text Box 244"/>
            <p:cNvSpPr txBox="1">
              <a:spLocks noChangeArrowheads="1"/>
            </p:cNvSpPr>
            <p:nvPr/>
          </p:nvSpPr>
          <p:spPr bwMode="auto">
            <a:xfrm>
              <a:off x="319" y="2808"/>
              <a:ext cx="1516" cy="380"/>
            </a:xfrm>
            <a:prstGeom prst="rect">
              <a:avLst/>
            </a:prstGeom>
            <a:noFill/>
            <a:ln w="9525">
              <a:noFill/>
              <a:miter lim="800000"/>
              <a:headEnd/>
              <a:tailEnd/>
            </a:ln>
          </p:spPr>
          <p:txBody>
            <a:bodyPr lIns="109499" tIns="54748" rIns="109499" bIns="54748">
              <a:prstTxWarp prst="textNoShape">
                <a:avLst/>
              </a:prstTxWarp>
              <a:spAutoFit/>
            </a:bodyPr>
            <a:lstStyle/>
            <a:p>
              <a:pPr algn="ctr" defTabSz="969373"/>
              <a:r>
                <a:rPr lang="en-GB" sz="1200" dirty="0"/>
                <a:t>Ethernet uW</a:t>
              </a:r>
              <a:endParaRPr lang="en-US" sz="1200" dirty="0"/>
            </a:p>
          </p:txBody>
        </p:sp>
      </p:grpSp>
      <p:pic>
        <p:nvPicPr>
          <p:cNvPr id="36898" name="Picture 245"/>
          <p:cNvPicPr>
            <a:picLocks noChangeAspect="1" noChangeArrowheads="1"/>
          </p:cNvPicPr>
          <p:nvPr/>
        </p:nvPicPr>
        <p:blipFill>
          <a:blip r:embed="rId3" cstate="print"/>
          <a:srcRect/>
          <a:stretch>
            <a:fillRect/>
          </a:stretch>
        </p:blipFill>
        <p:spPr bwMode="auto">
          <a:xfrm>
            <a:off x="3190999" y="2121958"/>
            <a:ext cx="531284" cy="188913"/>
          </a:xfrm>
          <a:prstGeom prst="rect">
            <a:avLst/>
          </a:prstGeom>
          <a:noFill/>
          <a:ln w="9525">
            <a:noFill/>
            <a:miter lim="800000"/>
            <a:headEnd/>
            <a:tailEnd/>
          </a:ln>
        </p:spPr>
      </p:pic>
      <p:sp>
        <p:nvSpPr>
          <p:cNvPr id="36899" name="Text Box 246"/>
          <p:cNvSpPr txBox="1">
            <a:spLocks noChangeArrowheads="1"/>
          </p:cNvSpPr>
          <p:nvPr/>
        </p:nvSpPr>
        <p:spPr bwMode="auto">
          <a:xfrm rot="20903446">
            <a:off x="2067588" y="2364446"/>
            <a:ext cx="511161" cy="283373"/>
          </a:xfrm>
          <a:prstGeom prst="rect">
            <a:avLst/>
          </a:prstGeom>
          <a:noFill/>
          <a:ln w="9525">
            <a:noFill/>
            <a:miter lim="800000"/>
            <a:headEnd/>
            <a:tailEnd/>
          </a:ln>
        </p:spPr>
        <p:txBody>
          <a:bodyPr wrap="none" lIns="97756" tIns="48876" rIns="97756" bIns="48876">
            <a:prstTxWarp prst="textNoShape">
              <a:avLst/>
            </a:prstTxWarp>
            <a:spAutoFit/>
          </a:bodyPr>
          <a:lstStyle/>
          <a:p>
            <a:pPr algn="ctr" defTabSz="969373"/>
            <a:r>
              <a:rPr lang="en-GB" sz="1200" dirty="0"/>
              <a:t>Fibre</a:t>
            </a:r>
            <a:endParaRPr lang="en-US" sz="1200" dirty="0"/>
          </a:p>
        </p:txBody>
      </p:sp>
      <p:pic>
        <p:nvPicPr>
          <p:cNvPr id="36901" name="Picture 248"/>
          <p:cNvPicPr>
            <a:picLocks noChangeAspect="1" noChangeArrowheads="1"/>
          </p:cNvPicPr>
          <p:nvPr/>
        </p:nvPicPr>
        <p:blipFill>
          <a:blip r:embed="rId3" cstate="print"/>
          <a:srcRect/>
          <a:stretch>
            <a:fillRect/>
          </a:stretch>
        </p:blipFill>
        <p:spPr bwMode="auto">
          <a:xfrm>
            <a:off x="1072216" y="1777471"/>
            <a:ext cx="531283" cy="188912"/>
          </a:xfrm>
          <a:prstGeom prst="rect">
            <a:avLst/>
          </a:prstGeom>
          <a:noFill/>
          <a:ln w="9525">
            <a:noFill/>
            <a:miter lim="800000"/>
            <a:headEnd/>
            <a:tailEnd/>
          </a:ln>
        </p:spPr>
      </p:pic>
      <p:pic>
        <p:nvPicPr>
          <p:cNvPr id="36902" name="Picture 249"/>
          <p:cNvPicPr>
            <a:picLocks noChangeAspect="1" noChangeArrowheads="1"/>
          </p:cNvPicPr>
          <p:nvPr/>
        </p:nvPicPr>
        <p:blipFill>
          <a:blip r:embed="rId3" cstate="print"/>
          <a:srcRect/>
          <a:stretch>
            <a:fillRect/>
          </a:stretch>
        </p:blipFill>
        <p:spPr bwMode="auto">
          <a:xfrm>
            <a:off x="1087033" y="2426758"/>
            <a:ext cx="531284" cy="188913"/>
          </a:xfrm>
          <a:prstGeom prst="rect">
            <a:avLst/>
          </a:prstGeom>
          <a:noFill/>
          <a:ln w="9525">
            <a:noFill/>
            <a:miter lim="800000"/>
            <a:headEnd/>
            <a:tailEnd/>
          </a:ln>
        </p:spPr>
      </p:pic>
      <p:sp>
        <p:nvSpPr>
          <p:cNvPr id="36903" name="Text Box 250"/>
          <p:cNvSpPr txBox="1">
            <a:spLocks noChangeArrowheads="1"/>
          </p:cNvSpPr>
          <p:nvPr/>
        </p:nvSpPr>
        <p:spPr bwMode="auto">
          <a:xfrm>
            <a:off x="999892" y="2031471"/>
            <a:ext cx="730965" cy="468038"/>
          </a:xfrm>
          <a:prstGeom prst="rect">
            <a:avLst/>
          </a:prstGeom>
          <a:noFill/>
          <a:ln w="9525">
            <a:noFill/>
            <a:miter lim="800000"/>
            <a:headEnd/>
            <a:tailEnd/>
          </a:ln>
        </p:spPr>
        <p:txBody>
          <a:bodyPr wrap="none" lIns="97756" tIns="48876" rIns="97756" bIns="48876">
            <a:prstTxWarp prst="textNoShape">
              <a:avLst/>
            </a:prstTxWarp>
            <a:spAutoFit/>
          </a:bodyPr>
          <a:lstStyle/>
          <a:p>
            <a:pPr algn="ctr" defTabSz="969373"/>
            <a:r>
              <a:rPr lang="en-GB" sz="1200" b="1" dirty="0"/>
              <a:t>Cell site </a:t>
            </a:r>
          </a:p>
          <a:p>
            <a:pPr algn="ctr" defTabSz="969373"/>
            <a:r>
              <a:rPr lang="en-GB" sz="1200" b="1" dirty="0"/>
              <a:t>Router</a:t>
            </a:r>
          </a:p>
        </p:txBody>
      </p:sp>
      <p:sp>
        <p:nvSpPr>
          <p:cNvPr id="36913" name="Text Box 273"/>
          <p:cNvSpPr txBox="1">
            <a:spLocks noChangeArrowheads="1"/>
          </p:cNvSpPr>
          <p:nvPr/>
        </p:nvSpPr>
        <p:spPr bwMode="auto">
          <a:xfrm>
            <a:off x="4082118" y="1147234"/>
            <a:ext cx="1822449" cy="550240"/>
          </a:xfrm>
          <a:prstGeom prst="rect">
            <a:avLst/>
          </a:prstGeom>
          <a:noFill/>
          <a:ln w="9525">
            <a:noFill/>
            <a:miter lim="800000"/>
            <a:headEnd/>
            <a:tailEnd/>
          </a:ln>
        </p:spPr>
        <p:txBody>
          <a:bodyPr lIns="97756" tIns="48876" rIns="97756" bIns="48876">
            <a:prstTxWarp prst="textNoShape">
              <a:avLst/>
            </a:prstTxWarp>
            <a:spAutoFit/>
          </a:bodyPr>
          <a:lstStyle/>
          <a:p>
            <a:pPr algn="ctr" defTabSz="969373"/>
            <a:r>
              <a:rPr lang="en-GB" sz="1467" b="1" dirty="0"/>
              <a:t>Pre-Aggregation</a:t>
            </a:r>
          </a:p>
          <a:p>
            <a:pPr algn="ctr" defTabSz="969373"/>
            <a:r>
              <a:rPr lang="en-GB" altLang="zh-CN" sz="1467" b="1" dirty="0">
                <a:ea typeface="宋体" charset="-122"/>
                <a:cs typeface="宋体" charset="-122"/>
              </a:rPr>
              <a:t>Layer</a:t>
            </a:r>
            <a:endParaRPr lang="en-US" altLang="zh-CN" sz="1467" b="1" dirty="0">
              <a:ea typeface="宋体" charset="-122"/>
              <a:cs typeface="宋体" charset="-122"/>
            </a:endParaRPr>
          </a:p>
        </p:txBody>
      </p:sp>
      <p:sp>
        <p:nvSpPr>
          <p:cNvPr id="36943" name="Line 5"/>
          <p:cNvSpPr>
            <a:spLocks noChangeShapeType="1"/>
          </p:cNvSpPr>
          <p:nvPr/>
        </p:nvSpPr>
        <p:spPr bwMode="auto">
          <a:xfrm flipH="1">
            <a:off x="8647290" y="1488545"/>
            <a:ext cx="70327" cy="4285723"/>
          </a:xfrm>
          <a:prstGeom prst="line">
            <a:avLst/>
          </a:prstGeom>
          <a:noFill/>
          <a:ln w="25400">
            <a:solidFill>
              <a:schemeClr val="tx1"/>
            </a:solidFill>
            <a:prstDash val="dash"/>
            <a:round/>
            <a:headEnd/>
            <a:tailEnd/>
          </a:ln>
        </p:spPr>
        <p:txBody>
          <a:bodyPr wrap="square" lIns="97756" tIns="48876" rIns="97756" bIns="48876" anchor="ctr">
            <a:prstTxWarp prst="textNoShape">
              <a:avLst/>
            </a:prstTxWarp>
            <a:spAutoFit/>
          </a:bodyPr>
          <a:lstStyle/>
          <a:p>
            <a:endParaRPr lang="en-US" sz="2400" dirty="0"/>
          </a:p>
        </p:txBody>
      </p:sp>
      <p:grpSp>
        <p:nvGrpSpPr>
          <p:cNvPr id="13" name="Group 432"/>
          <p:cNvGrpSpPr>
            <a:grpSpLocks/>
          </p:cNvGrpSpPr>
          <p:nvPr/>
        </p:nvGrpSpPr>
        <p:grpSpPr bwMode="auto">
          <a:xfrm>
            <a:off x="8933516" y="1745603"/>
            <a:ext cx="2235200" cy="855663"/>
            <a:chOff x="2590800" y="1600200"/>
            <a:chExt cx="1676400" cy="1020763"/>
          </a:xfrm>
        </p:grpSpPr>
        <p:grpSp>
          <p:nvGrpSpPr>
            <p:cNvPr id="14" name="Group 10"/>
            <p:cNvGrpSpPr>
              <a:grpSpLocks/>
            </p:cNvGrpSpPr>
            <p:nvPr/>
          </p:nvGrpSpPr>
          <p:grpSpPr bwMode="auto">
            <a:xfrm>
              <a:off x="2590793" y="1600200"/>
              <a:ext cx="1676399" cy="1020763"/>
              <a:chOff x="1776" y="1220"/>
              <a:chExt cx="2062" cy="1581"/>
            </a:xfrm>
          </p:grpSpPr>
          <p:sp>
            <p:nvSpPr>
              <p:cNvPr id="459" name="Oval 11"/>
              <p:cNvSpPr>
                <a:spLocks noChangeArrowheads="1"/>
              </p:cNvSpPr>
              <p:nvPr/>
            </p:nvSpPr>
            <p:spPr bwMode="auto">
              <a:xfrm>
                <a:off x="2480" y="1220"/>
                <a:ext cx="899" cy="65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460" name="Oval 12"/>
              <p:cNvSpPr>
                <a:spLocks noChangeArrowheads="1"/>
              </p:cNvSpPr>
              <p:nvPr/>
            </p:nvSpPr>
            <p:spPr bwMode="auto">
              <a:xfrm>
                <a:off x="1986" y="1391"/>
                <a:ext cx="689" cy="65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461" name="Oval 13"/>
              <p:cNvSpPr>
                <a:spLocks noChangeArrowheads="1"/>
              </p:cNvSpPr>
              <p:nvPr/>
            </p:nvSpPr>
            <p:spPr bwMode="auto">
              <a:xfrm>
                <a:off x="1776" y="1785"/>
                <a:ext cx="464" cy="533"/>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462" name="Oval 14"/>
              <p:cNvSpPr>
                <a:spLocks noChangeArrowheads="1"/>
              </p:cNvSpPr>
              <p:nvPr/>
            </p:nvSpPr>
            <p:spPr bwMode="auto">
              <a:xfrm>
                <a:off x="1916" y="2020"/>
                <a:ext cx="699" cy="578"/>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463" name="Oval 15"/>
              <p:cNvSpPr>
                <a:spLocks noChangeArrowheads="1"/>
              </p:cNvSpPr>
              <p:nvPr/>
            </p:nvSpPr>
            <p:spPr bwMode="auto">
              <a:xfrm>
                <a:off x="2410" y="2115"/>
                <a:ext cx="1044" cy="686"/>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464" name="Oval 16"/>
              <p:cNvSpPr>
                <a:spLocks noChangeArrowheads="1"/>
              </p:cNvSpPr>
              <p:nvPr/>
            </p:nvSpPr>
            <p:spPr bwMode="auto">
              <a:xfrm>
                <a:off x="3074" y="1411"/>
                <a:ext cx="669" cy="51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465" name="Oval 17"/>
              <p:cNvSpPr>
                <a:spLocks noChangeArrowheads="1"/>
              </p:cNvSpPr>
              <p:nvPr/>
            </p:nvSpPr>
            <p:spPr bwMode="auto">
              <a:xfrm>
                <a:off x="3174" y="1741"/>
                <a:ext cx="664" cy="51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sp>
            <p:nvSpPr>
              <p:cNvPr id="466" name="Oval 18"/>
              <p:cNvSpPr>
                <a:spLocks noChangeArrowheads="1"/>
              </p:cNvSpPr>
              <p:nvPr/>
            </p:nvSpPr>
            <p:spPr bwMode="auto">
              <a:xfrm>
                <a:off x="3114" y="1849"/>
                <a:ext cx="659" cy="844"/>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grpSp>
        <p:sp>
          <p:nvSpPr>
            <p:cNvPr id="458" name="Oval 15"/>
            <p:cNvSpPr>
              <a:spLocks noChangeArrowheads="1"/>
            </p:cNvSpPr>
            <p:nvPr/>
          </p:nvSpPr>
          <p:spPr bwMode="auto">
            <a:xfrm>
              <a:off x="3048000" y="1814276"/>
              <a:ext cx="848769" cy="442912"/>
            </a:xfrm>
            <a:prstGeom prst="ellipse">
              <a:avLst/>
            </a:prstGeom>
            <a:solidFill>
              <a:srgbClr val="99CCCC"/>
            </a:solidFill>
            <a:ln w="9525">
              <a:noFill/>
              <a:round/>
              <a:headEnd/>
              <a:tailEnd/>
            </a:ln>
          </p:spPr>
          <p:txBody>
            <a:bodyPr>
              <a:prstTxWarp prst="textNoShape">
                <a:avLst/>
              </a:prstTxWarp>
            </a:bodyPr>
            <a:lstStyle/>
            <a:p>
              <a:pPr algn="ctr"/>
              <a:endParaRPr lang="en-US" sz="2400" dirty="0"/>
            </a:p>
          </p:txBody>
        </p:sp>
      </p:grpSp>
      <p:sp>
        <p:nvSpPr>
          <p:cNvPr id="469" name="Line 5"/>
          <p:cNvSpPr>
            <a:spLocks noChangeShapeType="1"/>
          </p:cNvSpPr>
          <p:nvPr/>
        </p:nvSpPr>
        <p:spPr bwMode="auto">
          <a:xfrm flipH="1">
            <a:off x="11243733" y="1585911"/>
            <a:ext cx="13883" cy="4273023"/>
          </a:xfrm>
          <a:prstGeom prst="line">
            <a:avLst/>
          </a:prstGeom>
          <a:noFill/>
          <a:ln w="25400">
            <a:solidFill>
              <a:schemeClr val="tx1"/>
            </a:solidFill>
            <a:prstDash val="dash"/>
            <a:round/>
            <a:headEnd/>
            <a:tailEnd/>
          </a:ln>
        </p:spPr>
        <p:txBody>
          <a:bodyPr wrap="square" lIns="97756" tIns="48876" rIns="97756" bIns="48876" anchor="ctr">
            <a:prstTxWarp prst="textNoShape">
              <a:avLst/>
            </a:prstTxWarp>
            <a:spAutoFit/>
          </a:bodyPr>
          <a:lstStyle/>
          <a:p>
            <a:endParaRPr lang="en-US" sz="2400" dirty="0"/>
          </a:p>
        </p:txBody>
      </p:sp>
      <p:pic>
        <p:nvPicPr>
          <p:cNvPr id="470" name="Picture 78"/>
          <p:cNvPicPr>
            <a:picLocks noChangeAspect="1" noChangeArrowheads="1"/>
          </p:cNvPicPr>
          <p:nvPr/>
        </p:nvPicPr>
        <p:blipFill>
          <a:blip r:embed="rId3" cstate="print"/>
          <a:srcRect/>
          <a:stretch>
            <a:fillRect/>
          </a:stretch>
        </p:blipFill>
        <p:spPr bwMode="auto">
          <a:xfrm>
            <a:off x="10864975" y="1972236"/>
            <a:ext cx="734483" cy="260349"/>
          </a:xfrm>
          <a:prstGeom prst="rect">
            <a:avLst/>
          </a:prstGeom>
          <a:noFill/>
          <a:ln w="9525">
            <a:noFill/>
            <a:miter lim="800000"/>
            <a:headEnd/>
            <a:tailEnd/>
          </a:ln>
        </p:spPr>
      </p:pic>
      <p:pic>
        <p:nvPicPr>
          <p:cNvPr id="471" name="Picture 78"/>
          <p:cNvPicPr>
            <a:picLocks noChangeAspect="1" noChangeArrowheads="1"/>
          </p:cNvPicPr>
          <p:nvPr/>
        </p:nvPicPr>
        <p:blipFill>
          <a:blip r:embed="rId3" cstate="print"/>
          <a:srcRect/>
          <a:stretch>
            <a:fillRect/>
          </a:stretch>
        </p:blipFill>
        <p:spPr bwMode="auto">
          <a:xfrm>
            <a:off x="10873441" y="2210110"/>
            <a:ext cx="734483" cy="260349"/>
          </a:xfrm>
          <a:prstGeom prst="rect">
            <a:avLst/>
          </a:prstGeom>
          <a:noFill/>
          <a:ln w="9525">
            <a:noFill/>
            <a:miter lim="800000"/>
            <a:headEnd/>
            <a:tailEnd/>
          </a:ln>
        </p:spPr>
      </p:pic>
      <p:sp>
        <p:nvSpPr>
          <p:cNvPr id="472" name="Text Box 175"/>
          <p:cNvSpPr txBox="1">
            <a:spLocks noChangeArrowheads="1"/>
          </p:cNvSpPr>
          <p:nvPr/>
        </p:nvSpPr>
        <p:spPr bwMode="auto">
          <a:xfrm>
            <a:off x="10968458" y="1639304"/>
            <a:ext cx="527512" cy="468038"/>
          </a:xfrm>
          <a:prstGeom prst="rect">
            <a:avLst/>
          </a:prstGeom>
          <a:noFill/>
          <a:ln w="9525">
            <a:noFill/>
            <a:miter lim="800000"/>
            <a:headEnd/>
            <a:tailEnd/>
          </a:ln>
        </p:spPr>
        <p:txBody>
          <a:bodyPr wrap="none" lIns="97756" tIns="48876" rIns="97756" bIns="48876">
            <a:prstTxWarp prst="textNoShape">
              <a:avLst/>
            </a:prstTxWarp>
            <a:spAutoFit/>
          </a:bodyPr>
          <a:lstStyle/>
          <a:p>
            <a:pPr algn="ctr" defTabSz="969373"/>
            <a:r>
              <a:rPr lang="en-GB" sz="1200" b="1" dirty="0"/>
              <a:t>Core </a:t>
            </a:r>
          </a:p>
          <a:p>
            <a:pPr algn="ctr" defTabSz="969373"/>
            <a:r>
              <a:rPr lang="en-GB" sz="1200" b="1" dirty="0"/>
              <a:t>node</a:t>
            </a:r>
          </a:p>
        </p:txBody>
      </p:sp>
      <p:sp>
        <p:nvSpPr>
          <p:cNvPr id="473" name="Cloud 472"/>
          <p:cNvSpPr/>
          <p:nvPr/>
        </p:nvSpPr>
        <p:spPr bwMode="auto">
          <a:xfrm>
            <a:off x="8720667" y="3921652"/>
            <a:ext cx="2536948" cy="740579"/>
          </a:xfrm>
          <a:prstGeom prst="cloud">
            <a:avLst/>
          </a:prstGeom>
          <a:solidFill>
            <a:schemeClr val="bg1">
              <a:lumMod val="85000"/>
            </a:schemeClr>
          </a:solidFill>
          <a:ln>
            <a:headEnd type="none" w="med" len="med"/>
            <a:tailEnd type="none" w="med" len="med"/>
          </a:ln>
          <a:effectLst>
            <a:glow rad="63500">
              <a:schemeClr val="accent1">
                <a:satMod val="175000"/>
                <a:alpha val="40000"/>
              </a:schemeClr>
            </a:glow>
            <a:outerShdw blurRad="63500" sx="102000" sy="102000" algn="ctr" rotWithShape="0">
              <a:prstClr val="black">
                <a:alpha val="40000"/>
              </a:prstClr>
            </a:outerShdw>
            <a:softEdge rad="635000"/>
          </a:effectLst>
        </p:spPr>
        <p:style>
          <a:lnRef idx="0">
            <a:schemeClr val="accent5"/>
          </a:lnRef>
          <a:fillRef idx="3">
            <a:schemeClr val="accent5"/>
          </a:fillRef>
          <a:effectRef idx="3">
            <a:schemeClr val="accent5"/>
          </a:effectRef>
          <a:fontRef idx="minor">
            <a:schemeClr val="lt1"/>
          </a:fontRef>
        </p:style>
        <p:txBody>
          <a:bodyPr vert="horz" wrap="square" lIns="97756" tIns="48876" rIns="97756" bIns="48876" numCol="1" rtlCol="0" anchor="t" anchorCtr="0" compatLnSpc="1">
            <a:prstTxWarp prst="textNoShape">
              <a:avLst/>
            </a:prstTxWarp>
            <a:spAutoFit/>
          </a:bodyPr>
          <a:lstStyle/>
          <a:p>
            <a:pPr algn="ctr" defTabSz="969373" eaLnBrk="0" hangingPunct="0">
              <a:lnSpc>
                <a:spcPct val="90000"/>
              </a:lnSpc>
            </a:pPr>
            <a:endParaRPr lang="en-US" sz="2800" b="1" dirty="0">
              <a:solidFill>
                <a:srgbClr val="FFFF00"/>
              </a:solidFill>
              <a:latin typeface="Arial" charset="0"/>
            </a:endParaRPr>
          </a:p>
        </p:txBody>
      </p:sp>
      <p:sp>
        <p:nvSpPr>
          <p:cNvPr id="474" name="Cloud 473"/>
          <p:cNvSpPr/>
          <p:nvPr/>
        </p:nvSpPr>
        <p:spPr bwMode="auto">
          <a:xfrm>
            <a:off x="3454401" y="3921652"/>
            <a:ext cx="5113867" cy="740579"/>
          </a:xfrm>
          <a:prstGeom prst="cloud">
            <a:avLst/>
          </a:prstGeom>
          <a:solidFill>
            <a:schemeClr val="bg1">
              <a:lumMod val="85000"/>
            </a:schemeClr>
          </a:solidFill>
          <a:ln>
            <a:headEnd type="none" w="med" len="med"/>
            <a:tailEnd type="none" w="med" len="med"/>
          </a:ln>
          <a:effectLst>
            <a:glow rad="63500">
              <a:schemeClr val="accent1">
                <a:satMod val="175000"/>
                <a:alpha val="40000"/>
              </a:schemeClr>
            </a:glow>
            <a:outerShdw blurRad="63500" sx="102000" sy="102000" algn="ctr" rotWithShape="0">
              <a:prstClr val="black">
                <a:alpha val="40000"/>
              </a:prstClr>
            </a:outerShdw>
            <a:softEdge rad="635000"/>
          </a:effectLst>
        </p:spPr>
        <p:style>
          <a:lnRef idx="0">
            <a:schemeClr val="accent5"/>
          </a:lnRef>
          <a:fillRef idx="3">
            <a:schemeClr val="accent5"/>
          </a:fillRef>
          <a:effectRef idx="3">
            <a:schemeClr val="accent5"/>
          </a:effectRef>
          <a:fontRef idx="minor">
            <a:schemeClr val="lt1"/>
          </a:fontRef>
        </p:style>
        <p:txBody>
          <a:bodyPr vert="horz" wrap="square" lIns="97756" tIns="48876" rIns="97756" bIns="48876" numCol="1" rtlCol="0" anchor="t" anchorCtr="0" compatLnSpc="1">
            <a:prstTxWarp prst="textNoShape">
              <a:avLst/>
            </a:prstTxWarp>
            <a:spAutoFit/>
          </a:bodyPr>
          <a:lstStyle/>
          <a:p>
            <a:pPr algn="ctr" defTabSz="969373" eaLnBrk="0" hangingPunct="0">
              <a:lnSpc>
                <a:spcPct val="90000"/>
              </a:lnSpc>
            </a:pPr>
            <a:endParaRPr lang="en-US" sz="2800" b="1" dirty="0">
              <a:solidFill>
                <a:srgbClr val="FFFF00"/>
              </a:solidFill>
              <a:latin typeface="Arial" charset="0"/>
            </a:endParaRPr>
          </a:p>
        </p:txBody>
      </p:sp>
      <p:sp>
        <p:nvSpPr>
          <p:cNvPr id="475" name="TextBox 474"/>
          <p:cNvSpPr txBox="1"/>
          <p:nvPr/>
        </p:nvSpPr>
        <p:spPr>
          <a:xfrm>
            <a:off x="9121653" y="4246029"/>
            <a:ext cx="2223680" cy="356130"/>
          </a:xfrm>
          <a:prstGeom prst="rect">
            <a:avLst/>
          </a:prstGeom>
          <a:noFill/>
        </p:spPr>
        <p:txBody>
          <a:bodyPr wrap="square" lIns="108844" tIns="54423" rIns="108844" bIns="54423" rtlCol="0">
            <a:spAutoFit/>
          </a:bodyPr>
          <a:lstStyle/>
          <a:p>
            <a:r>
              <a:rPr lang="en-US" sz="1600" b="1" dirty="0">
                <a:solidFill>
                  <a:srgbClr val="002060"/>
                </a:solidFill>
              </a:rPr>
              <a:t>Core Network </a:t>
            </a:r>
          </a:p>
        </p:txBody>
      </p:sp>
      <p:pic>
        <p:nvPicPr>
          <p:cNvPr id="36886" name="Picture 77"/>
          <p:cNvPicPr>
            <a:picLocks noChangeAspect="1" noChangeArrowheads="1"/>
          </p:cNvPicPr>
          <p:nvPr/>
        </p:nvPicPr>
        <p:blipFill>
          <a:blip r:embed="rId3" cstate="print"/>
          <a:srcRect/>
          <a:stretch>
            <a:fillRect/>
          </a:stretch>
        </p:blipFill>
        <p:spPr bwMode="auto">
          <a:xfrm>
            <a:off x="8328151" y="2212446"/>
            <a:ext cx="732367" cy="263525"/>
          </a:xfrm>
          <a:prstGeom prst="rect">
            <a:avLst/>
          </a:prstGeom>
          <a:noFill/>
          <a:ln w="9525">
            <a:noFill/>
            <a:miter lim="800000"/>
            <a:headEnd/>
            <a:tailEnd/>
          </a:ln>
        </p:spPr>
      </p:pic>
      <p:pic>
        <p:nvPicPr>
          <p:cNvPr id="36887" name="Picture 78"/>
          <p:cNvPicPr>
            <a:picLocks noChangeAspect="1" noChangeArrowheads="1"/>
          </p:cNvPicPr>
          <p:nvPr/>
        </p:nvPicPr>
        <p:blipFill>
          <a:blip r:embed="rId3" cstate="print"/>
          <a:srcRect/>
          <a:stretch>
            <a:fillRect/>
          </a:stretch>
        </p:blipFill>
        <p:spPr bwMode="auto">
          <a:xfrm>
            <a:off x="8323916" y="1977496"/>
            <a:ext cx="734483" cy="260349"/>
          </a:xfrm>
          <a:prstGeom prst="rect">
            <a:avLst/>
          </a:prstGeom>
          <a:noFill/>
          <a:ln w="9525">
            <a:noFill/>
            <a:miter lim="800000"/>
            <a:headEnd/>
            <a:tailEnd/>
          </a:ln>
        </p:spPr>
      </p:pic>
      <p:sp>
        <p:nvSpPr>
          <p:cNvPr id="478" name="TextBox 477"/>
          <p:cNvSpPr txBox="1"/>
          <p:nvPr/>
        </p:nvSpPr>
        <p:spPr>
          <a:xfrm>
            <a:off x="4735216" y="3993285"/>
            <a:ext cx="2036465" cy="602351"/>
          </a:xfrm>
          <a:prstGeom prst="rect">
            <a:avLst/>
          </a:prstGeom>
          <a:noFill/>
        </p:spPr>
        <p:txBody>
          <a:bodyPr wrap="none" lIns="108844" tIns="54423" rIns="108844" bIns="54423" rtlCol="0">
            <a:spAutoFit/>
          </a:bodyPr>
          <a:lstStyle/>
          <a:p>
            <a:endParaRPr lang="en-US" sz="1600" b="1" dirty="0">
              <a:solidFill>
                <a:srgbClr val="002060"/>
              </a:solidFill>
            </a:endParaRPr>
          </a:p>
          <a:p>
            <a:r>
              <a:rPr lang="en-US" sz="1600" b="1" dirty="0">
                <a:solidFill>
                  <a:srgbClr val="002060"/>
                </a:solidFill>
              </a:rPr>
              <a:t>Aggregation Network</a:t>
            </a:r>
          </a:p>
        </p:txBody>
      </p:sp>
      <p:sp>
        <p:nvSpPr>
          <p:cNvPr id="716" name="Title 250"/>
          <p:cNvSpPr txBox="1">
            <a:spLocks/>
          </p:cNvSpPr>
          <p:nvPr/>
        </p:nvSpPr>
        <p:spPr>
          <a:xfrm>
            <a:off x="-64147" y="152400"/>
            <a:ext cx="12154547" cy="838200"/>
          </a:xfrm>
          <a:prstGeom prst="rect">
            <a:avLst/>
          </a:prstGeom>
        </p:spPr>
        <p:txBody>
          <a:bodyPr vert="horz" lIns="97960" tIns="54423" rIns="97960" bIns="54423" rtlCol="0" anchor="b" anchorCtr="0">
            <a:noAutofit/>
          </a:bodyPr>
          <a:lstStyle/>
          <a:p>
            <a:pPr algn="ctr" defTabSz="1088418">
              <a:defRPr/>
            </a:pPr>
            <a:r>
              <a:rPr lang="en-US" sz="3467" b="1" spc="-119" dirty="0">
                <a:latin typeface="+mj-lt"/>
                <a:ea typeface="+mj-ea"/>
                <a:cs typeface="+mj-cs"/>
              </a:rPr>
              <a:t>Unified MPLS Architecture</a:t>
            </a:r>
          </a:p>
          <a:p>
            <a:pPr algn="ctr" defTabSz="1088418">
              <a:defRPr/>
            </a:pPr>
            <a:r>
              <a:rPr lang="en-US" sz="2400" dirty="0">
                <a:latin typeface="+mj-lt"/>
                <a:ea typeface="+mj-ea"/>
                <a:cs typeface="+mj-cs"/>
              </a:rPr>
              <a:t>Summary</a:t>
            </a:r>
          </a:p>
        </p:txBody>
      </p:sp>
      <p:grpSp>
        <p:nvGrpSpPr>
          <p:cNvPr id="15" name="Group 8"/>
          <p:cNvGrpSpPr>
            <a:grpSpLocks noChangeAspect="1"/>
          </p:cNvGrpSpPr>
          <p:nvPr/>
        </p:nvGrpSpPr>
        <p:grpSpPr bwMode="auto">
          <a:xfrm>
            <a:off x="5715001" y="3970538"/>
            <a:ext cx="734484" cy="265393"/>
            <a:chOff x="2904" y="3095"/>
            <a:chExt cx="570" cy="334"/>
          </a:xfrm>
        </p:grpSpPr>
        <p:sp>
          <p:nvSpPr>
            <p:cNvPr id="773" name="Oval 9"/>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774" name="Rectangle 1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75" name="Rectangle 1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76" name="Oval 12"/>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6" name="Group 13"/>
            <p:cNvGrpSpPr>
              <a:grpSpLocks noChangeAspect="1"/>
            </p:cNvGrpSpPr>
            <p:nvPr/>
          </p:nvGrpSpPr>
          <p:grpSpPr bwMode="auto">
            <a:xfrm>
              <a:off x="2991" y="3118"/>
              <a:ext cx="394" cy="149"/>
              <a:chOff x="2991" y="3118"/>
              <a:chExt cx="394" cy="149"/>
            </a:xfrm>
          </p:grpSpPr>
          <p:grpSp>
            <p:nvGrpSpPr>
              <p:cNvPr id="17" name="Group 14"/>
              <p:cNvGrpSpPr>
                <a:grpSpLocks noChangeAspect="1"/>
              </p:cNvGrpSpPr>
              <p:nvPr/>
            </p:nvGrpSpPr>
            <p:grpSpPr bwMode="auto">
              <a:xfrm>
                <a:off x="2991" y="3118"/>
                <a:ext cx="391" cy="146"/>
                <a:chOff x="2991" y="3118"/>
                <a:chExt cx="391" cy="146"/>
              </a:xfrm>
            </p:grpSpPr>
            <p:sp>
              <p:nvSpPr>
                <p:cNvPr id="790" name="Freeform 1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91" name="Freeform 1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92" name="Freeform 1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93" name="Freeform 1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94" name="Freeform 1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95" name="Freeform 2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96" name="Freeform 2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97" name="Freeform 2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8" name="Group 23"/>
              <p:cNvGrpSpPr>
                <a:grpSpLocks noChangeAspect="1"/>
              </p:cNvGrpSpPr>
              <p:nvPr/>
            </p:nvGrpSpPr>
            <p:grpSpPr bwMode="auto">
              <a:xfrm>
                <a:off x="2994" y="3122"/>
                <a:ext cx="391" cy="145"/>
                <a:chOff x="2994" y="3122"/>
                <a:chExt cx="391" cy="145"/>
              </a:xfrm>
            </p:grpSpPr>
            <p:sp>
              <p:nvSpPr>
                <p:cNvPr id="782" name="Freeform 2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83" name="Freeform 2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84" name="Freeform 2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85" name="Freeform 2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86" name="Freeform 2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87" name="Freeform 2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88" name="Freeform 3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89" name="Freeform 3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778" name="Line 32"/>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779" name="Line 33"/>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19" name="Group 34"/>
          <p:cNvGrpSpPr>
            <a:grpSpLocks noChangeAspect="1"/>
          </p:cNvGrpSpPr>
          <p:nvPr/>
        </p:nvGrpSpPr>
        <p:grpSpPr bwMode="auto">
          <a:xfrm>
            <a:off x="5715001" y="4723322"/>
            <a:ext cx="734484" cy="265393"/>
            <a:chOff x="2904" y="3095"/>
            <a:chExt cx="570" cy="334"/>
          </a:xfrm>
        </p:grpSpPr>
        <p:sp>
          <p:nvSpPr>
            <p:cNvPr id="799" name="Oval 35"/>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800" name="Rectangle 36"/>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01" name="Rectangle 37"/>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02" name="Oval 38"/>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20" name="Group 39"/>
            <p:cNvGrpSpPr>
              <a:grpSpLocks noChangeAspect="1"/>
            </p:cNvGrpSpPr>
            <p:nvPr/>
          </p:nvGrpSpPr>
          <p:grpSpPr bwMode="auto">
            <a:xfrm>
              <a:off x="2991" y="3118"/>
              <a:ext cx="394" cy="149"/>
              <a:chOff x="2991" y="3118"/>
              <a:chExt cx="394" cy="149"/>
            </a:xfrm>
          </p:grpSpPr>
          <p:grpSp>
            <p:nvGrpSpPr>
              <p:cNvPr id="21" name="Group 40"/>
              <p:cNvGrpSpPr>
                <a:grpSpLocks noChangeAspect="1"/>
              </p:cNvGrpSpPr>
              <p:nvPr/>
            </p:nvGrpSpPr>
            <p:grpSpPr bwMode="auto">
              <a:xfrm>
                <a:off x="2991" y="3118"/>
                <a:ext cx="391" cy="146"/>
                <a:chOff x="2991" y="3118"/>
                <a:chExt cx="391" cy="146"/>
              </a:xfrm>
            </p:grpSpPr>
            <p:sp>
              <p:nvSpPr>
                <p:cNvPr id="816" name="Freeform 41"/>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7" name="Freeform 42"/>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8" name="Freeform 43"/>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9" name="Freeform 44"/>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20" name="Freeform 45"/>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21" name="Freeform 46"/>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22" name="Freeform 47"/>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23" name="Freeform 48"/>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22" name="Group 49"/>
              <p:cNvGrpSpPr>
                <a:grpSpLocks noChangeAspect="1"/>
              </p:cNvGrpSpPr>
              <p:nvPr/>
            </p:nvGrpSpPr>
            <p:grpSpPr bwMode="auto">
              <a:xfrm>
                <a:off x="2994" y="3122"/>
                <a:ext cx="391" cy="145"/>
                <a:chOff x="2994" y="3122"/>
                <a:chExt cx="391" cy="145"/>
              </a:xfrm>
            </p:grpSpPr>
            <p:sp>
              <p:nvSpPr>
                <p:cNvPr id="808" name="Freeform 50"/>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09" name="Freeform 51"/>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0" name="Freeform 52"/>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1" name="Freeform 53"/>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2" name="Freeform 54"/>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3" name="Freeform 55"/>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4" name="Freeform 56"/>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15" name="Freeform 57"/>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804" name="Line 58"/>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805" name="Line 59"/>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824" name="Text Box 276"/>
          <p:cNvSpPr txBox="1">
            <a:spLocks noChangeArrowheads="1"/>
          </p:cNvSpPr>
          <p:nvPr/>
        </p:nvSpPr>
        <p:spPr bwMode="auto">
          <a:xfrm>
            <a:off x="5080000" y="4910087"/>
            <a:ext cx="2302933"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Aggregation Node</a:t>
            </a:r>
            <a:endParaRPr lang="en-US" sz="1467" dirty="0">
              <a:solidFill>
                <a:srgbClr val="002060"/>
              </a:solidFill>
            </a:endParaRPr>
          </a:p>
        </p:txBody>
      </p:sp>
      <p:sp>
        <p:nvSpPr>
          <p:cNvPr id="825" name="Text Box 277"/>
          <p:cNvSpPr txBox="1">
            <a:spLocks noChangeArrowheads="1"/>
          </p:cNvSpPr>
          <p:nvPr/>
        </p:nvSpPr>
        <p:spPr bwMode="auto">
          <a:xfrm>
            <a:off x="7960185" y="4751694"/>
            <a:ext cx="1430867" cy="301904"/>
          </a:xfrm>
          <a:prstGeom prst="rect">
            <a:avLst/>
          </a:prstGeom>
          <a:noFill/>
          <a:ln w="9525" algn="ctr">
            <a:noFill/>
            <a:miter lim="800000"/>
            <a:headEnd/>
            <a:tailEnd/>
          </a:ln>
        </p:spPr>
        <p:txBody>
          <a:bodyPr lIns="97756" tIns="48876" rIns="97756" bIns="48876">
            <a:spAutoFit/>
          </a:bodyPr>
          <a:lstStyle/>
          <a:p>
            <a:pPr algn="ctr" defTabSz="969373" eaLnBrk="0" hangingPunct="0">
              <a:lnSpc>
                <a:spcPct val="90000"/>
              </a:lnSpc>
              <a:spcBef>
                <a:spcPct val="50000"/>
              </a:spcBef>
            </a:pPr>
            <a:r>
              <a:rPr lang="en-GB" sz="1467" dirty="0">
                <a:solidFill>
                  <a:srgbClr val="002060"/>
                </a:solidFill>
              </a:rPr>
              <a:t>Core ABR</a:t>
            </a:r>
            <a:endParaRPr lang="en-US" sz="1467" dirty="0">
              <a:solidFill>
                <a:srgbClr val="002060"/>
              </a:solidFill>
            </a:endParaRPr>
          </a:p>
        </p:txBody>
      </p:sp>
      <p:grpSp>
        <p:nvGrpSpPr>
          <p:cNvPr id="23" name="Group 219"/>
          <p:cNvGrpSpPr>
            <a:grpSpLocks noChangeAspect="1"/>
          </p:cNvGrpSpPr>
          <p:nvPr/>
        </p:nvGrpSpPr>
        <p:grpSpPr bwMode="auto">
          <a:xfrm>
            <a:off x="10687051" y="3992950"/>
            <a:ext cx="734483" cy="265393"/>
            <a:chOff x="2904" y="3095"/>
            <a:chExt cx="570" cy="334"/>
          </a:xfrm>
        </p:grpSpPr>
        <p:sp>
          <p:nvSpPr>
            <p:cNvPr id="882" name="Oval 220"/>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883" name="Rectangle 22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84" name="Rectangle 222"/>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885" name="Oval 223"/>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24" name="Group 224"/>
            <p:cNvGrpSpPr>
              <a:grpSpLocks noChangeAspect="1"/>
            </p:cNvGrpSpPr>
            <p:nvPr/>
          </p:nvGrpSpPr>
          <p:grpSpPr bwMode="auto">
            <a:xfrm>
              <a:off x="2991" y="3118"/>
              <a:ext cx="394" cy="149"/>
              <a:chOff x="2991" y="3118"/>
              <a:chExt cx="394" cy="149"/>
            </a:xfrm>
          </p:grpSpPr>
          <p:grpSp>
            <p:nvGrpSpPr>
              <p:cNvPr id="25" name="Group 225"/>
              <p:cNvGrpSpPr>
                <a:grpSpLocks noChangeAspect="1"/>
              </p:cNvGrpSpPr>
              <p:nvPr/>
            </p:nvGrpSpPr>
            <p:grpSpPr bwMode="auto">
              <a:xfrm>
                <a:off x="2991" y="3118"/>
                <a:ext cx="391" cy="146"/>
                <a:chOff x="2991" y="3118"/>
                <a:chExt cx="391" cy="146"/>
              </a:xfrm>
            </p:grpSpPr>
            <p:sp>
              <p:nvSpPr>
                <p:cNvPr id="899" name="Freeform 22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00" name="Freeform 227"/>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01" name="Freeform 22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02" name="Freeform 229"/>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03" name="Freeform 23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04" name="Freeform 231"/>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05" name="Freeform 23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06" name="Freeform 233"/>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26" name="Group 234"/>
              <p:cNvGrpSpPr>
                <a:grpSpLocks noChangeAspect="1"/>
              </p:cNvGrpSpPr>
              <p:nvPr/>
            </p:nvGrpSpPr>
            <p:grpSpPr bwMode="auto">
              <a:xfrm>
                <a:off x="2994" y="3122"/>
                <a:ext cx="391" cy="145"/>
                <a:chOff x="2994" y="3122"/>
                <a:chExt cx="391" cy="145"/>
              </a:xfrm>
            </p:grpSpPr>
            <p:sp>
              <p:nvSpPr>
                <p:cNvPr id="891" name="Freeform 23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92" name="Freeform 236"/>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93" name="Freeform 23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94" name="Freeform 238"/>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95" name="Freeform 23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96" name="Freeform 240"/>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97" name="Freeform 24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898" name="Freeform 242"/>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887" name="Line 243"/>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888" name="Line 244"/>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27" name="Group 245"/>
          <p:cNvGrpSpPr>
            <a:grpSpLocks noChangeAspect="1"/>
          </p:cNvGrpSpPr>
          <p:nvPr/>
        </p:nvGrpSpPr>
        <p:grpSpPr bwMode="auto">
          <a:xfrm>
            <a:off x="10687051" y="4557728"/>
            <a:ext cx="734483" cy="265393"/>
            <a:chOff x="2904" y="3095"/>
            <a:chExt cx="570" cy="334"/>
          </a:xfrm>
        </p:grpSpPr>
        <p:sp>
          <p:nvSpPr>
            <p:cNvPr id="908" name="Oval 246"/>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909" name="Rectangle 247"/>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910" name="Rectangle 248"/>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911" name="Oval 249"/>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28" name="Group 250"/>
            <p:cNvGrpSpPr>
              <a:grpSpLocks noChangeAspect="1"/>
            </p:cNvGrpSpPr>
            <p:nvPr/>
          </p:nvGrpSpPr>
          <p:grpSpPr bwMode="auto">
            <a:xfrm>
              <a:off x="2991" y="3118"/>
              <a:ext cx="394" cy="149"/>
              <a:chOff x="2991" y="3118"/>
              <a:chExt cx="394" cy="149"/>
            </a:xfrm>
          </p:grpSpPr>
          <p:grpSp>
            <p:nvGrpSpPr>
              <p:cNvPr id="29" name="Group 251"/>
              <p:cNvGrpSpPr>
                <a:grpSpLocks noChangeAspect="1"/>
              </p:cNvGrpSpPr>
              <p:nvPr/>
            </p:nvGrpSpPr>
            <p:grpSpPr bwMode="auto">
              <a:xfrm>
                <a:off x="2991" y="3118"/>
                <a:ext cx="391" cy="146"/>
                <a:chOff x="2991" y="3118"/>
                <a:chExt cx="391" cy="146"/>
              </a:xfrm>
            </p:grpSpPr>
            <p:sp>
              <p:nvSpPr>
                <p:cNvPr id="925" name="Freeform 252"/>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26" name="Freeform 253"/>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27" name="Freeform 254"/>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28" name="Freeform 255"/>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29" name="Freeform 256"/>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30" name="Freeform 257"/>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31" name="Freeform 258"/>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32" name="Freeform 259"/>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30" name="Group 260"/>
              <p:cNvGrpSpPr>
                <a:grpSpLocks noChangeAspect="1"/>
              </p:cNvGrpSpPr>
              <p:nvPr/>
            </p:nvGrpSpPr>
            <p:grpSpPr bwMode="auto">
              <a:xfrm>
                <a:off x="2994" y="3122"/>
                <a:ext cx="391" cy="145"/>
                <a:chOff x="2994" y="3122"/>
                <a:chExt cx="391" cy="145"/>
              </a:xfrm>
            </p:grpSpPr>
            <p:sp>
              <p:nvSpPr>
                <p:cNvPr id="917" name="Freeform 261"/>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18" name="Freeform 262"/>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19" name="Freeform 263"/>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20" name="Freeform 264"/>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21" name="Freeform 265"/>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22" name="Freeform 266"/>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23" name="Freeform 267"/>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924" name="Freeform 268"/>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913" name="Line 269"/>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914" name="Line 270"/>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989" name="TextBox 988"/>
          <p:cNvSpPr txBox="1"/>
          <p:nvPr/>
        </p:nvSpPr>
        <p:spPr>
          <a:xfrm>
            <a:off x="-25984" y="3191932"/>
            <a:ext cx="2657917" cy="356130"/>
          </a:xfrm>
          <a:prstGeom prst="rect">
            <a:avLst/>
          </a:prstGeom>
          <a:noFill/>
        </p:spPr>
        <p:txBody>
          <a:bodyPr wrap="none" lIns="108844" tIns="54423" rIns="108844" bIns="54423" rtlCol="0">
            <a:spAutoFit/>
          </a:bodyPr>
          <a:lstStyle/>
          <a:p>
            <a:r>
              <a:rPr lang="en-US" sz="1600" b="1" u="sng" dirty="0">
                <a:solidFill>
                  <a:srgbClr val="002060"/>
                </a:solidFill>
              </a:rPr>
              <a:t>Sample Routing Architecture</a:t>
            </a:r>
          </a:p>
        </p:txBody>
      </p:sp>
      <p:sp>
        <p:nvSpPr>
          <p:cNvPr id="991" name="AutoShape 207"/>
          <p:cNvSpPr>
            <a:spLocks noChangeArrowheads="1"/>
          </p:cNvSpPr>
          <p:nvPr/>
        </p:nvSpPr>
        <p:spPr bwMode="auto">
          <a:xfrm>
            <a:off x="3437469" y="5072866"/>
            <a:ext cx="5261671" cy="450812"/>
          </a:xfrm>
          <a:prstGeom prst="leftRightArrow">
            <a:avLst>
              <a:gd name="adj1" fmla="val 66509"/>
              <a:gd name="adj2" fmla="val 83378"/>
            </a:avLst>
          </a:prstGeom>
          <a:solidFill>
            <a:srgbClr val="008000"/>
          </a:solidFill>
          <a:ln w="9525" algn="ctr">
            <a:noFill/>
            <a:miter lim="800000"/>
            <a:headEnd/>
            <a:tailEnd/>
          </a:ln>
        </p:spPr>
        <p:txBody>
          <a:bodyPr wrap="square" lIns="97756" tIns="48876" rIns="97756" bIns="48876" anchor="ctr">
            <a:spAutoFit/>
          </a:bodyPr>
          <a:lstStyle/>
          <a:p>
            <a:pPr algn="ctr" defTabSz="969373" eaLnBrk="0" hangingPunct="0">
              <a:lnSpc>
                <a:spcPct val="90000"/>
              </a:lnSpc>
            </a:pPr>
            <a:r>
              <a:rPr lang="en-US" sz="1467" b="1" dirty="0">
                <a:solidFill>
                  <a:srgbClr val="002060"/>
                </a:solidFill>
              </a:rPr>
              <a:t>IGP/LDP </a:t>
            </a:r>
          </a:p>
        </p:txBody>
      </p:sp>
      <p:sp>
        <p:nvSpPr>
          <p:cNvPr id="992" name="AutoShape 207"/>
          <p:cNvSpPr>
            <a:spLocks noChangeArrowheads="1"/>
          </p:cNvSpPr>
          <p:nvPr/>
        </p:nvSpPr>
        <p:spPr bwMode="auto">
          <a:xfrm>
            <a:off x="8703733" y="5065642"/>
            <a:ext cx="2566571" cy="450812"/>
          </a:xfrm>
          <a:prstGeom prst="leftRightArrow">
            <a:avLst>
              <a:gd name="adj1" fmla="val 66509"/>
              <a:gd name="adj2" fmla="val 83378"/>
            </a:avLst>
          </a:prstGeom>
          <a:solidFill>
            <a:srgbClr val="008000"/>
          </a:solidFill>
          <a:ln w="9525" algn="ctr">
            <a:noFill/>
            <a:miter lim="800000"/>
            <a:headEnd/>
            <a:tailEnd/>
          </a:ln>
        </p:spPr>
        <p:txBody>
          <a:bodyPr wrap="square" lIns="97756" tIns="48876" rIns="97756" bIns="48876" anchor="ctr">
            <a:spAutoFit/>
          </a:bodyPr>
          <a:lstStyle/>
          <a:p>
            <a:pPr algn="ctr" defTabSz="969373" eaLnBrk="0" hangingPunct="0">
              <a:lnSpc>
                <a:spcPct val="90000"/>
              </a:lnSpc>
            </a:pPr>
            <a:r>
              <a:rPr lang="en-US" sz="1467" b="1" dirty="0">
                <a:solidFill>
                  <a:srgbClr val="002060"/>
                </a:solidFill>
              </a:rPr>
              <a:t>IGP/LDP </a:t>
            </a:r>
          </a:p>
        </p:txBody>
      </p:sp>
      <p:sp>
        <p:nvSpPr>
          <p:cNvPr id="1051" name="Cloud 1050"/>
          <p:cNvSpPr/>
          <p:nvPr/>
        </p:nvSpPr>
        <p:spPr bwMode="auto">
          <a:xfrm>
            <a:off x="1371600" y="5352705"/>
            <a:ext cx="1969456" cy="740579"/>
          </a:xfrm>
          <a:prstGeom prst="cloud">
            <a:avLst/>
          </a:prstGeom>
          <a:solidFill>
            <a:schemeClr val="bg1">
              <a:lumMod val="85000"/>
            </a:schemeClr>
          </a:solidFill>
          <a:ln>
            <a:headEnd type="none" w="med" len="med"/>
            <a:tailEnd type="none" w="med" len="med"/>
          </a:ln>
          <a:effectLst>
            <a:glow rad="63500">
              <a:schemeClr val="accent1">
                <a:satMod val="175000"/>
                <a:alpha val="40000"/>
              </a:schemeClr>
            </a:glow>
            <a:outerShdw blurRad="63500" sx="102000" sy="102000" algn="ctr" rotWithShape="0">
              <a:prstClr val="black">
                <a:alpha val="40000"/>
              </a:prstClr>
            </a:outerShdw>
            <a:softEdge rad="635000"/>
          </a:effectLst>
        </p:spPr>
        <p:style>
          <a:lnRef idx="0">
            <a:schemeClr val="accent5"/>
          </a:lnRef>
          <a:fillRef idx="3">
            <a:schemeClr val="accent5"/>
          </a:fillRef>
          <a:effectRef idx="3">
            <a:schemeClr val="accent5"/>
          </a:effectRef>
          <a:fontRef idx="minor">
            <a:schemeClr val="lt1"/>
          </a:fontRef>
        </p:style>
        <p:txBody>
          <a:bodyPr vert="horz" wrap="square" lIns="97756" tIns="48876" rIns="97756" bIns="48876" numCol="1" rtlCol="0" anchor="t" anchorCtr="0" compatLnSpc="1">
            <a:prstTxWarp prst="textNoShape">
              <a:avLst/>
            </a:prstTxWarp>
            <a:spAutoFit/>
          </a:bodyPr>
          <a:lstStyle/>
          <a:p>
            <a:pPr algn="ctr" defTabSz="969373" eaLnBrk="0" hangingPunct="0">
              <a:lnSpc>
                <a:spcPct val="90000"/>
              </a:lnSpc>
            </a:pPr>
            <a:endParaRPr lang="en-US" sz="2800" b="1" dirty="0">
              <a:solidFill>
                <a:srgbClr val="FFFF00"/>
              </a:solidFill>
              <a:latin typeface="Arial" charset="0"/>
            </a:endParaRPr>
          </a:p>
        </p:txBody>
      </p:sp>
      <p:sp>
        <p:nvSpPr>
          <p:cNvPr id="1052" name="TextBox 1051"/>
          <p:cNvSpPr txBox="1"/>
          <p:nvPr/>
        </p:nvSpPr>
        <p:spPr>
          <a:xfrm>
            <a:off x="2082606" y="5352705"/>
            <a:ext cx="410572" cy="356130"/>
          </a:xfrm>
          <a:prstGeom prst="rect">
            <a:avLst/>
          </a:prstGeom>
          <a:noFill/>
        </p:spPr>
        <p:txBody>
          <a:bodyPr wrap="none" lIns="108844" tIns="54423" rIns="108844" bIns="54423" rtlCol="0">
            <a:spAutoFit/>
          </a:bodyPr>
          <a:lstStyle/>
          <a:p>
            <a:r>
              <a:rPr lang="en-US" sz="1600" b="1" dirty="0">
                <a:solidFill>
                  <a:srgbClr val="002060"/>
                </a:solidFill>
              </a:rPr>
              <a:t>L2</a:t>
            </a:r>
          </a:p>
        </p:txBody>
      </p:sp>
      <p:sp>
        <p:nvSpPr>
          <p:cNvPr id="513" name="Oval 249"/>
          <p:cNvSpPr>
            <a:spLocks noChangeArrowheads="1"/>
          </p:cNvSpPr>
          <p:nvPr/>
        </p:nvSpPr>
        <p:spPr bwMode="auto">
          <a:xfrm rot="20762827">
            <a:off x="1529418" y="2115716"/>
            <a:ext cx="1619591" cy="606216"/>
          </a:xfrm>
          <a:prstGeom prst="ellipse">
            <a:avLst/>
          </a:prstGeom>
          <a:noFill/>
          <a:ln w="19050" algn="ctr">
            <a:solidFill>
              <a:schemeClr val="accent1"/>
            </a:solidFill>
            <a:round/>
            <a:headEnd/>
            <a:tailEnd/>
          </a:ln>
        </p:spPr>
        <p:txBody>
          <a:bodyPr wrap="square" lIns="97756" tIns="48876" rIns="97756" bIns="48876" anchor="ctr">
            <a:spAutoFit/>
          </a:bodyPr>
          <a:lstStyle/>
          <a:p>
            <a:pPr algn="ctr" eaLnBrk="0" hangingPunct="0">
              <a:lnSpc>
                <a:spcPct val="90000"/>
              </a:lnSpc>
            </a:pPr>
            <a:endParaRPr lang="en-US" sz="2400" dirty="0">
              <a:solidFill>
                <a:srgbClr val="000000"/>
              </a:solidFill>
              <a:latin typeface="Arial"/>
            </a:endParaRPr>
          </a:p>
        </p:txBody>
      </p:sp>
      <p:sp>
        <p:nvSpPr>
          <p:cNvPr id="514" name="Text Box 246"/>
          <p:cNvSpPr txBox="1">
            <a:spLocks noChangeArrowheads="1"/>
          </p:cNvSpPr>
          <p:nvPr/>
        </p:nvSpPr>
        <p:spPr bwMode="auto">
          <a:xfrm rot="20903446">
            <a:off x="2021276" y="2144321"/>
            <a:ext cx="468328" cy="283373"/>
          </a:xfrm>
          <a:prstGeom prst="rect">
            <a:avLst/>
          </a:prstGeom>
          <a:noFill/>
          <a:ln w="9525">
            <a:noFill/>
            <a:miter lim="800000"/>
            <a:headEnd/>
            <a:tailEnd/>
          </a:ln>
        </p:spPr>
        <p:txBody>
          <a:bodyPr wrap="none" lIns="97756" tIns="48876" rIns="97756" bIns="48876">
            <a:prstTxWarp prst="textNoShape">
              <a:avLst/>
            </a:prstTxWarp>
            <a:spAutoFit/>
          </a:bodyPr>
          <a:lstStyle/>
          <a:p>
            <a:pPr algn="ctr" defTabSz="969373"/>
            <a:r>
              <a:rPr lang="en-GB" sz="1200" dirty="0"/>
              <a:t>Ring</a:t>
            </a:r>
            <a:endParaRPr lang="en-US" sz="1200" dirty="0"/>
          </a:p>
        </p:txBody>
      </p:sp>
      <p:grpSp>
        <p:nvGrpSpPr>
          <p:cNvPr id="31" name="Group 514"/>
          <p:cNvGrpSpPr/>
          <p:nvPr/>
        </p:nvGrpSpPr>
        <p:grpSpPr>
          <a:xfrm>
            <a:off x="1268361" y="3417075"/>
            <a:ext cx="9944099" cy="468520"/>
            <a:chOff x="985137" y="5025745"/>
            <a:chExt cx="7458074" cy="468520"/>
          </a:xfrm>
        </p:grpSpPr>
        <p:sp>
          <p:nvSpPr>
            <p:cNvPr id="518" name="Left Arrow 517"/>
            <p:cNvSpPr/>
            <p:nvPr/>
          </p:nvSpPr>
          <p:spPr>
            <a:xfrm>
              <a:off x="985137" y="5065355"/>
              <a:ext cx="2234699" cy="390355"/>
            </a:xfrm>
            <a:prstGeom prst="leftArrow">
              <a:avLst>
                <a:gd name="adj1" fmla="val 62633"/>
                <a:gd name="adj2" fmla="val 77854"/>
              </a:avLst>
            </a:prstGeom>
            <a:solidFill>
              <a:srgbClr val="FF6600">
                <a:alpha val="60000"/>
              </a:srgbClr>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sp>
        <p:sp>
          <p:nvSpPr>
            <p:cNvPr id="990" name="AutoShape 207"/>
            <p:cNvSpPr>
              <a:spLocks noChangeArrowheads="1"/>
            </p:cNvSpPr>
            <p:nvPr/>
          </p:nvSpPr>
          <p:spPr bwMode="auto">
            <a:xfrm>
              <a:off x="2566006" y="5025745"/>
              <a:ext cx="5877205" cy="468520"/>
            </a:xfrm>
            <a:prstGeom prst="leftRightArrow">
              <a:avLst>
                <a:gd name="adj1" fmla="val 66509"/>
                <a:gd name="adj2" fmla="val 83378"/>
              </a:avLst>
            </a:prstGeom>
            <a:solidFill>
              <a:srgbClr val="FF6600"/>
            </a:solidFill>
            <a:ln w="9525" algn="ctr">
              <a:noFill/>
              <a:miter lim="800000"/>
              <a:headEnd/>
              <a:tailEnd/>
            </a:ln>
          </p:spPr>
          <p:txBody>
            <a:bodyPr wrap="square" lIns="109499" tIns="54748" rIns="109499" bIns="54748" anchor="ctr">
              <a:spAutoFit/>
            </a:bodyPr>
            <a:lstStyle/>
            <a:p>
              <a:pPr algn="ctr" defTabSz="969373" eaLnBrk="0" hangingPunct="0">
                <a:lnSpc>
                  <a:spcPct val="90000"/>
                </a:lnSpc>
              </a:pPr>
              <a:r>
                <a:rPr lang="en-US" sz="1467" b="1" dirty="0">
                  <a:solidFill>
                    <a:srgbClr val="002060"/>
                  </a:solidFill>
                </a:rPr>
                <a:t>iBGP/eBGP</a:t>
              </a:r>
            </a:p>
          </p:txBody>
        </p:sp>
      </p:grpSp>
      <p:sp>
        <p:nvSpPr>
          <p:cNvPr id="489" name="Text Box 12"/>
          <p:cNvSpPr txBox="1">
            <a:spLocks noChangeArrowheads="1"/>
          </p:cNvSpPr>
          <p:nvPr/>
        </p:nvSpPr>
        <p:spPr bwMode="auto">
          <a:xfrm>
            <a:off x="9549465" y="1207557"/>
            <a:ext cx="1720851" cy="550240"/>
          </a:xfrm>
          <a:prstGeom prst="rect">
            <a:avLst/>
          </a:prstGeom>
          <a:noFill/>
          <a:ln w="9525">
            <a:noFill/>
            <a:miter lim="800000"/>
            <a:headEnd/>
            <a:tailEnd/>
          </a:ln>
        </p:spPr>
        <p:txBody>
          <a:bodyPr lIns="97756" tIns="48876" rIns="97756" bIns="48876">
            <a:prstTxWarp prst="textNoShape">
              <a:avLst/>
            </a:prstTxWarp>
            <a:spAutoFit/>
          </a:bodyPr>
          <a:lstStyle/>
          <a:p>
            <a:pPr algn="ctr" defTabSz="969373"/>
            <a:r>
              <a:rPr lang="en-GB" sz="1467" b="1" dirty="0"/>
              <a:t>Core</a:t>
            </a:r>
          </a:p>
          <a:p>
            <a:pPr algn="ctr" defTabSz="969373"/>
            <a:r>
              <a:rPr lang="en-GB" altLang="zh-CN" sz="1467" b="1" dirty="0">
                <a:ea typeface="宋体" charset="-122"/>
                <a:cs typeface="宋体" charset="-122"/>
              </a:rPr>
              <a:t>Layer</a:t>
            </a:r>
            <a:endParaRPr lang="en-US" altLang="zh-CN" sz="1467" b="1" dirty="0">
              <a:ea typeface="宋体" charset="-122"/>
              <a:cs typeface="宋体" charset="-122"/>
            </a:endParaRPr>
          </a:p>
        </p:txBody>
      </p:sp>
      <p:grpSp>
        <p:nvGrpSpPr>
          <p:cNvPr id="36864" name="Group 8"/>
          <p:cNvGrpSpPr>
            <a:grpSpLocks noChangeAspect="1"/>
          </p:cNvGrpSpPr>
          <p:nvPr/>
        </p:nvGrpSpPr>
        <p:grpSpPr bwMode="auto">
          <a:xfrm>
            <a:off x="8255002" y="3932438"/>
            <a:ext cx="734484" cy="265393"/>
            <a:chOff x="2904" y="3095"/>
            <a:chExt cx="570" cy="334"/>
          </a:xfrm>
        </p:grpSpPr>
        <p:sp>
          <p:nvSpPr>
            <p:cNvPr id="491" name="Oval 9"/>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492" name="Rectangle 1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493" name="Rectangle 1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494" name="Oval 12"/>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36865" name="Group 13"/>
            <p:cNvGrpSpPr>
              <a:grpSpLocks noChangeAspect="1"/>
            </p:cNvGrpSpPr>
            <p:nvPr/>
          </p:nvGrpSpPr>
          <p:grpSpPr bwMode="auto">
            <a:xfrm>
              <a:off x="2991" y="3118"/>
              <a:ext cx="394" cy="149"/>
              <a:chOff x="2991" y="3118"/>
              <a:chExt cx="394" cy="149"/>
            </a:xfrm>
          </p:grpSpPr>
          <p:grpSp>
            <p:nvGrpSpPr>
              <p:cNvPr id="36866" name="Group 14"/>
              <p:cNvGrpSpPr>
                <a:grpSpLocks noChangeAspect="1"/>
              </p:cNvGrpSpPr>
              <p:nvPr/>
            </p:nvGrpSpPr>
            <p:grpSpPr bwMode="auto">
              <a:xfrm>
                <a:off x="2991" y="3118"/>
                <a:ext cx="391" cy="146"/>
                <a:chOff x="2991" y="3118"/>
                <a:chExt cx="391" cy="146"/>
              </a:xfrm>
            </p:grpSpPr>
            <p:sp>
              <p:nvSpPr>
                <p:cNvPr id="508" name="Freeform 1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09" name="Freeform 1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10" name="Freeform 1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11" name="Freeform 1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12" name="Freeform 1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16" name="Freeform 2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17" name="Freeform 2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19" name="Freeform 2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36867" name="Group 23"/>
              <p:cNvGrpSpPr>
                <a:grpSpLocks noChangeAspect="1"/>
              </p:cNvGrpSpPr>
              <p:nvPr/>
            </p:nvGrpSpPr>
            <p:grpSpPr bwMode="auto">
              <a:xfrm>
                <a:off x="2994" y="3122"/>
                <a:ext cx="391" cy="145"/>
                <a:chOff x="2994" y="3122"/>
                <a:chExt cx="391" cy="145"/>
              </a:xfrm>
            </p:grpSpPr>
            <p:sp>
              <p:nvSpPr>
                <p:cNvPr id="500" name="Freeform 2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01" name="Freeform 2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02" name="Freeform 2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03" name="Freeform 2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04" name="Freeform 2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05" name="Freeform 2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06" name="Freeform 3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07" name="Freeform 3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496" name="Line 32"/>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497" name="Line 33"/>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36868" name="Group 34"/>
          <p:cNvGrpSpPr>
            <a:grpSpLocks noChangeAspect="1"/>
          </p:cNvGrpSpPr>
          <p:nvPr/>
        </p:nvGrpSpPr>
        <p:grpSpPr bwMode="auto">
          <a:xfrm>
            <a:off x="8255002" y="4503192"/>
            <a:ext cx="734484" cy="265393"/>
            <a:chOff x="2904" y="3095"/>
            <a:chExt cx="570" cy="334"/>
          </a:xfrm>
        </p:grpSpPr>
        <p:sp>
          <p:nvSpPr>
            <p:cNvPr id="521" name="Oval 35"/>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522" name="Rectangle 36"/>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523" name="Rectangle 37"/>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524" name="Oval 38"/>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36869" name="Group 39"/>
            <p:cNvGrpSpPr>
              <a:grpSpLocks noChangeAspect="1"/>
            </p:cNvGrpSpPr>
            <p:nvPr/>
          </p:nvGrpSpPr>
          <p:grpSpPr bwMode="auto">
            <a:xfrm>
              <a:off x="2991" y="3118"/>
              <a:ext cx="394" cy="149"/>
              <a:chOff x="2991" y="3118"/>
              <a:chExt cx="394" cy="149"/>
            </a:xfrm>
          </p:grpSpPr>
          <p:grpSp>
            <p:nvGrpSpPr>
              <p:cNvPr id="36870" name="Group 40"/>
              <p:cNvGrpSpPr>
                <a:grpSpLocks noChangeAspect="1"/>
              </p:cNvGrpSpPr>
              <p:nvPr/>
            </p:nvGrpSpPr>
            <p:grpSpPr bwMode="auto">
              <a:xfrm>
                <a:off x="2991" y="3118"/>
                <a:ext cx="391" cy="146"/>
                <a:chOff x="2991" y="3118"/>
                <a:chExt cx="391" cy="146"/>
              </a:xfrm>
            </p:grpSpPr>
            <p:sp>
              <p:nvSpPr>
                <p:cNvPr id="538" name="Freeform 41"/>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39" name="Freeform 42"/>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40" name="Freeform 43"/>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41" name="Freeform 44"/>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42" name="Freeform 45"/>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43" name="Freeform 46"/>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44" name="Freeform 47"/>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45" name="Freeform 48"/>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36871" name="Group 49"/>
              <p:cNvGrpSpPr>
                <a:grpSpLocks noChangeAspect="1"/>
              </p:cNvGrpSpPr>
              <p:nvPr/>
            </p:nvGrpSpPr>
            <p:grpSpPr bwMode="auto">
              <a:xfrm>
                <a:off x="2994" y="3122"/>
                <a:ext cx="391" cy="145"/>
                <a:chOff x="2994" y="3122"/>
                <a:chExt cx="391" cy="145"/>
              </a:xfrm>
            </p:grpSpPr>
            <p:sp>
              <p:nvSpPr>
                <p:cNvPr id="530" name="Freeform 50"/>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31" name="Freeform 51"/>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32" name="Freeform 52"/>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33" name="Freeform 53"/>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34" name="Freeform 54"/>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35" name="Freeform 55"/>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36" name="Freeform 56"/>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37" name="Freeform 57"/>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526" name="Line 58"/>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527" name="Line 59"/>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546" name="Text Box 277"/>
          <p:cNvSpPr txBox="1">
            <a:spLocks noChangeArrowheads="1"/>
          </p:cNvSpPr>
          <p:nvPr/>
        </p:nvSpPr>
        <p:spPr bwMode="auto">
          <a:xfrm>
            <a:off x="7943252" y="3731462"/>
            <a:ext cx="1430867" cy="301904"/>
          </a:xfrm>
          <a:prstGeom prst="rect">
            <a:avLst/>
          </a:prstGeom>
          <a:noFill/>
          <a:ln w="9525" algn="ctr">
            <a:noFill/>
            <a:miter lim="800000"/>
            <a:headEnd/>
            <a:tailEnd/>
          </a:ln>
        </p:spPr>
        <p:txBody>
          <a:bodyPr lIns="97756" tIns="48876" rIns="97756" bIns="48876">
            <a:spAutoFit/>
          </a:bodyPr>
          <a:lstStyle/>
          <a:p>
            <a:pPr algn="ctr" defTabSz="969373" eaLnBrk="0" hangingPunct="0">
              <a:lnSpc>
                <a:spcPct val="90000"/>
              </a:lnSpc>
              <a:spcBef>
                <a:spcPct val="50000"/>
              </a:spcBef>
            </a:pPr>
            <a:r>
              <a:rPr lang="en-GB" sz="1467" dirty="0">
                <a:solidFill>
                  <a:srgbClr val="002060"/>
                </a:solidFill>
              </a:rPr>
              <a:t>Core ABR</a:t>
            </a:r>
            <a:endParaRPr lang="en-US" sz="1467" dirty="0">
              <a:solidFill>
                <a:srgbClr val="002060"/>
              </a:solidFill>
            </a:endParaRPr>
          </a:p>
        </p:txBody>
      </p:sp>
      <p:grpSp>
        <p:nvGrpSpPr>
          <p:cNvPr id="36872" name="Group 219"/>
          <p:cNvGrpSpPr>
            <a:grpSpLocks noChangeAspect="1"/>
          </p:cNvGrpSpPr>
          <p:nvPr/>
        </p:nvGrpSpPr>
        <p:grpSpPr bwMode="auto">
          <a:xfrm>
            <a:off x="9586384" y="3967550"/>
            <a:ext cx="734483" cy="265393"/>
            <a:chOff x="2904" y="3095"/>
            <a:chExt cx="570" cy="334"/>
          </a:xfrm>
        </p:grpSpPr>
        <p:sp>
          <p:nvSpPr>
            <p:cNvPr id="549" name="Oval 220"/>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550" name="Rectangle 22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551" name="Rectangle 222"/>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552" name="Oval 223"/>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36876" name="Group 224"/>
            <p:cNvGrpSpPr>
              <a:grpSpLocks noChangeAspect="1"/>
            </p:cNvGrpSpPr>
            <p:nvPr/>
          </p:nvGrpSpPr>
          <p:grpSpPr bwMode="auto">
            <a:xfrm>
              <a:off x="2991" y="3118"/>
              <a:ext cx="394" cy="149"/>
              <a:chOff x="2991" y="3118"/>
              <a:chExt cx="394" cy="149"/>
            </a:xfrm>
          </p:grpSpPr>
          <p:grpSp>
            <p:nvGrpSpPr>
              <p:cNvPr id="36877" name="Group 225"/>
              <p:cNvGrpSpPr>
                <a:grpSpLocks noChangeAspect="1"/>
              </p:cNvGrpSpPr>
              <p:nvPr/>
            </p:nvGrpSpPr>
            <p:grpSpPr bwMode="auto">
              <a:xfrm>
                <a:off x="2991" y="3118"/>
                <a:ext cx="391" cy="146"/>
                <a:chOff x="2991" y="3118"/>
                <a:chExt cx="391" cy="146"/>
              </a:xfrm>
            </p:grpSpPr>
            <p:sp>
              <p:nvSpPr>
                <p:cNvPr id="566" name="Freeform 22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67" name="Freeform 227"/>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68" name="Freeform 22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69" name="Freeform 229"/>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70" name="Freeform 23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71" name="Freeform 231"/>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72" name="Freeform 23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73" name="Freeform 233"/>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36878" name="Group 234"/>
              <p:cNvGrpSpPr>
                <a:grpSpLocks noChangeAspect="1"/>
              </p:cNvGrpSpPr>
              <p:nvPr/>
            </p:nvGrpSpPr>
            <p:grpSpPr bwMode="auto">
              <a:xfrm>
                <a:off x="2994" y="3122"/>
                <a:ext cx="391" cy="145"/>
                <a:chOff x="2994" y="3122"/>
                <a:chExt cx="391" cy="145"/>
              </a:xfrm>
            </p:grpSpPr>
            <p:sp>
              <p:nvSpPr>
                <p:cNvPr id="558" name="Freeform 23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59" name="Freeform 236"/>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60" name="Freeform 23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61" name="Freeform 238"/>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62" name="Freeform 23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63" name="Freeform 240"/>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64" name="Freeform 24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65" name="Freeform 242"/>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554" name="Line 243"/>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555" name="Line 244"/>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00" name="Cloud 599"/>
          <p:cNvSpPr/>
          <p:nvPr/>
        </p:nvSpPr>
        <p:spPr bwMode="auto">
          <a:xfrm>
            <a:off x="1253068" y="4086752"/>
            <a:ext cx="2133600" cy="740579"/>
          </a:xfrm>
          <a:prstGeom prst="cloud">
            <a:avLst/>
          </a:prstGeom>
          <a:solidFill>
            <a:schemeClr val="bg1">
              <a:lumMod val="85000"/>
            </a:schemeClr>
          </a:solidFill>
          <a:ln>
            <a:headEnd type="none" w="med" len="med"/>
            <a:tailEnd type="none" w="med" len="med"/>
          </a:ln>
          <a:effectLst>
            <a:glow rad="63500">
              <a:schemeClr val="accent1">
                <a:satMod val="175000"/>
                <a:alpha val="40000"/>
              </a:schemeClr>
            </a:glow>
            <a:outerShdw blurRad="63500" sx="102000" sy="102000" algn="ctr" rotWithShape="0">
              <a:prstClr val="black">
                <a:alpha val="40000"/>
              </a:prstClr>
            </a:outerShdw>
            <a:softEdge rad="635000"/>
          </a:effectLst>
        </p:spPr>
        <p:style>
          <a:lnRef idx="0">
            <a:schemeClr val="accent5"/>
          </a:lnRef>
          <a:fillRef idx="3">
            <a:schemeClr val="accent5"/>
          </a:fillRef>
          <a:effectRef idx="3">
            <a:schemeClr val="accent5"/>
          </a:effectRef>
          <a:fontRef idx="minor">
            <a:schemeClr val="lt1"/>
          </a:fontRef>
        </p:style>
        <p:txBody>
          <a:bodyPr vert="horz" wrap="square" lIns="97756" tIns="48876" rIns="97756" bIns="48876" numCol="1" rtlCol="0" anchor="t" anchorCtr="0" compatLnSpc="1">
            <a:prstTxWarp prst="textNoShape">
              <a:avLst/>
            </a:prstTxWarp>
            <a:spAutoFit/>
          </a:bodyPr>
          <a:lstStyle/>
          <a:p>
            <a:pPr algn="ctr" defTabSz="969373" eaLnBrk="0" hangingPunct="0">
              <a:lnSpc>
                <a:spcPct val="90000"/>
              </a:lnSpc>
            </a:pPr>
            <a:endParaRPr lang="en-US" sz="2800" b="1" dirty="0">
              <a:solidFill>
                <a:srgbClr val="FFFF00"/>
              </a:solidFill>
              <a:latin typeface="Arial" charset="0"/>
            </a:endParaRPr>
          </a:p>
        </p:txBody>
      </p:sp>
      <p:grpSp>
        <p:nvGrpSpPr>
          <p:cNvPr id="36879" name="Group 8"/>
          <p:cNvGrpSpPr>
            <a:grpSpLocks noChangeAspect="1"/>
          </p:cNvGrpSpPr>
          <p:nvPr/>
        </p:nvGrpSpPr>
        <p:grpSpPr bwMode="auto">
          <a:xfrm>
            <a:off x="3056469" y="4288040"/>
            <a:ext cx="734484" cy="265393"/>
            <a:chOff x="2904" y="3095"/>
            <a:chExt cx="570" cy="334"/>
          </a:xfrm>
        </p:grpSpPr>
        <p:sp>
          <p:nvSpPr>
            <p:cNvPr id="575" name="Oval 9"/>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576" name="Rectangle 1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577" name="Rectangle 1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578" name="Oval 12"/>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36883" name="Group 13"/>
            <p:cNvGrpSpPr>
              <a:grpSpLocks noChangeAspect="1"/>
            </p:cNvGrpSpPr>
            <p:nvPr/>
          </p:nvGrpSpPr>
          <p:grpSpPr bwMode="auto">
            <a:xfrm>
              <a:off x="2991" y="3118"/>
              <a:ext cx="394" cy="149"/>
              <a:chOff x="2991" y="3118"/>
              <a:chExt cx="394" cy="149"/>
            </a:xfrm>
          </p:grpSpPr>
          <p:grpSp>
            <p:nvGrpSpPr>
              <p:cNvPr id="36891" name="Group 14"/>
              <p:cNvGrpSpPr>
                <a:grpSpLocks noChangeAspect="1"/>
              </p:cNvGrpSpPr>
              <p:nvPr/>
            </p:nvGrpSpPr>
            <p:grpSpPr bwMode="auto">
              <a:xfrm>
                <a:off x="2991" y="3118"/>
                <a:ext cx="391" cy="146"/>
                <a:chOff x="2991" y="3118"/>
                <a:chExt cx="391" cy="146"/>
              </a:xfrm>
            </p:grpSpPr>
            <p:sp>
              <p:nvSpPr>
                <p:cNvPr id="592" name="Freeform 1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93" name="Freeform 1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94" name="Freeform 1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95" name="Freeform 1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96" name="Freeform 1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97" name="Freeform 2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98" name="Freeform 2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99" name="Freeform 2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36892" name="Group 23"/>
              <p:cNvGrpSpPr>
                <a:grpSpLocks noChangeAspect="1"/>
              </p:cNvGrpSpPr>
              <p:nvPr/>
            </p:nvGrpSpPr>
            <p:grpSpPr bwMode="auto">
              <a:xfrm>
                <a:off x="2994" y="3122"/>
                <a:ext cx="391" cy="145"/>
                <a:chOff x="2994" y="3122"/>
                <a:chExt cx="391" cy="145"/>
              </a:xfrm>
            </p:grpSpPr>
            <p:sp>
              <p:nvSpPr>
                <p:cNvPr id="584" name="Freeform 2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85" name="Freeform 2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86" name="Freeform 2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87" name="Freeform 2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88" name="Freeform 2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89" name="Freeform 2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90" name="Freeform 3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591" name="Freeform 3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580" name="Line 32"/>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581" name="Line 33"/>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36895" name="Group 167"/>
          <p:cNvGrpSpPr>
            <a:grpSpLocks noChangeAspect="1"/>
          </p:cNvGrpSpPr>
          <p:nvPr/>
        </p:nvGrpSpPr>
        <p:grpSpPr bwMode="auto">
          <a:xfrm>
            <a:off x="1008718" y="4112972"/>
            <a:ext cx="734484" cy="265393"/>
            <a:chOff x="2904" y="3095"/>
            <a:chExt cx="570" cy="334"/>
          </a:xfrm>
        </p:grpSpPr>
        <p:sp>
          <p:nvSpPr>
            <p:cNvPr id="719" name="Oval 168"/>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720" name="Rectangle 169"/>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21" name="Rectangle 170"/>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22" name="Oval 171"/>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02464" name="Group 172"/>
            <p:cNvGrpSpPr>
              <a:grpSpLocks noChangeAspect="1"/>
            </p:cNvGrpSpPr>
            <p:nvPr/>
          </p:nvGrpSpPr>
          <p:grpSpPr bwMode="auto">
            <a:xfrm>
              <a:off x="2991" y="3118"/>
              <a:ext cx="394" cy="149"/>
              <a:chOff x="2991" y="3118"/>
              <a:chExt cx="394" cy="149"/>
            </a:xfrm>
          </p:grpSpPr>
          <p:grpSp>
            <p:nvGrpSpPr>
              <p:cNvPr id="102465" name="Group 173"/>
              <p:cNvGrpSpPr>
                <a:grpSpLocks noChangeAspect="1"/>
              </p:cNvGrpSpPr>
              <p:nvPr/>
            </p:nvGrpSpPr>
            <p:grpSpPr bwMode="auto">
              <a:xfrm>
                <a:off x="2991" y="3118"/>
                <a:ext cx="391" cy="146"/>
                <a:chOff x="2991" y="3118"/>
                <a:chExt cx="391" cy="146"/>
              </a:xfrm>
            </p:grpSpPr>
            <p:sp>
              <p:nvSpPr>
                <p:cNvPr id="736" name="Freeform 174"/>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7" name="Freeform 175"/>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8" name="Freeform 176"/>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9" name="Freeform 177"/>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40" name="Freeform 178"/>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41" name="Freeform 179"/>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42" name="Freeform 180"/>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43" name="Freeform 181"/>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02467" name="Group 182"/>
              <p:cNvGrpSpPr>
                <a:grpSpLocks noChangeAspect="1"/>
              </p:cNvGrpSpPr>
              <p:nvPr/>
            </p:nvGrpSpPr>
            <p:grpSpPr bwMode="auto">
              <a:xfrm>
                <a:off x="2994" y="3122"/>
                <a:ext cx="391" cy="145"/>
                <a:chOff x="2994" y="3122"/>
                <a:chExt cx="391" cy="145"/>
              </a:xfrm>
            </p:grpSpPr>
            <p:sp>
              <p:nvSpPr>
                <p:cNvPr id="728" name="Freeform 183"/>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29" name="Freeform 184"/>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0" name="Freeform 185"/>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1" name="Freeform 186"/>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2" name="Freeform 187"/>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3" name="Freeform 188"/>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4" name="Freeform 189"/>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35" name="Freeform 190"/>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724" name="Line 191"/>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725" name="Line 192"/>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grpSp>
        <p:nvGrpSpPr>
          <p:cNvPr id="102469" name="Group 193"/>
          <p:cNvGrpSpPr>
            <a:grpSpLocks noChangeAspect="1"/>
          </p:cNvGrpSpPr>
          <p:nvPr/>
        </p:nvGrpSpPr>
        <p:grpSpPr bwMode="auto">
          <a:xfrm>
            <a:off x="1024469" y="4557728"/>
            <a:ext cx="734484" cy="265393"/>
            <a:chOff x="2904" y="3095"/>
            <a:chExt cx="570" cy="334"/>
          </a:xfrm>
        </p:grpSpPr>
        <p:sp>
          <p:nvSpPr>
            <p:cNvPr id="745" name="Oval 194"/>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746" name="Rectangle 195"/>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47" name="Rectangle 196"/>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748" name="Oval 197"/>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02470" name="Group 198"/>
            <p:cNvGrpSpPr>
              <a:grpSpLocks noChangeAspect="1"/>
            </p:cNvGrpSpPr>
            <p:nvPr/>
          </p:nvGrpSpPr>
          <p:grpSpPr bwMode="auto">
            <a:xfrm>
              <a:off x="2991" y="3118"/>
              <a:ext cx="394" cy="149"/>
              <a:chOff x="2991" y="3118"/>
              <a:chExt cx="394" cy="149"/>
            </a:xfrm>
          </p:grpSpPr>
          <p:grpSp>
            <p:nvGrpSpPr>
              <p:cNvPr id="102471" name="Group 199"/>
              <p:cNvGrpSpPr>
                <a:grpSpLocks noChangeAspect="1"/>
              </p:cNvGrpSpPr>
              <p:nvPr/>
            </p:nvGrpSpPr>
            <p:grpSpPr bwMode="auto">
              <a:xfrm>
                <a:off x="2991" y="3118"/>
                <a:ext cx="391" cy="146"/>
                <a:chOff x="2991" y="3118"/>
                <a:chExt cx="391" cy="146"/>
              </a:xfrm>
            </p:grpSpPr>
            <p:sp>
              <p:nvSpPr>
                <p:cNvPr id="762" name="Freeform 200"/>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3" name="Freeform 201"/>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4" name="Freeform 202"/>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5" name="Freeform 203"/>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6" name="Freeform 204"/>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7" name="Freeform 205"/>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8" name="Freeform 206"/>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9" name="Freeform 207"/>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02472" name="Group 208"/>
              <p:cNvGrpSpPr>
                <a:grpSpLocks noChangeAspect="1"/>
              </p:cNvGrpSpPr>
              <p:nvPr/>
            </p:nvGrpSpPr>
            <p:grpSpPr bwMode="auto">
              <a:xfrm>
                <a:off x="2994" y="3122"/>
                <a:ext cx="391" cy="145"/>
                <a:chOff x="2994" y="3122"/>
                <a:chExt cx="391" cy="145"/>
              </a:xfrm>
            </p:grpSpPr>
            <p:sp>
              <p:nvSpPr>
                <p:cNvPr id="754" name="Freeform 209"/>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55" name="Freeform 210"/>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56" name="Freeform 211"/>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57" name="Freeform 212"/>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58" name="Freeform 213"/>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59" name="Freeform 214"/>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0" name="Freeform 215"/>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761" name="Freeform 216"/>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750" name="Line 217"/>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751" name="Line 218"/>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547" name="Text Box 276"/>
          <p:cNvSpPr txBox="1">
            <a:spLocks noChangeArrowheads="1"/>
          </p:cNvSpPr>
          <p:nvPr/>
        </p:nvSpPr>
        <p:spPr bwMode="auto">
          <a:xfrm>
            <a:off x="2336800" y="3860221"/>
            <a:ext cx="2302933" cy="485672"/>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ts val="952"/>
              </a:lnSpc>
              <a:spcBef>
                <a:spcPct val="50000"/>
              </a:spcBef>
            </a:pPr>
            <a:r>
              <a:rPr lang="en-GB" sz="1467" dirty="0">
                <a:solidFill>
                  <a:srgbClr val="002060"/>
                </a:solidFill>
              </a:rPr>
              <a:t>Pre-Aggregation</a:t>
            </a:r>
          </a:p>
          <a:p>
            <a:pPr algn="ctr" defTabSz="969373" eaLnBrk="0" hangingPunct="0">
              <a:lnSpc>
                <a:spcPts val="952"/>
              </a:lnSpc>
              <a:spcBef>
                <a:spcPct val="50000"/>
              </a:spcBef>
            </a:pPr>
            <a:r>
              <a:rPr lang="en-GB" sz="1467" dirty="0">
                <a:solidFill>
                  <a:srgbClr val="002060"/>
                </a:solidFill>
              </a:rPr>
              <a:t> Node</a:t>
            </a:r>
            <a:endParaRPr lang="en-US" sz="1467" dirty="0">
              <a:solidFill>
                <a:srgbClr val="002060"/>
              </a:solidFill>
            </a:endParaRPr>
          </a:p>
        </p:txBody>
      </p:sp>
      <p:sp>
        <p:nvSpPr>
          <p:cNvPr id="601" name="TextBox 600"/>
          <p:cNvSpPr txBox="1"/>
          <p:nvPr/>
        </p:nvSpPr>
        <p:spPr>
          <a:xfrm>
            <a:off x="1230720" y="4157129"/>
            <a:ext cx="2223680" cy="602351"/>
          </a:xfrm>
          <a:prstGeom prst="rect">
            <a:avLst/>
          </a:prstGeom>
          <a:noFill/>
        </p:spPr>
        <p:txBody>
          <a:bodyPr wrap="square" lIns="108844" tIns="54423" rIns="108844" bIns="54423" rtlCol="0">
            <a:spAutoFit/>
          </a:bodyPr>
          <a:lstStyle/>
          <a:p>
            <a:pPr algn="ctr"/>
            <a:r>
              <a:rPr lang="en-US" sz="1600" b="1" dirty="0">
                <a:solidFill>
                  <a:srgbClr val="002060"/>
                </a:solidFill>
              </a:rPr>
              <a:t>Access</a:t>
            </a:r>
          </a:p>
          <a:p>
            <a:pPr algn="ctr"/>
            <a:r>
              <a:rPr lang="en-US" sz="1600" b="1" dirty="0">
                <a:solidFill>
                  <a:srgbClr val="002060"/>
                </a:solidFill>
              </a:rPr>
              <a:t>Network </a:t>
            </a:r>
          </a:p>
        </p:txBody>
      </p:sp>
      <p:sp>
        <p:nvSpPr>
          <p:cNvPr id="602" name="AutoShape 207"/>
          <p:cNvSpPr>
            <a:spLocks noChangeArrowheads="1"/>
          </p:cNvSpPr>
          <p:nvPr/>
        </p:nvSpPr>
        <p:spPr bwMode="auto">
          <a:xfrm>
            <a:off x="1270000" y="4900542"/>
            <a:ext cx="2143237" cy="450812"/>
          </a:xfrm>
          <a:prstGeom prst="leftRightArrow">
            <a:avLst>
              <a:gd name="adj1" fmla="val 66509"/>
              <a:gd name="adj2" fmla="val 83378"/>
            </a:avLst>
          </a:prstGeom>
          <a:solidFill>
            <a:srgbClr val="008000"/>
          </a:solidFill>
          <a:ln w="9525" algn="ctr">
            <a:noFill/>
            <a:miter lim="800000"/>
            <a:headEnd/>
            <a:tailEnd/>
          </a:ln>
        </p:spPr>
        <p:txBody>
          <a:bodyPr wrap="square" lIns="97756" tIns="48876" rIns="97756" bIns="48876" anchor="ctr">
            <a:spAutoFit/>
          </a:bodyPr>
          <a:lstStyle/>
          <a:p>
            <a:pPr algn="ctr" defTabSz="969373" eaLnBrk="0" hangingPunct="0">
              <a:lnSpc>
                <a:spcPct val="90000"/>
              </a:lnSpc>
            </a:pPr>
            <a:r>
              <a:rPr lang="en-US" sz="1467" b="1" dirty="0">
                <a:solidFill>
                  <a:srgbClr val="002060"/>
                </a:solidFill>
              </a:rPr>
              <a:t>IGP/LDP </a:t>
            </a:r>
          </a:p>
        </p:txBody>
      </p:sp>
      <p:grpSp>
        <p:nvGrpSpPr>
          <p:cNvPr id="102473" name="Group 193"/>
          <p:cNvGrpSpPr>
            <a:grpSpLocks noChangeAspect="1"/>
          </p:cNvGrpSpPr>
          <p:nvPr/>
        </p:nvGrpSpPr>
        <p:grpSpPr bwMode="auto">
          <a:xfrm>
            <a:off x="2996675" y="5392885"/>
            <a:ext cx="734484" cy="265393"/>
            <a:chOff x="2904" y="3095"/>
            <a:chExt cx="570" cy="334"/>
          </a:xfrm>
        </p:grpSpPr>
        <p:sp>
          <p:nvSpPr>
            <p:cNvPr id="1023" name="Oval 194"/>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1024" name="Rectangle 195"/>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25" name="Rectangle 196"/>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1026" name="Oval 197"/>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02474" name="Group 198"/>
            <p:cNvGrpSpPr>
              <a:grpSpLocks noChangeAspect="1"/>
            </p:cNvGrpSpPr>
            <p:nvPr/>
          </p:nvGrpSpPr>
          <p:grpSpPr bwMode="auto">
            <a:xfrm>
              <a:off x="2991" y="3118"/>
              <a:ext cx="394" cy="149"/>
              <a:chOff x="2991" y="3118"/>
              <a:chExt cx="394" cy="149"/>
            </a:xfrm>
          </p:grpSpPr>
          <p:grpSp>
            <p:nvGrpSpPr>
              <p:cNvPr id="102475" name="Group 199"/>
              <p:cNvGrpSpPr>
                <a:grpSpLocks noChangeAspect="1"/>
              </p:cNvGrpSpPr>
              <p:nvPr/>
            </p:nvGrpSpPr>
            <p:grpSpPr bwMode="auto">
              <a:xfrm>
                <a:off x="2991" y="3118"/>
                <a:ext cx="391" cy="146"/>
                <a:chOff x="2991" y="3118"/>
                <a:chExt cx="391" cy="146"/>
              </a:xfrm>
            </p:grpSpPr>
            <p:sp>
              <p:nvSpPr>
                <p:cNvPr id="1040" name="Freeform 200"/>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1" name="Freeform 201"/>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2" name="Freeform 202"/>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3" name="Freeform 203"/>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4" name="Freeform 204"/>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5" name="Freeform 205"/>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6" name="Freeform 206"/>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47" name="Freeform 207"/>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02476" name="Group 208"/>
              <p:cNvGrpSpPr>
                <a:grpSpLocks noChangeAspect="1"/>
              </p:cNvGrpSpPr>
              <p:nvPr/>
            </p:nvGrpSpPr>
            <p:grpSpPr bwMode="auto">
              <a:xfrm>
                <a:off x="2994" y="3122"/>
                <a:ext cx="391" cy="145"/>
                <a:chOff x="2994" y="3122"/>
                <a:chExt cx="391" cy="145"/>
              </a:xfrm>
            </p:grpSpPr>
            <p:sp>
              <p:nvSpPr>
                <p:cNvPr id="1032" name="Freeform 209"/>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33" name="Freeform 210"/>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34" name="Freeform 211"/>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35" name="Freeform 212"/>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36" name="Freeform 213"/>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37" name="Freeform 214"/>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38" name="Freeform 215"/>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1039" name="Freeform 216"/>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1028" name="Line 217"/>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1029" name="Line 218"/>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03" name="Text Box 276"/>
          <p:cNvSpPr txBox="1">
            <a:spLocks noChangeArrowheads="1"/>
          </p:cNvSpPr>
          <p:nvPr/>
        </p:nvSpPr>
        <p:spPr bwMode="auto">
          <a:xfrm>
            <a:off x="5012267" y="3707823"/>
            <a:ext cx="2302933"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Aggregation Node</a:t>
            </a:r>
            <a:endParaRPr lang="en-US" sz="1467" dirty="0">
              <a:solidFill>
                <a:srgbClr val="002060"/>
              </a:solidFill>
            </a:endParaRPr>
          </a:p>
        </p:txBody>
      </p:sp>
      <p:sp>
        <p:nvSpPr>
          <p:cNvPr id="604" name="Text Box 277"/>
          <p:cNvSpPr txBox="1">
            <a:spLocks noChangeArrowheads="1"/>
          </p:cNvSpPr>
          <p:nvPr/>
        </p:nvSpPr>
        <p:spPr bwMode="auto">
          <a:xfrm>
            <a:off x="8839200" y="3718761"/>
            <a:ext cx="2184400"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EPC Gateway</a:t>
            </a:r>
            <a:endParaRPr lang="en-US" sz="1467" dirty="0">
              <a:solidFill>
                <a:srgbClr val="002060"/>
              </a:solidFill>
            </a:endParaRPr>
          </a:p>
        </p:txBody>
      </p:sp>
      <p:sp>
        <p:nvSpPr>
          <p:cNvPr id="607" name="Text Box 276"/>
          <p:cNvSpPr txBox="1">
            <a:spLocks noChangeArrowheads="1"/>
          </p:cNvSpPr>
          <p:nvPr/>
        </p:nvSpPr>
        <p:spPr bwMode="auto">
          <a:xfrm>
            <a:off x="220134" y="3864455"/>
            <a:ext cx="2302933"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Access Node</a:t>
            </a:r>
            <a:endParaRPr lang="en-US" sz="1467" dirty="0">
              <a:solidFill>
                <a:srgbClr val="002060"/>
              </a:solidFill>
            </a:endParaRPr>
          </a:p>
        </p:txBody>
      </p:sp>
      <p:sp>
        <p:nvSpPr>
          <p:cNvPr id="608" name="Text Box 276"/>
          <p:cNvSpPr txBox="1">
            <a:spLocks noChangeArrowheads="1"/>
          </p:cNvSpPr>
          <p:nvPr/>
        </p:nvSpPr>
        <p:spPr bwMode="auto">
          <a:xfrm>
            <a:off x="203200" y="4753455"/>
            <a:ext cx="2302933"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Access Node</a:t>
            </a:r>
            <a:endParaRPr lang="en-US" sz="1467" dirty="0">
              <a:solidFill>
                <a:srgbClr val="002060"/>
              </a:solidFill>
            </a:endParaRPr>
          </a:p>
        </p:txBody>
      </p:sp>
      <p:cxnSp>
        <p:nvCxnSpPr>
          <p:cNvPr id="610" name="Straight Connector 609"/>
          <p:cNvCxnSpPr/>
          <p:nvPr/>
        </p:nvCxnSpPr>
        <p:spPr>
          <a:xfrm rot="16200000" flipH="1">
            <a:off x="8966894" y="1759643"/>
            <a:ext cx="327367" cy="145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17" name="Straight Connector 616"/>
          <p:cNvCxnSpPr/>
          <p:nvPr/>
        </p:nvCxnSpPr>
        <p:spPr>
          <a:xfrm flipV="1">
            <a:off x="9118601" y="1917171"/>
            <a:ext cx="1328332" cy="132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20" name="Straight Connector 619"/>
          <p:cNvCxnSpPr/>
          <p:nvPr/>
        </p:nvCxnSpPr>
        <p:spPr>
          <a:xfrm rot="16200000" flipH="1">
            <a:off x="9271694" y="1765992"/>
            <a:ext cx="327367" cy="145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605" name="Picture 78"/>
          <p:cNvPicPr>
            <a:picLocks noChangeAspect="1" noChangeArrowheads="1"/>
          </p:cNvPicPr>
          <p:nvPr/>
        </p:nvPicPr>
        <p:blipFill>
          <a:blip r:embed="rId3" cstate="print"/>
          <a:srcRect/>
          <a:stretch>
            <a:fillRect/>
          </a:stretch>
        </p:blipFill>
        <p:spPr bwMode="auto">
          <a:xfrm>
            <a:off x="9712449" y="1786996"/>
            <a:ext cx="734483" cy="260349"/>
          </a:xfrm>
          <a:prstGeom prst="rect">
            <a:avLst/>
          </a:prstGeom>
          <a:noFill/>
          <a:ln w="9525">
            <a:noFill/>
            <a:miter lim="800000"/>
            <a:headEnd/>
            <a:tailEnd/>
          </a:ln>
        </p:spPr>
      </p:pic>
      <p:grpSp>
        <p:nvGrpSpPr>
          <p:cNvPr id="102477" name="Group 219"/>
          <p:cNvGrpSpPr>
            <a:grpSpLocks noChangeAspect="1"/>
          </p:cNvGrpSpPr>
          <p:nvPr/>
        </p:nvGrpSpPr>
        <p:grpSpPr bwMode="auto">
          <a:xfrm>
            <a:off x="9558699" y="4675280"/>
            <a:ext cx="734483" cy="265393"/>
            <a:chOff x="2904" y="3095"/>
            <a:chExt cx="570" cy="334"/>
          </a:xfrm>
        </p:grpSpPr>
        <p:sp>
          <p:nvSpPr>
            <p:cNvPr id="622" name="Oval 220"/>
            <p:cNvSpPr>
              <a:spLocks noChangeAspect="1" noChangeArrowheads="1"/>
            </p:cNvSpPr>
            <p:nvPr/>
          </p:nvSpPr>
          <p:spPr bwMode="auto">
            <a:xfrm>
              <a:off x="2905" y="3234"/>
              <a:ext cx="569" cy="195"/>
            </a:xfrm>
            <a:prstGeom prst="ellipse">
              <a:avLst/>
            </a:prstGeom>
            <a:solidFill>
              <a:srgbClr val="0078AA"/>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sp>
          <p:nvSpPr>
            <p:cNvPr id="623" name="Rectangle 221"/>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624" name="Rectangle 222"/>
            <p:cNvSpPr>
              <a:spLocks noChangeAspect="1" noChangeArrowheads="1"/>
            </p:cNvSpPr>
            <p:nvPr/>
          </p:nvSpPr>
          <p:spPr bwMode="auto">
            <a:xfrm>
              <a:off x="2904" y="3194"/>
              <a:ext cx="568" cy="139"/>
            </a:xfrm>
            <a:prstGeom prst="rect">
              <a:avLst/>
            </a:prstGeom>
            <a:solidFill>
              <a:srgbClr val="0078AA"/>
            </a:solidFill>
            <a:ln w="9525">
              <a:noFill/>
              <a:miter lim="800000"/>
              <a:headEnd/>
              <a:tailEnd/>
            </a:ln>
          </p:spPr>
          <p:txBody>
            <a:bodyPr/>
            <a:lstStyle/>
            <a:p>
              <a:pPr algn="ctr" eaLnBrk="0" hangingPunct="0">
                <a:lnSpc>
                  <a:spcPct val="90000"/>
                </a:lnSpc>
              </a:pPr>
              <a:endParaRPr lang="en-US" sz="2400" dirty="0">
                <a:solidFill>
                  <a:schemeClr val="bg1"/>
                </a:solidFill>
              </a:endParaRPr>
            </a:p>
          </p:txBody>
        </p:sp>
        <p:sp>
          <p:nvSpPr>
            <p:cNvPr id="625" name="Oval 223"/>
            <p:cNvSpPr>
              <a:spLocks noChangeAspect="1" noChangeArrowheads="1"/>
            </p:cNvSpPr>
            <p:nvPr/>
          </p:nvSpPr>
          <p:spPr bwMode="auto">
            <a:xfrm>
              <a:off x="2905" y="3095"/>
              <a:ext cx="569" cy="195"/>
            </a:xfrm>
            <a:prstGeom prst="ellipse">
              <a:avLst/>
            </a:prstGeom>
            <a:solidFill>
              <a:srgbClr val="00B4FF"/>
            </a:solidFill>
            <a:ln w="4763">
              <a:solidFill>
                <a:srgbClr val="AAE6FF"/>
              </a:solidFill>
              <a:round/>
              <a:headEnd/>
              <a:tailEnd/>
            </a:ln>
          </p:spPr>
          <p:txBody>
            <a:bodyPr/>
            <a:lstStyle/>
            <a:p>
              <a:pPr algn="ctr" eaLnBrk="0" hangingPunct="0">
                <a:lnSpc>
                  <a:spcPct val="90000"/>
                </a:lnSpc>
              </a:pPr>
              <a:endParaRPr lang="en-US" sz="2400" dirty="0">
                <a:solidFill>
                  <a:schemeClr val="bg1"/>
                </a:solidFill>
              </a:endParaRPr>
            </a:p>
          </p:txBody>
        </p:sp>
        <p:grpSp>
          <p:nvGrpSpPr>
            <p:cNvPr id="102478" name="Group 224"/>
            <p:cNvGrpSpPr>
              <a:grpSpLocks noChangeAspect="1"/>
            </p:cNvGrpSpPr>
            <p:nvPr/>
          </p:nvGrpSpPr>
          <p:grpSpPr bwMode="auto">
            <a:xfrm>
              <a:off x="2991" y="3118"/>
              <a:ext cx="394" cy="149"/>
              <a:chOff x="2991" y="3118"/>
              <a:chExt cx="394" cy="149"/>
            </a:xfrm>
          </p:grpSpPr>
          <p:grpSp>
            <p:nvGrpSpPr>
              <p:cNvPr id="102479" name="Group 225"/>
              <p:cNvGrpSpPr>
                <a:grpSpLocks noChangeAspect="1"/>
              </p:cNvGrpSpPr>
              <p:nvPr/>
            </p:nvGrpSpPr>
            <p:grpSpPr bwMode="auto">
              <a:xfrm>
                <a:off x="2991" y="3118"/>
                <a:ext cx="391" cy="146"/>
                <a:chOff x="2991" y="3118"/>
                <a:chExt cx="391" cy="146"/>
              </a:xfrm>
            </p:grpSpPr>
            <p:sp>
              <p:nvSpPr>
                <p:cNvPr id="639" name="Freeform 226"/>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40" name="Freeform 227"/>
                <p:cNvSpPr>
                  <a:spLocks noChangeAspect="1"/>
                </p:cNvSpPr>
                <p:nvPr/>
              </p:nvSpPr>
              <p:spPr bwMode="auto">
                <a:xfrm>
                  <a:off x="3195" y="3122"/>
                  <a:ext cx="187" cy="62"/>
                </a:xfrm>
                <a:custGeom>
                  <a:avLst/>
                  <a:gdLst>
                    <a:gd name="T0" fmla="*/ 0 w 187"/>
                    <a:gd name="T1" fmla="*/ 48 h 62"/>
                    <a:gd name="T2" fmla="*/ 41 w 187"/>
                    <a:gd name="T3" fmla="*/ 62 h 62"/>
                    <a:gd name="T4" fmla="*/ 142 w 187"/>
                    <a:gd name="T5" fmla="*/ 20 h 62"/>
                    <a:gd name="T6" fmla="*/ 187 w 187"/>
                    <a:gd name="T7" fmla="*/ 34 h 62"/>
                    <a:gd name="T8" fmla="*/ 162 w 187"/>
                    <a:gd name="T9" fmla="*/ 0 h 62"/>
                    <a:gd name="T10" fmla="*/ 45 w 187"/>
                    <a:gd name="T11" fmla="*/ 0 h 62"/>
                    <a:gd name="T12" fmla="*/ 93 w 187"/>
                    <a:gd name="T13" fmla="*/ 10 h 62"/>
                    <a:gd name="T14" fmla="*/ 0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48"/>
                      </a:moveTo>
                      <a:lnTo>
                        <a:pt x="41" y="62"/>
                      </a:lnTo>
                      <a:lnTo>
                        <a:pt x="142" y="20"/>
                      </a:lnTo>
                      <a:lnTo>
                        <a:pt x="187" y="34"/>
                      </a:lnTo>
                      <a:lnTo>
                        <a:pt x="162" y="0"/>
                      </a:lnTo>
                      <a:lnTo>
                        <a:pt x="45" y="0"/>
                      </a:lnTo>
                      <a:lnTo>
                        <a:pt x="93" y="10"/>
                      </a:lnTo>
                      <a:lnTo>
                        <a:pt x="0" y="48"/>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41" name="Freeform 228"/>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42" name="Freeform 229"/>
                <p:cNvSpPr>
                  <a:spLocks noChangeAspect="1"/>
                </p:cNvSpPr>
                <p:nvPr/>
              </p:nvSpPr>
              <p:spPr bwMode="auto">
                <a:xfrm>
                  <a:off x="2991" y="3194"/>
                  <a:ext cx="186" cy="66"/>
                </a:xfrm>
                <a:custGeom>
                  <a:avLst/>
                  <a:gdLst>
                    <a:gd name="T0" fmla="*/ 186 w 186"/>
                    <a:gd name="T1" fmla="*/ 14 h 66"/>
                    <a:gd name="T2" fmla="*/ 145 w 186"/>
                    <a:gd name="T3" fmla="*/ 0 h 66"/>
                    <a:gd name="T4" fmla="*/ 48 w 186"/>
                    <a:gd name="T5" fmla="*/ 42 h 66"/>
                    <a:gd name="T6" fmla="*/ 0 w 186"/>
                    <a:gd name="T7" fmla="*/ 28 h 66"/>
                    <a:gd name="T8" fmla="*/ 24 w 186"/>
                    <a:gd name="T9" fmla="*/ 66 h 66"/>
                    <a:gd name="T10" fmla="*/ 145 w 186"/>
                    <a:gd name="T11" fmla="*/ 66 h 66"/>
                    <a:gd name="T12" fmla="*/ 93 w 186"/>
                    <a:gd name="T13" fmla="*/ 52 h 66"/>
                    <a:gd name="T14" fmla="*/ 186 w 186"/>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6"/>
                    <a:gd name="T25" fmla="*/ 0 h 66"/>
                    <a:gd name="T26" fmla="*/ 186 w 186"/>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6" h="66">
                      <a:moveTo>
                        <a:pt x="186" y="14"/>
                      </a:moveTo>
                      <a:lnTo>
                        <a:pt x="145" y="0"/>
                      </a:lnTo>
                      <a:lnTo>
                        <a:pt x="48" y="42"/>
                      </a:lnTo>
                      <a:lnTo>
                        <a:pt x="0" y="28"/>
                      </a:lnTo>
                      <a:lnTo>
                        <a:pt x="24" y="66"/>
                      </a:lnTo>
                      <a:lnTo>
                        <a:pt x="145" y="66"/>
                      </a:lnTo>
                      <a:lnTo>
                        <a:pt x="93" y="52"/>
                      </a:lnTo>
                      <a:lnTo>
                        <a:pt x="186"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43" name="Freeform 230"/>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44" name="Freeform 231"/>
                <p:cNvSpPr>
                  <a:spLocks noChangeAspect="1"/>
                </p:cNvSpPr>
                <p:nvPr/>
              </p:nvSpPr>
              <p:spPr bwMode="auto">
                <a:xfrm>
                  <a:off x="3001" y="3118"/>
                  <a:ext cx="187" cy="63"/>
                </a:xfrm>
                <a:custGeom>
                  <a:avLst/>
                  <a:gdLst>
                    <a:gd name="T0" fmla="*/ 0 w 187"/>
                    <a:gd name="T1" fmla="*/ 14 h 63"/>
                    <a:gd name="T2" fmla="*/ 41 w 187"/>
                    <a:gd name="T3" fmla="*/ 0 h 63"/>
                    <a:gd name="T4" fmla="*/ 142 w 187"/>
                    <a:gd name="T5" fmla="*/ 38 h 63"/>
                    <a:gd name="T6" fmla="*/ 187 w 187"/>
                    <a:gd name="T7" fmla="*/ 28 h 63"/>
                    <a:gd name="T8" fmla="*/ 163 w 187"/>
                    <a:gd name="T9" fmla="*/ 63 h 63"/>
                    <a:gd name="T10" fmla="*/ 45 w 187"/>
                    <a:gd name="T11" fmla="*/ 63 h 63"/>
                    <a:gd name="T12" fmla="*/ 93 w 187"/>
                    <a:gd name="T13" fmla="*/ 52 h 63"/>
                    <a:gd name="T14" fmla="*/ 0 w 187"/>
                    <a:gd name="T15" fmla="*/ 14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14"/>
                      </a:moveTo>
                      <a:lnTo>
                        <a:pt x="41" y="0"/>
                      </a:lnTo>
                      <a:lnTo>
                        <a:pt x="142" y="38"/>
                      </a:lnTo>
                      <a:lnTo>
                        <a:pt x="187" y="28"/>
                      </a:lnTo>
                      <a:lnTo>
                        <a:pt x="163" y="63"/>
                      </a:lnTo>
                      <a:lnTo>
                        <a:pt x="45" y="63"/>
                      </a:lnTo>
                      <a:lnTo>
                        <a:pt x="93" y="52"/>
                      </a:lnTo>
                      <a:lnTo>
                        <a:pt x="0" y="14"/>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45" name="Freeform 232"/>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46" name="Freeform 233"/>
                <p:cNvSpPr>
                  <a:spLocks noChangeAspect="1"/>
                </p:cNvSpPr>
                <p:nvPr/>
              </p:nvSpPr>
              <p:spPr bwMode="auto">
                <a:xfrm>
                  <a:off x="3188" y="3201"/>
                  <a:ext cx="187" cy="63"/>
                </a:xfrm>
                <a:custGeom>
                  <a:avLst/>
                  <a:gdLst>
                    <a:gd name="T0" fmla="*/ 187 w 187"/>
                    <a:gd name="T1" fmla="*/ 49 h 63"/>
                    <a:gd name="T2" fmla="*/ 145 w 187"/>
                    <a:gd name="T3" fmla="*/ 63 h 63"/>
                    <a:gd name="T4" fmla="*/ 48 w 187"/>
                    <a:gd name="T5" fmla="*/ 21 h 63"/>
                    <a:gd name="T6" fmla="*/ 0 w 187"/>
                    <a:gd name="T7" fmla="*/ 35 h 63"/>
                    <a:gd name="T8" fmla="*/ 24 w 187"/>
                    <a:gd name="T9" fmla="*/ 0 h 63"/>
                    <a:gd name="T10" fmla="*/ 145 w 187"/>
                    <a:gd name="T11" fmla="*/ 0 h 63"/>
                    <a:gd name="T12" fmla="*/ 93 w 187"/>
                    <a:gd name="T13" fmla="*/ 11 h 63"/>
                    <a:gd name="T14" fmla="*/ 187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187" y="49"/>
                      </a:moveTo>
                      <a:lnTo>
                        <a:pt x="145" y="63"/>
                      </a:lnTo>
                      <a:lnTo>
                        <a:pt x="48" y="21"/>
                      </a:lnTo>
                      <a:lnTo>
                        <a:pt x="0" y="35"/>
                      </a:lnTo>
                      <a:lnTo>
                        <a:pt x="24" y="0"/>
                      </a:lnTo>
                      <a:lnTo>
                        <a:pt x="145" y="0"/>
                      </a:lnTo>
                      <a:lnTo>
                        <a:pt x="93" y="11"/>
                      </a:lnTo>
                      <a:lnTo>
                        <a:pt x="187" y="49"/>
                      </a:lnTo>
                      <a:close/>
                    </a:path>
                  </a:pathLst>
                </a:custGeom>
                <a:solidFill>
                  <a:srgbClr val="000000"/>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nvGrpSpPr>
              <p:cNvPr id="102480" name="Group 234"/>
              <p:cNvGrpSpPr>
                <a:grpSpLocks noChangeAspect="1"/>
              </p:cNvGrpSpPr>
              <p:nvPr/>
            </p:nvGrpSpPr>
            <p:grpSpPr bwMode="auto">
              <a:xfrm>
                <a:off x="2994" y="3122"/>
                <a:ext cx="391" cy="145"/>
                <a:chOff x="2994" y="3122"/>
                <a:chExt cx="391" cy="145"/>
              </a:xfrm>
            </p:grpSpPr>
            <p:sp>
              <p:nvSpPr>
                <p:cNvPr id="631" name="Freeform 235"/>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32" name="Freeform 236"/>
                <p:cNvSpPr>
                  <a:spLocks noChangeAspect="1"/>
                </p:cNvSpPr>
                <p:nvPr/>
              </p:nvSpPr>
              <p:spPr bwMode="auto">
                <a:xfrm>
                  <a:off x="3198" y="3125"/>
                  <a:ext cx="187" cy="63"/>
                </a:xfrm>
                <a:custGeom>
                  <a:avLst/>
                  <a:gdLst>
                    <a:gd name="T0" fmla="*/ 0 w 187"/>
                    <a:gd name="T1" fmla="*/ 49 h 63"/>
                    <a:gd name="T2" fmla="*/ 42 w 187"/>
                    <a:gd name="T3" fmla="*/ 63 h 63"/>
                    <a:gd name="T4" fmla="*/ 142 w 187"/>
                    <a:gd name="T5" fmla="*/ 21 h 63"/>
                    <a:gd name="T6" fmla="*/ 187 w 187"/>
                    <a:gd name="T7" fmla="*/ 35 h 63"/>
                    <a:gd name="T8" fmla="*/ 163 w 187"/>
                    <a:gd name="T9" fmla="*/ 0 h 63"/>
                    <a:gd name="T10" fmla="*/ 45 w 187"/>
                    <a:gd name="T11" fmla="*/ 0 h 63"/>
                    <a:gd name="T12" fmla="*/ 94 w 187"/>
                    <a:gd name="T13" fmla="*/ 11 h 63"/>
                    <a:gd name="T14" fmla="*/ 0 w 187"/>
                    <a:gd name="T15" fmla="*/ 49 h 63"/>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3"/>
                    <a:gd name="T26" fmla="*/ 187 w 187"/>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3">
                      <a:moveTo>
                        <a:pt x="0" y="49"/>
                      </a:moveTo>
                      <a:lnTo>
                        <a:pt x="42" y="63"/>
                      </a:lnTo>
                      <a:lnTo>
                        <a:pt x="142" y="21"/>
                      </a:lnTo>
                      <a:lnTo>
                        <a:pt x="187" y="35"/>
                      </a:lnTo>
                      <a:lnTo>
                        <a:pt x="163" y="0"/>
                      </a:lnTo>
                      <a:lnTo>
                        <a:pt x="45" y="0"/>
                      </a:lnTo>
                      <a:lnTo>
                        <a:pt x="94" y="11"/>
                      </a:lnTo>
                      <a:lnTo>
                        <a:pt x="0" y="49"/>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33" name="Freeform 237"/>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34" name="Freeform 238"/>
                <p:cNvSpPr>
                  <a:spLocks noChangeAspect="1"/>
                </p:cNvSpPr>
                <p:nvPr/>
              </p:nvSpPr>
              <p:spPr bwMode="auto">
                <a:xfrm>
                  <a:off x="2994" y="3198"/>
                  <a:ext cx="187" cy="66"/>
                </a:xfrm>
                <a:custGeom>
                  <a:avLst/>
                  <a:gdLst>
                    <a:gd name="T0" fmla="*/ 187 w 187"/>
                    <a:gd name="T1" fmla="*/ 14 h 66"/>
                    <a:gd name="T2" fmla="*/ 145 w 187"/>
                    <a:gd name="T3" fmla="*/ 0 h 66"/>
                    <a:gd name="T4" fmla="*/ 48 w 187"/>
                    <a:gd name="T5" fmla="*/ 41 h 66"/>
                    <a:gd name="T6" fmla="*/ 0 w 187"/>
                    <a:gd name="T7" fmla="*/ 28 h 66"/>
                    <a:gd name="T8" fmla="*/ 24 w 187"/>
                    <a:gd name="T9" fmla="*/ 66 h 66"/>
                    <a:gd name="T10" fmla="*/ 145 w 187"/>
                    <a:gd name="T11" fmla="*/ 66 h 66"/>
                    <a:gd name="T12" fmla="*/ 93 w 187"/>
                    <a:gd name="T13" fmla="*/ 52 h 66"/>
                    <a:gd name="T14" fmla="*/ 187 w 187"/>
                    <a:gd name="T15" fmla="*/ 14 h 66"/>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6"/>
                    <a:gd name="T26" fmla="*/ 187 w 187"/>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6">
                      <a:moveTo>
                        <a:pt x="187" y="14"/>
                      </a:moveTo>
                      <a:lnTo>
                        <a:pt x="145" y="0"/>
                      </a:lnTo>
                      <a:lnTo>
                        <a:pt x="48" y="41"/>
                      </a:lnTo>
                      <a:lnTo>
                        <a:pt x="0" y="28"/>
                      </a:lnTo>
                      <a:lnTo>
                        <a:pt x="24" y="66"/>
                      </a:lnTo>
                      <a:lnTo>
                        <a:pt x="145" y="66"/>
                      </a:lnTo>
                      <a:lnTo>
                        <a:pt x="93" y="52"/>
                      </a:lnTo>
                      <a:lnTo>
                        <a:pt x="187"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35" name="Freeform 239"/>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36" name="Freeform 240"/>
                <p:cNvSpPr>
                  <a:spLocks noChangeAspect="1"/>
                </p:cNvSpPr>
                <p:nvPr/>
              </p:nvSpPr>
              <p:spPr bwMode="auto">
                <a:xfrm>
                  <a:off x="3004" y="3122"/>
                  <a:ext cx="187" cy="62"/>
                </a:xfrm>
                <a:custGeom>
                  <a:avLst/>
                  <a:gdLst>
                    <a:gd name="T0" fmla="*/ 0 w 187"/>
                    <a:gd name="T1" fmla="*/ 14 h 62"/>
                    <a:gd name="T2" fmla="*/ 42 w 187"/>
                    <a:gd name="T3" fmla="*/ 0 h 62"/>
                    <a:gd name="T4" fmla="*/ 142 w 187"/>
                    <a:gd name="T5" fmla="*/ 38 h 62"/>
                    <a:gd name="T6" fmla="*/ 187 w 187"/>
                    <a:gd name="T7" fmla="*/ 27 h 62"/>
                    <a:gd name="T8" fmla="*/ 163 w 187"/>
                    <a:gd name="T9" fmla="*/ 62 h 62"/>
                    <a:gd name="T10" fmla="*/ 45 w 187"/>
                    <a:gd name="T11" fmla="*/ 62 h 62"/>
                    <a:gd name="T12" fmla="*/ 94 w 187"/>
                    <a:gd name="T13" fmla="*/ 52 h 62"/>
                    <a:gd name="T14" fmla="*/ 0 w 187"/>
                    <a:gd name="T15" fmla="*/ 14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0" y="14"/>
                      </a:moveTo>
                      <a:lnTo>
                        <a:pt x="42" y="0"/>
                      </a:lnTo>
                      <a:lnTo>
                        <a:pt x="142" y="38"/>
                      </a:lnTo>
                      <a:lnTo>
                        <a:pt x="187" y="27"/>
                      </a:lnTo>
                      <a:lnTo>
                        <a:pt x="163" y="62"/>
                      </a:lnTo>
                      <a:lnTo>
                        <a:pt x="45" y="62"/>
                      </a:lnTo>
                      <a:lnTo>
                        <a:pt x="94" y="52"/>
                      </a:lnTo>
                      <a:lnTo>
                        <a:pt x="0" y="14"/>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37" name="Freeform 241"/>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sp>
              <p:nvSpPr>
                <p:cNvPr id="638" name="Freeform 242"/>
                <p:cNvSpPr>
                  <a:spLocks noChangeAspect="1"/>
                </p:cNvSpPr>
                <p:nvPr/>
              </p:nvSpPr>
              <p:spPr bwMode="auto">
                <a:xfrm>
                  <a:off x="3191" y="3205"/>
                  <a:ext cx="187" cy="62"/>
                </a:xfrm>
                <a:custGeom>
                  <a:avLst/>
                  <a:gdLst>
                    <a:gd name="T0" fmla="*/ 187 w 187"/>
                    <a:gd name="T1" fmla="*/ 48 h 62"/>
                    <a:gd name="T2" fmla="*/ 146 w 187"/>
                    <a:gd name="T3" fmla="*/ 62 h 62"/>
                    <a:gd name="T4" fmla="*/ 49 w 187"/>
                    <a:gd name="T5" fmla="*/ 21 h 62"/>
                    <a:gd name="T6" fmla="*/ 0 w 187"/>
                    <a:gd name="T7" fmla="*/ 34 h 62"/>
                    <a:gd name="T8" fmla="*/ 24 w 187"/>
                    <a:gd name="T9" fmla="*/ 0 h 62"/>
                    <a:gd name="T10" fmla="*/ 146 w 187"/>
                    <a:gd name="T11" fmla="*/ 0 h 62"/>
                    <a:gd name="T12" fmla="*/ 94 w 187"/>
                    <a:gd name="T13" fmla="*/ 10 h 62"/>
                    <a:gd name="T14" fmla="*/ 187 w 187"/>
                    <a:gd name="T15" fmla="*/ 48 h 62"/>
                    <a:gd name="T16" fmla="*/ 0 60000 65536"/>
                    <a:gd name="T17" fmla="*/ 0 60000 65536"/>
                    <a:gd name="T18" fmla="*/ 0 60000 65536"/>
                    <a:gd name="T19" fmla="*/ 0 60000 65536"/>
                    <a:gd name="T20" fmla="*/ 0 60000 65536"/>
                    <a:gd name="T21" fmla="*/ 0 60000 65536"/>
                    <a:gd name="T22" fmla="*/ 0 60000 65536"/>
                    <a:gd name="T23" fmla="*/ 0 60000 65536"/>
                    <a:gd name="T24" fmla="*/ 0 w 187"/>
                    <a:gd name="T25" fmla="*/ 0 h 62"/>
                    <a:gd name="T26" fmla="*/ 187 w 187"/>
                    <a:gd name="T27" fmla="*/ 62 h 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7" h="62">
                      <a:moveTo>
                        <a:pt x="187" y="48"/>
                      </a:moveTo>
                      <a:lnTo>
                        <a:pt x="146" y="62"/>
                      </a:lnTo>
                      <a:lnTo>
                        <a:pt x="49" y="21"/>
                      </a:lnTo>
                      <a:lnTo>
                        <a:pt x="0" y="34"/>
                      </a:lnTo>
                      <a:lnTo>
                        <a:pt x="24" y="0"/>
                      </a:lnTo>
                      <a:lnTo>
                        <a:pt x="146" y="0"/>
                      </a:lnTo>
                      <a:lnTo>
                        <a:pt x="94" y="10"/>
                      </a:lnTo>
                      <a:lnTo>
                        <a:pt x="187" y="48"/>
                      </a:lnTo>
                      <a:close/>
                    </a:path>
                  </a:pathLst>
                </a:custGeom>
                <a:solidFill>
                  <a:srgbClr val="FFFFFF"/>
                </a:solidFill>
                <a:ln w="9525">
                  <a:noFill/>
                  <a:round/>
                  <a:headEnd/>
                  <a:tailEnd/>
                </a:ln>
              </p:spPr>
              <p:txBody>
                <a:bodyPr/>
                <a:lstStyle/>
                <a:p>
                  <a:pPr algn="ctr" eaLnBrk="0" hangingPunct="0">
                    <a:lnSpc>
                      <a:spcPct val="90000"/>
                    </a:lnSpc>
                  </a:pPr>
                  <a:endParaRPr lang="en-US" sz="2400" dirty="0">
                    <a:solidFill>
                      <a:schemeClr val="bg1"/>
                    </a:solidFill>
                  </a:endParaRPr>
                </a:p>
              </p:txBody>
            </p:sp>
          </p:grpSp>
        </p:grpSp>
        <p:sp>
          <p:nvSpPr>
            <p:cNvPr id="627" name="Line 243"/>
            <p:cNvSpPr>
              <a:spLocks noChangeAspect="1" noChangeShapeType="1"/>
            </p:cNvSpPr>
            <p:nvPr/>
          </p:nvSpPr>
          <p:spPr bwMode="auto">
            <a:xfrm>
              <a:off x="2904"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sp>
          <p:nvSpPr>
            <p:cNvPr id="628" name="Line 244"/>
            <p:cNvSpPr>
              <a:spLocks noChangeAspect="1" noChangeShapeType="1"/>
            </p:cNvSpPr>
            <p:nvPr/>
          </p:nvSpPr>
          <p:spPr bwMode="auto">
            <a:xfrm>
              <a:off x="3472" y="3191"/>
              <a:ext cx="1" cy="139"/>
            </a:xfrm>
            <a:prstGeom prst="line">
              <a:avLst/>
            </a:prstGeom>
            <a:noFill/>
            <a:ln w="4763">
              <a:solidFill>
                <a:srgbClr val="AAE6FF"/>
              </a:solidFill>
              <a:round/>
              <a:headEnd/>
              <a:tailEnd/>
            </a:ln>
          </p:spPr>
          <p:txBody>
            <a:bodyPr/>
            <a:lstStyle/>
            <a:p>
              <a:endParaRPr lang="en-US" sz="2400" dirty="0">
                <a:solidFill>
                  <a:schemeClr val="bg1"/>
                </a:solidFill>
              </a:endParaRPr>
            </a:p>
          </p:txBody>
        </p:sp>
      </p:grpSp>
      <p:sp>
        <p:nvSpPr>
          <p:cNvPr id="647" name="Text Box 277"/>
          <p:cNvSpPr txBox="1">
            <a:spLocks noChangeArrowheads="1"/>
          </p:cNvSpPr>
          <p:nvPr/>
        </p:nvSpPr>
        <p:spPr bwMode="auto">
          <a:xfrm>
            <a:off x="8914132" y="4905275"/>
            <a:ext cx="2184400" cy="301904"/>
          </a:xfrm>
          <a:prstGeom prst="rect">
            <a:avLst/>
          </a:prstGeom>
          <a:noFill/>
          <a:ln w="9525" algn="ctr">
            <a:noFill/>
            <a:miter lim="800000"/>
            <a:headEnd/>
            <a:tailEnd/>
          </a:ln>
        </p:spPr>
        <p:txBody>
          <a:bodyPr wrap="square" lIns="97756" tIns="48876" rIns="97756" bIns="48876">
            <a:spAutoFit/>
          </a:bodyPr>
          <a:lstStyle/>
          <a:p>
            <a:pPr algn="ctr" defTabSz="969373" eaLnBrk="0" hangingPunct="0">
              <a:lnSpc>
                <a:spcPct val="90000"/>
              </a:lnSpc>
              <a:spcBef>
                <a:spcPct val="50000"/>
              </a:spcBef>
            </a:pPr>
            <a:r>
              <a:rPr lang="en-GB" sz="1467" dirty="0">
                <a:solidFill>
                  <a:srgbClr val="002060"/>
                </a:solidFill>
              </a:rPr>
              <a:t>Centralised RR</a:t>
            </a:r>
            <a:endParaRPr lang="en-US" sz="1467" dirty="0">
              <a:solidFill>
                <a:srgbClr val="002060"/>
              </a:solidFill>
            </a:endParaRPr>
          </a:p>
        </p:txBody>
      </p:sp>
      <p:sp>
        <p:nvSpPr>
          <p:cNvPr id="648" name="Rounded Rectangle 647"/>
          <p:cNvSpPr/>
          <p:nvPr/>
        </p:nvSpPr>
        <p:spPr bwMode="auto">
          <a:xfrm>
            <a:off x="914400" y="3140684"/>
            <a:ext cx="10453509" cy="1198867"/>
          </a:xfrm>
          <a:prstGeom prst="round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wrap="square" lIns="97756" tIns="48876" rIns="97756" bIns="48876" anchor="ctr">
            <a:prstTxWarp prst="textNoShape">
              <a:avLst/>
            </a:prstTxWarp>
            <a:spAutoFit/>
          </a:bodyPr>
          <a:lstStyle/>
          <a:p>
            <a:pPr algn="ctr" defTabSz="969373">
              <a:spcBef>
                <a:spcPct val="50000"/>
              </a:spcBef>
              <a:defRPr/>
            </a:pPr>
            <a:r>
              <a:rPr lang="en-US" sz="3733" b="1" dirty="0">
                <a:solidFill>
                  <a:schemeClr val="bg1"/>
                </a:solidFill>
                <a:ea typeface="ＭＳ Ｐゴシック" charset="-128"/>
                <a:cs typeface="ＭＳ Ｐゴシック" charset="-128"/>
              </a:rPr>
              <a:t>Flexible</a:t>
            </a:r>
            <a:r>
              <a:rPr lang="en-US" sz="3733" dirty="0">
                <a:solidFill>
                  <a:schemeClr val="bg1"/>
                </a:solidFill>
                <a:ea typeface="ＭＳ Ｐゴシック" charset="-128"/>
                <a:cs typeface="ＭＳ Ｐゴシック" charset="-128"/>
              </a:rPr>
              <a:t> </a:t>
            </a:r>
            <a:r>
              <a:rPr lang="en-US" sz="2667" dirty="0">
                <a:solidFill>
                  <a:schemeClr val="bg1"/>
                </a:solidFill>
                <a:ea typeface="ＭＳ Ｐゴシック" charset="-128"/>
                <a:cs typeface="ＭＳ Ｐゴシック" charset="-128"/>
              </a:rPr>
              <a:t>L2 &amp; L3 transport virtualisation to support GSM, 3G &amp; LTE, wholesale &amp; retail options</a:t>
            </a:r>
            <a:endParaRPr lang="en-US" sz="2667" baseline="30000" dirty="0">
              <a:solidFill>
                <a:schemeClr val="bg1"/>
              </a:solidFill>
              <a:ea typeface="ＭＳ Ｐゴシック" charset="-128"/>
              <a:cs typeface="ＭＳ Ｐゴシック" charset="-128"/>
            </a:endParaRPr>
          </a:p>
        </p:txBody>
      </p:sp>
      <p:sp>
        <p:nvSpPr>
          <p:cNvPr id="649" name="Rounded Rectangle 648"/>
          <p:cNvSpPr/>
          <p:nvPr/>
        </p:nvSpPr>
        <p:spPr bwMode="auto">
          <a:xfrm>
            <a:off x="914400" y="4648130"/>
            <a:ext cx="10453509" cy="1289814"/>
          </a:xfrm>
          <a:prstGeom prst="round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wrap="square" lIns="97756" tIns="48876" rIns="97756" bIns="48876" anchor="ctr">
            <a:prstTxWarp prst="textNoShape">
              <a:avLst/>
            </a:prstTxWarp>
            <a:spAutoFit/>
          </a:bodyPr>
          <a:lstStyle/>
          <a:p>
            <a:pPr algn="ctr" defTabSz="969373">
              <a:spcBef>
                <a:spcPct val="50000"/>
              </a:spcBef>
              <a:defRPr/>
            </a:pPr>
            <a:r>
              <a:rPr lang="en-US" sz="2667" dirty="0">
                <a:solidFill>
                  <a:schemeClr val="bg1"/>
                </a:solidFill>
                <a:ea typeface="ＭＳ Ｐゴシック" charset="-128"/>
                <a:cs typeface="ＭＳ Ｐゴシック" charset="-128"/>
              </a:rPr>
              <a:t>New levels of </a:t>
            </a:r>
            <a:r>
              <a:rPr lang="en-US" sz="4267" dirty="0">
                <a:solidFill>
                  <a:schemeClr val="bg1"/>
                </a:solidFill>
                <a:ea typeface="ＭＳ Ｐゴシック" charset="-128"/>
                <a:cs typeface="ＭＳ Ｐゴシック" charset="-128"/>
              </a:rPr>
              <a:t>Scale </a:t>
            </a:r>
            <a:r>
              <a:rPr lang="en-US" sz="2667" dirty="0">
                <a:solidFill>
                  <a:schemeClr val="bg1"/>
                </a:solidFill>
                <a:ea typeface="ＭＳ Ｐゴシック" charset="-128"/>
                <a:cs typeface="ＭＳ Ｐゴシック" charset="-128"/>
              </a:rPr>
              <a:t>for MPLS transport and optimal routing through RFC 3107 with BGP hierarchical LSPs </a:t>
            </a:r>
            <a:endParaRPr lang="en-US" sz="2667" baseline="30000" dirty="0">
              <a:solidFill>
                <a:schemeClr val="bg1"/>
              </a:solidFill>
              <a:ea typeface="ＭＳ Ｐゴシック" charset="-128"/>
              <a:cs typeface="ＭＳ Ｐゴシック" charset="-128"/>
            </a:endParaRPr>
          </a:p>
        </p:txBody>
      </p:sp>
      <p:sp>
        <p:nvSpPr>
          <p:cNvPr id="650" name="Rounded Rectangle 649"/>
          <p:cNvSpPr/>
          <p:nvPr/>
        </p:nvSpPr>
        <p:spPr bwMode="auto">
          <a:xfrm>
            <a:off x="914400" y="1498530"/>
            <a:ext cx="10453509" cy="1289814"/>
          </a:xfrm>
          <a:prstGeom prst="round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wrap="square" lIns="97756" tIns="48876" rIns="97756" bIns="48876" anchor="ctr">
            <a:prstTxWarp prst="textNoShape">
              <a:avLst/>
            </a:prstTxWarp>
            <a:spAutoFit/>
          </a:bodyPr>
          <a:lstStyle/>
          <a:p>
            <a:pPr algn="ctr" defTabSz="969373">
              <a:spcBef>
                <a:spcPct val="50000"/>
              </a:spcBef>
              <a:defRPr/>
            </a:pPr>
            <a:r>
              <a:rPr lang="en-US" sz="4267" dirty="0">
                <a:solidFill>
                  <a:srgbClr val="FFFFFF"/>
                </a:solidFill>
                <a:ea typeface="ＭＳ Ｐゴシック" charset="-128"/>
                <a:cs typeface="ＭＳ Ｐゴシック" charset="-128"/>
              </a:rPr>
              <a:t>Simplified </a:t>
            </a:r>
            <a:r>
              <a:rPr lang="en-US" sz="2667" dirty="0">
                <a:solidFill>
                  <a:srgbClr val="FFFFFF"/>
                </a:solidFill>
                <a:ea typeface="ＭＳ Ｐゴシック" charset="-128"/>
                <a:cs typeface="ＭＳ Ｐゴシック" charset="-128"/>
              </a:rPr>
              <a:t>MPLS Transport </a:t>
            </a:r>
            <a:r>
              <a:rPr lang="en-US" sz="2667" dirty="0">
                <a:solidFill>
                  <a:schemeClr val="bg1"/>
                </a:solidFill>
                <a:ea typeface="ＭＳ Ｐゴシック" charset="-128"/>
                <a:cs typeface="ＭＳ Ｐゴシック" charset="-128"/>
              </a:rPr>
              <a:t>with E2E OAM, performance management, provisioning with seamless resiliency</a:t>
            </a:r>
            <a:endParaRPr lang="en-US" sz="2667" baseline="30000" dirty="0">
              <a:solidFill>
                <a:schemeClr val="bg1"/>
              </a:solidFill>
              <a:ea typeface="ＭＳ Ｐゴシック" charset="-128"/>
              <a:cs typeface="ＭＳ Ｐゴシック" charset="-128"/>
            </a:endParaRPr>
          </a:p>
        </p:txBody>
      </p:sp>
    </p:spTree>
    <p:extLst>
      <p:ext uri="{BB962C8B-B14F-4D97-AF65-F5344CB8AC3E}">
        <p14:creationId xmlns:p14="http://schemas.microsoft.com/office/powerpoint/2010/main" val="42016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6913"/>
                                        </p:tgtEl>
                                        <p:attrNameLst>
                                          <p:attrName>style.opacity</p:attrName>
                                        </p:attrNameLst>
                                      </p:cBhvr>
                                      <p:to>
                                        <p:strVal val="0.5"/>
                                      </p:to>
                                    </p:set>
                                    <p:animEffect filter="image" prLst="opacity: 0.5">
                                      <p:cBhvr rctx="IE">
                                        <p:cTn id="7" dur="indefinite"/>
                                        <p:tgtEl>
                                          <p:spTgt spid="36913"/>
                                        </p:tgtEl>
                                      </p:cBhvr>
                                    </p:animEffect>
                                  </p:childTnLst>
                                </p:cTn>
                              </p:par>
                              <p:par>
                                <p:cTn id="8" presetID="9" presetClass="emph" presetSubtype="0" grpId="0" nodeType="withEffect">
                                  <p:stCondLst>
                                    <p:cond delay="0"/>
                                  </p:stCondLst>
                                  <p:childTnLst>
                                    <p:set>
                                      <p:cBhvr rctx="PPT">
                                        <p:cTn id="9" dur="indefinite"/>
                                        <p:tgtEl>
                                          <p:spTgt spid="36888"/>
                                        </p:tgtEl>
                                        <p:attrNameLst>
                                          <p:attrName>style.opacity</p:attrName>
                                        </p:attrNameLst>
                                      </p:cBhvr>
                                      <p:to>
                                        <p:strVal val="0.5"/>
                                      </p:to>
                                    </p:set>
                                    <p:animEffect filter="image" prLst="opacity: 0.5">
                                      <p:cBhvr rctx="IE">
                                        <p:cTn id="10" dur="indefinite"/>
                                        <p:tgtEl>
                                          <p:spTgt spid="36888"/>
                                        </p:tgtEl>
                                      </p:cBhvr>
                                    </p:animEffect>
                                  </p:childTnLst>
                                </p:cTn>
                              </p:par>
                              <p:par>
                                <p:cTn id="11" presetID="9" presetClass="emph" presetSubtype="0" nodeType="withEffect">
                                  <p:stCondLst>
                                    <p:cond delay="0"/>
                                  </p:stCondLst>
                                  <p:childTnLst>
                                    <p:set>
                                      <p:cBhvr rctx="PPT">
                                        <p:cTn id="12" dur="indefinite"/>
                                        <p:tgtEl>
                                          <p:spTgt spid="620"/>
                                        </p:tgtEl>
                                        <p:attrNameLst>
                                          <p:attrName>style.opacity</p:attrName>
                                        </p:attrNameLst>
                                      </p:cBhvr>
                                      <p:to>
                                        <p:strVal val="0.5"/>
                                      </p:to>
                                    </p:set>
                                    <p:animEffect filter="image" prLst="opacity: 0.5">
                                      <p:cBhvr rctx="IE">
                                        <p:cTn id="13" dur="indefinite"/>
                                        <p:tgtEl>
                                          <p:spTgt spid="620"/>
                                        </p:tgtEl>
                                      </p:cBhvr>
                                    </p:animEffect>
                                  </p:childTnLst>
                                </p:cTn>
                              </p:par>
                              <p:par>
                                <p:cTn id="14" presetID="9" presetClass="emph" presetSubtype="0" grpId="0" nodeType="withEffect">
                                  <p:stCondLst>
                                    <p:cond delay="0"/>
                                  </p:stCondLst>
                                  <p:childTnLst>
                                    <p:set>
                                      <p:cBhvr rctx="PPT">
                                        <p:cTn id="15" dur="indefinite"/>
                                        <p:tgtEl>
                                          <p:spTgt spid="472"/>
                                        </p:tgtEl>
                                        <p:attrNameLst>
                                          <p:attrName>style.opacity</p:attrName>
                                        </p:attrNameLst>
                                      </p:cBhvr>
                                      <p:to>
                                        <p:strVal val="0.5"/>
                                      </p:to>
                                    </p:set>
                                    <p:animEffect filter="image" prLst="opacity: 0.5">
                                      <p:cBhvr rctx="IE">
                                        <p:cTn id="16" dur="indefinite"/>
                                        <p:tgtEl>
                                          <p:spTgt spid="472"/>
                                        </p:tgtEl>
                                      </p:cBhvr>
                                    </p:animEffect>
                                  </p:childTnLst>
                                </p:cTn>
                              </p:par>
                              <p:par>
                                <p:cTn id="17" presetID="9" presetClass="emph" presetSubtype="0" grpId="0" nodeType="withEffect">
                                  <p:stCondLst>
                                    <p:cond delay="0"/>
                                  </p:stCondLst>
                                  <p:childTnLst>
                                    <p:set>
                                      <p:cBhvr rctx="PPT">
                                        <p:cTn id="18" dur="indefinite"/>
                                        <p:tgtEl>
                                          <p:spTgt spid="36896"/>
                                        </p:tgtEl>
                                        <p:attrNameLst>
                                          <p:attrName>style.opacity</p:attrName>
                                        </p:attrNameLst>
                                      </p:cBhvr>
                                      <p:to>
                                        <p:strVal val="0.5"/>
                                      </p:to>
                                    </p:set>
                                    <p:animEffect filter="image" prLst="opacity: 0.5">
                                      <p:cBhvr rctx="IE">
                                        <p:cTn id="19" dur="indefinite"/>
                                        <p:tgtEl>
                                          <p:spTgt spid="36896"/>
                                        </p:tgtEl>
                                      </p:cBhvr>
                                    </p:animEffect>
                                  </p:childTnLst>
                                </p:cTn>
                              </p:par>
                              <p:par>
                                <p:cTn id="20" presetID="9" presetClass="emph" presetSubtype="0" grpId="0" nodeType="withEffect">
                                  <p:stCondLst>
                                    <p:cond delay="0"/>
                                  </p:stCondLst>
                                  <p:childTnLst>
                                    <p:set>
                                      <p:cBhvr rctx="PPT">
                                        <p:cTn id="21" dur="indefinite"/>
                                        <p:tgtEl>
                                          <p:spTgt spid="1051"/>
                                        </p:tgtEl>
                                        <p:attrNameLst>
                                          <p:attrName>style.opacity</p:attrName>
                                        </p:attrNameLst>
                                      </p:cBhvr>
                                      <p:to>
                                        <p:strVal val="0.5"/>
                                      </p:to>
                                    </p:set>
                                    <p:animEffect filter="image" prLst="opacity: 0.5">
                                      <p:cBhvr rctx="IE">
                                        <p:cTn id="22" dur="indefinite"/>
                                        <p:tgtEl>
                                          <p:spTgt spid="1051"/>
                                        </p:tgtEl>
                                      </p:cBhvr>
                                    </p:animEffect>
                                  </p:childTnLst>
                                </p:cTn>
                              </p:par>
                              <p:par>
                                <p:cTn id="23" presetID="9" presetClass="emph" presetSubtype="0" nodeType="withEffect">
                                  <p:stCondLst>
                                    <p:cond delay="0"/>
                                  </p:stCondLst>
                                  <p:childTnLst>
                                    <p:set>
                                      <p:cBhvr rctx="PPT">
                                        <p:cTn id="24" dur="indefinite"/>
                                        <p:tgtEl>
                                          <p:spTgt spid="36885"/>
                                        </p:tgtEl>
                                        <p:attrNameLst>
                                          <p:attrName>style.opacity</p:attrName>
                                        </p:attrNameLst>
                                      </p:cBhvr>
                                      <p:to>
                                        <p:strVal val="0.5"/>
                                      </p:to>
                                    </p:set>
                                    <p:animEffect filter="image" prLst="opacity: 0.5">
                                      <p:cBhvr rctx="IE">
                                        <p:cTn id="25" dur="indefinite"/>
                                        <p:tgtEl>
                                          <p:spTgt spid="36885"/>
                                        </p:tgtEl>
                                      </p:cBhvr>
                                    </p:animEffect>
                                  </p:childTnLst>
                                </p:cTn>
                              </p:par>
                              <p:par>
                                <p:cTn id="26" presetID="9" presetClass="emph" presetSubtype="0" grpId="0" nodeType="withEffect">
                                  <p:stCondLst>
                                    <p:cond delay="0"/>
                                  </p:stCondLst>
                                  <p:childTnLst>
                                    <p:set>
                                      <p:cBhvr rctx="PPT">
                                        <p:cTn id="27" dur="indefinite"/>
                                        <p:tgtEl>
                                          <p:spTgt spid="36874"/>
                                        </p:tgtEl>
                                        <p:attrNameLst>
                                          <p:attrName>style.opacity</p:attrName>
                                        </p:attrNameLst>
                                      </p:cBhvr>
                                      <p:to>
                                        <p:strVal val="0.5"/>
                                      </p:to>
                                    </p:set>
                                    <p:animEffect filter="image" prLst="opacity: 0.5">
                                      <p:cBhvr rctx="IE">
                                        <p:cTn id="28" dur="indefinite"/>
                                        <p:tgtEl>
                                          <p:spTgt spid="36874"/>
                                        </p:tgtEl>
                                      </p:cBhvr>
                                    </p:animEffect>
                                  </p:childTnLst>
                                </p:cTn>
                              </p:par>
                              <p:par>
                                <p:cTn id="29" presetID="9" presetClass="emph" presetSubtype="0" nodeType="withEffect">
                                  <p:stCondLst>
                                    <p:cond delay="0"/>
                                  </p:stCondLst>
                                  <p:childTnLst>
                                    <p:set>
                                      <p:cBhvr rctx="PPT">
                                        <p:cTn id="30" dur="indefinite"/>
                                        <p:tgtEl>
                                          <p:spTgt spid="470"/>
                                        </p:tgtEl>
                                        <p:attrNameLst>
                                          <p:attrName>style.opacity</p:attrName>
                                        </p:attrNameLst>
                                      </p:cBhvr>
                                      <p:to>
                                        <p:strVal val="0.5"/>
                                      </p:to>
                                    </p:set>
                                    <p:animEffect filter="image" prLst="opacity: 0.5">
                                      <p:cBhvr rctx="IE">
                                        <p:cTn id="31" dur="indefinite"/>
                                        <p:tgtEl>
                                          <p:spTgt spid="470"/>
                                        </p:tgtEl>
                                      </p:cBhvr>
                                    </p:animEffect>
                                  </p:childTnLst>
                                </p:cTn>
                              </p:par>
                              <p:par>
                                <p:cTn id="32" presetID="9" presetClass="emph" presetSubtype="0" nodeType="withEffect">
                                  <p:stCondLst>
                                    <p:cond delay="0"/>
                                  </p:stCondLst>
                                  <p:childTnLst>
                                    <p:set>
                                      <p:cBhvr rctx="PPT">
                                        <p:cTn id="33" dur="indefinite"/>
                                        <p:tgtEl>
                                          <p:spTgt spid="31"/>
                                        </p:tgtEl>
                                        <p:attrNameLst>
                                          <p:attrName>style.opacity</p:attrName>
                                        </p:attrNameLst>
                                      </p:cBhvr>
                                      <p:to>
                                        <p:strVal val="0.5"/>
                                      </p:to>
                                    </p:set>
                                    <p:animEffect filter="image" prLst="opacity: 0.5">
                                      <p:cBhvr rctx="IE">
                                        <p:cTn id="34" dur="indefinite"/>
                                        <p:tgtEl>
                                          <p:spTgt spid="31"/>
                                        </p:tgtEl>
                                      </p:cBhvr>
                                    </p:animEffect>
                                  </p:childTnLst>
                                </p:cTn>
                              </p:par>
                              <p:par>
                                <p:cTn id="35" presetID="9" presetClass="emph" presetSubtype="0" grpId="0" nodeType="withEffect">
                                  <p:stCondLst>
                                    <p:cond delay="0"/>
                                  </p:stCondLst>
                                  <p:childTnLst>
                                    <p:set>
                                      <p:cBhvr rctx="PPT">
                                        <p:cTn id="36" dur="indefinite"/>
                                        <p:tgtEl>
                                          <p:spTgt spid="514"/>
                                        </p:tgtEl>
                                        <p:attrNameLst>
                                          <p:attrName>style.opacity</p:attrName>
                                        </p:attrNameLst>
                                      </p:cBhvr>
                                      <p:to>
                                        <p:strVal val="0.5"/>
                                      </p:to>
                                    </p:set>
                                    <p:animEffect filter="image" prLst="opacity: 0.5">
                                      <p:cBhvr rctx="IE">
                                        <p:cTn id="37" dur="indefinite"/>
                                        <p:tgtEl>
                                          <p:spTgt spid="514"/>
                                        </p:tgtEl>
                                      </p:cBhvr>
                                    </p:animEffect>
                                  </p:childTnLst>
                                </p:cTn>
                              </p:par>
                              <p:par>
                                <p:cTn id="38" presetID="9" presetClass="emph" presetSubtype="0" grpId="0" nodeType="withEffect">
                                  <p:stCondLst>
                                    <p:cond delay="0"/>
                                  </p:stCondLst>
                                  <p:childTnLst>
                                    <p:set>
                                      <p:cBhvr rctx="PPT">
                                        <p:cTn id="39" dur="indefinite"/>
                                        <p:tgtEl>
                                          <p:spTgt spid="989"/>
                                        </p:tgtEl>
                                        <p:attrNameLst>
                                          <p:attrName>style.opacity</p:attrName>
                                        </p:attrNameLst>
                                      </p:cBhvr>
                                      <p:to>
                                        <p:strVal val="0.5"/>
                                      </p:to>
                                    </p:set>
                                    <p:animEffect filter="image" prLst="opacity: 0.5">
                                      <p:cBhvr rctx="IE">
                                        <p:cTn id="40" dur="indefinite"/>
                                        <p:tgtEl>
                                          <p:spTgt spid="989"/>
                                        </p:tgtEl>
                                      </p:cBhvr>
                                    </p:animEffect>
                                  </p:childTnLst>
                                </p:cTn>
                              </p:par>
                              <p:par>
                                <p:cTn id="41" presetID="9" presetClass="emph" presetSubtype="0" grpId="0" nodeType="withEffect">
                                  <p:stCondLst>
                                    <p:cond delay="0"/>
                                  </p:stCondLst>
                                  <p:childTnLst>
                                    <p:set>
                                      <p:cBhvr rctx="PPT">
                                        <p:cTn id="42" dur="indefinite"/>
                                        <p:tgtEl>
                                          <p:spTgt spid="36875"/>
                                        </p:tgtEl>
                                        <p:attrNameLst>
                                          <p:attrName>style.opacity</p:attrName>
                                        </p:attrNameLst>
                                      </p:cBhvr>
                                      <p:to>
                                        <p:strVal val="0.5"/>
                                      </p:to>
                                    </p:set>
                                    <p:animEffect filter="image" prLst="opacity: 0.5">
                                      <p:cBhvr rctx="IE">
                                        <p:cTn id="43" dur="indefinite"/>
                                        <p:tgtEl>
                                          <p:spTgt spid="36875"/>
                                        </p:tgtEl>
                                      </p:cBhvr>
                                    </p:animEffect>
                                  </p:childTnLst>
                                </p:cTn>
                              </p:par>
                              <p:par>
                                <p:cTn id="44" presetID="9" presetClass="emph" presetSubtype="0" nodeType="withEffect">
                                  <p:stCondLst>
                                    <p:cond delay="0"/>
                                  </p:stCondLst>
                                  <p:childTnLst>
                                    <p:set>
                                      <p:cBhvr rctx="PPT">
                                        <p:cTn id="45" dur="indefinite"/>
                                        <p:tgtEl>
                                          <p:spTgt spid="2"/>
                                        </p:tgtEl>
                                        <p:attrNameLst>
                                          <p:attrName>style.opacity</p:attrName>
                                        </p:attrNameLst>
                                      </p:cBhvr>
                                      <p:to>
                                        <p:strVal val="0.5"/>
                                      </p:to>
                                    </p:set>
                                    <p:animEffect filter="image" prLst="opacity: 0.5">
                                      <p:cBhvr rctx="IE">
                                        <p:cTn id="46" dur="indefinite"/>
                                        <p:tgtEl>
                                          <p:spTgt spid="2"/>
                                        </p:tgtEl>
                                      </p:cBhvr>
                                    </p:animEffect>
                                  </p:childTnLst>
                                </p:cTn>
                              </p:par>
                              <p:par>
                                <p:cTn id="47" presetID="9" presetClass="emph" presetSubtype="0" grpId="0" nodeType="withEffect">
                                  <p:stCondLst>
                                    <p:cond delay="0"/>
                                  </p:stCondLst>
                                  <p:childTnLst>
                                    <p:set>
                                      <p:cBhvr rctx="PPT">
                                        <p:cTn id="48" dur="indefinite"/>
                                        <p:tgtEl>
                                          <p:spTgt spid="36881"/>
                                        </p:tgtEl>
                                        <p:attrNameLst>
                                          <p:attrName>style.opacity</p:attrName>
                                        </p:attrNameLst>
                                      </p:cBhvr>
                                      <p:to>
                                        <p:strVal val="0.5"/>
                                      </p:to>
                                    </p:set>
                                    <p:animEffect filter="image" prLst="opacity: 0.5">
                                      <p:cBhvr rctx="IE">
                                        <p:cTn id="49" dur="indefinite"/>
                                        <p:tgtEl>
                                          <p:spTgt spid="36881"/>
                                        </p:tgtEl>
                                      </p:cBhvr>
                                    </p:animEffect>
                                  </p:childTnLst>
                                </p:cTn>
                              </p:par>
                              <p:par>
                                <p:cTn id="50" presetID="9" presetClass="emph" presetSubtype="0" grpId="0" nodeType="withEffect">
                                  <p:stCondLst>
                                    <p:cond delay="0"/>
                                  </p:stCondLst>
                                  <p:childTnLst>
                                    <p:set>
                                      <p:cBhvr rctx="PPT">
                                        <p:cTn id="51" dur="indefinite"/>
                                        <p:tgtEl>
                                          <p:spTgt spid="36882"/>
                                        </p:tgtEl>
                                        <p:attrNameLst>
                                          <p:attrName>style.opacity</p:attrName>
                                        </p:attrNameLst>
                                      </p:cBhvr>
                                      <p:to>
                                        <p:strVal val="0.5"/>
                                      </p:to>
                                    </p:set>
                                    <p:animEffect filter="image" prLst="opacity: 0.5">
                                      <p:cBhvr rctx="IE">
                                        <p:cTn id="52" dur="indefinite"/>
                                        <p:tgtEl>
                                          <p:spTgt spid="36882"/>
                                        </p:tgtEl>
                                      </p:cBhvr>
                                    </p:animEffect>
                                  </p:childTnLst>
                                </p:cTn>
                              </p:par>
                              <p:par>
                                <p:cTn id="53" presetID="9" presetClass="emph" presetSubtype="0" grpId="0" nodeType="withEffect">
                                  <p:stCondLst>
                                    <p:cond delay="0"/>
                                  </p:stCondLst>
                                  <p:childTnLst>
                                    <p:set>
                                      <p:cBhvr rctx="PPT">
                                        <p:cTn id="54" dur="indefinite"/>
                                        <p:tgtEl>
                                          <p:spTgt spid="604"/>
                                        </p:tgtEl>
                                        <p:attrNameLst>
                                          <p:attrName>style.opacity</p:attrName>
                                        </p:attrNameLst>
                                      </p:cBhvr>
                                      <p:to>
                                        <p:strVal val="0.5"/>
                                      </p:to>
                                    </p:set>
                                    <p:animEffect filter="image" prLst="opacity: 0.5">
                                      <p:cBhvr rctx="IE">
                                        <p:cTn id="55" dur="indefinite"/>
                                        <p:tgtEl>
                                          <p:spTgt spid="604"/>
                                        </p:tgtEl>
                                      </p:cBhvr>
                                    </p:animEffect>
                                  </p:childTnLst>
                                </p:cTn>
                              </p:par>
                              <p:par>
                                <p:cTn id="56" presetID="9" presetClass="emph" presetSubtype="0" nodeType="withEffect">
                                  <p:stCondLst>
                                    <p:cond delay="0"/>
                                  </p:stCondLst>
                                  <p:childTnLst>
                                    <p:set>
                                      <p:cBhvr rctx="PPT">
                                        <p:cTn id="57" dur="indefinite"/>
                                        <p:tgtEl>
                                          <p:spTgt spid="605"/>
                                        </p:tgtEl>
                                        <p:attrNameLst>
                                          <p:attrName>style.opacity</p:attrName>
                                        </p:attrNameLst>
                                      </p:cBhvr>
                                      <p:to>
                                        <p:strVal val="0.5"/>
                                      </p:to>
                                    </p:set>
                                    <p:animEffect filter="image" prLst="opacity: 0.5">
                                      <p:cBhvr rctx="IE">
                                        <p:cTn id="58" dur="indefinite"/>
                                        <p:tgtEl>
                                          <p:spTgt spid="605"/>
                                        </p:tgtEl>
                                      </p:cBhvr>
                                    </p:animEffect>
                                  </p:childTnLst>
                                </p:cTn>
                              </p:par>
                              <p:par>
                                <p:cTn id="59" presetID="9" presetClass="emph" presetSubtype="0" grpId="0" nodeType="withEffect">
                                  <p:stCondLst>
                                    <p:cond delay="0"/>
                                  </p:stCondLst>
                                  <p:childTnLst>
                                    <p:set>
                                      <p:cBhvr rctx="PPT">
                                        <p:cTn id="60" dur="indefinite"/>
                                        <p:tgtEl>
                                          <p:spTgt spid="992"/>
                                        </p:tgtEl>
                                        <p:attrNameLst>
                                          <p:attrName>style.opacity</p:attrName>
                                        </p:attrNameLst>
                                      </p:cBhvr>
                                      <p:to>
                                        <p:strVal val="0.5"/>
                                      </p:to>
                                    </p:set>
                                    <p:animEffect filter="image" prLst="opacity: 0.5">
                                      <p:cBhvr rctx="IE">
                                        <p:cTn id="61" dur="indefinite"/>
                                        <p:tgtEl>
                                          <p:spTgt spid="992"/>
                                        </p:tgtEl>
                                      </p:cBhvr>
                                    </p:animEffect>
                                  </p:childTnLst>
                                </p:cTn>
                              </p:par>
                              <p:par>
                                <p:cTn id="62" presetID="9" presetClass="emph" presetSubtype="0" grpId="0" nodeType="withEffect">
                                  <p:stCondLst>
                                    <p:cond delay="0"/>
                                  </p:stCondLst>
                                  <p:childTnLst>
                                    <p:set>
                                      <p:cBhvr rctx="PPT">
                                        <p:cTn id="63" dur="indefinite"/>
                                        <p:tgtEl>
                                          <p:spTgt spid="36889"/>
                                        </p:tgtEl>
                                        <p:attrNameLst>
                                          <p:attrName>style.opacity</p:attrName>
                                        </p:attrNameLst>
                                      </p:cBhvr>
                                      <p:to>
                                        <p:strVal val="0.5"/>
                                      </p:to>
                                    </p:set>
                                    <p:animEffect filter="image" prLst="opacity: 0.5">
                                      <p:cBhvr rctx="IE">
                                        <p:cTn id="64" dur="indefinite"/>
                                        <p:tgtEl>
                                          <p:spTgt spid="36889"/>
                                        </p:tgtEl>
                                      </p:cBhvr>
                                    </p:animEffect>
                                  </p:childTnLst>
                                </p:cTn>
                              </p:par>
                              <p:par>
                                <p:cTn id="65" presetID="9" presetClass="emph" presetSubtype="0" nodeType="withEffect">
                                  <p:stCondLst>
                                    <p:cond delay="0"/>
                                  </p:stCondLst>
                                  <p:childTnLst>
                                    <p:set>
                                      <p:cBhvr rctx="PPT">
                                        <p:cTn id="66" dur="indefinite"/>
                                        <p:tgtEl>
                                          <p:spTgt spid="4"/>
                                        </p:tgtEl>
                                        <p:attrNameLst>
                                          <p:attrName>style.opacity</p:attrName>
                                        </p:attrNameLst>
                                      </p:cBhvr>
                                      <p:to>
                                        <p:strVal val="0.5"/>
                                      </p:to>
                                    </p:set>
                                    <p:animEffect filter="image" prLst="opacity: 0.5">
                                      <p:cBhvr rctx="IE">
                                        <p:cTn id="67" dur="indefinite"/>
                                        <p:tgtEl>
                                          <p:spTgt spid="4"/>
                                        </p:tgtEl>
                                      </p:cBhvr>
                                    </p:animEffect>
                                  </p:childTnLst>
                                </p:cTn>
                              </p:par>
                              <p:par>
                                <p:cTn id="68" presetID="9" presetClass="emph" presetSubtype="0" grpId="0" nodeType="withEffect">
                                  <p:stCondLst>
                                    <p:cond delay="0"/>
                                  </p:stCondLst>
                                  <p:childTnLst>
                                    <p:set>
                                      <p:cBhvr rctx="PPT">
                                        <p:cTn id="69" dur="indefinite"/>
                                        <p:tgtEl>
                                          <p:spTgt spid="36943"/>
                                        </p:tgtEl>
                                        <p:attrNameLst>
                                          <p:attrName>style.opacity</p:attrName>
                                        </p:attrNameLst>
                                      </p:cBhvr>
                                      <p:to>
                                        <p:strVal val="0.5"/>
                                      </p:to>
                                    </p:set>
                                    <p:animEffect filter="image" prLst="opacity: 0.5">
                                      <p:cBhvr rctx="IE">
                                        <p:cTn id="70" dur="indefinite"/>
                                        <p:tgtEl>
                                          <p:spTgt spid="36943"/>
                                        </p:tgtEl>
                                      </p:cBhvr>
                                    </p:animEffect>
                                  </p:childTnLst>
                                </p:cTn>
                              </p:par>
                              <p:par>
                                <p:cTn id="71" presetID="9" presetClass="emph" presetSubtype="0" grpId="0" nodeType="withEffect">
                                  <p:stCondLst>
                                    <p:cond delay="0"/>
                                  </p:stCondLst>
                                  <p:childTnLst>
                                    <p:set>
                                      <p:cBhvr rctx="PPT">
                                        <p:cTn id="72" dur="indefinite"/>
                                        <p:tgtEl>
                                          <p:spTgt spid="474"/>
                                        </p:tgtEl>
                                        <p:attrNameLst>
                                          <p:attrName>style.opacity</p:attrName>
                                        </p:attrNameLst>
                                      </p:cBhvr>
                                      <p:to>
                                        <p:strVal val="0.5"/>
                                      </p:to>
                                    </p:set>
                                    <p:animEffect filter="image" prLst="opacity: 0.5">
                                      <p:cBhvr rctx="IE">
                                        <p:cTn id="73" dur="indefinite"/>
                                        <p:tgtEl>
                                          <p:spTgt spid="474"/>
                                        </p:tgtEl>
                                      </p:cBhvr>
                                    </p:animEffect>
                                  </p:childTnLst>
                                </p:cTn>
                              </p:par>
                              <p:par>
                                <p:cTn id="74" presetID="9" presetClass="emph" presetSubtype="0" nodeType="withEffect">
                                  <p:stCondLst>
                                    <p:cond delay="0"/>
                                  </p:stCondLst>
                                  <p:childTnLst>
                                    <p:set>
                                      <p:cBhvr rctx="PPT">
                                        <p:cTn id="75" dur="indefinite"/>
                                        <p:tgtEl>
                                          <p:spTgt spid="471"/>
                                        </p:tgtEl>
                                        <p:attrNameLst>
                                          <p:attrName>style.opacity</p:attrName>
                                        </p:attrNameLst>
                                      </p:cBhvr>
                                      <p:to>
                                        <p:strVal val="0.5"/>
                                      </p:to>
                                    </p:set>
                                    <p:animEffect filter="image" prLst="opacity: 0.5">
                                      <p:cBhvr rctx="IE">
                                        <p:cTn id="76" dur="indefinite"/>
                                        <p:tgtEl>
                                          <p:spTgt spid="471"/>
                                        </p:tgtEl>
                                      </p:cBhvr>
                                    </p:animEffect>
                                  </p:childTnLst>
                                </p:cTn>
                              </p:par>
                              <p:par>
                                <p:cTn id="77" presetID="9" presetClass="emph" presetSubtype="0" grpId="0" nodeType="withEffect">
                                  <p:stCondLst>
                                    <p:cond delay="0"/>
                                  </p:stCondLst>
                                  <p:childTnLst>
                                    <p:set>
                                      <p:cBhvr rctx="PPT">
                                        <p:cTn id="78" dur="indefinite"/>
                                        <p:tgtEl>
                                          <p:spTgt spid="603"/>
                                        </p:tgtEl>
                                        <p:attrNameLst>
                                          <p:attrName>style.opacity</p:attrName>
                                        </p:attrNameLst>
                                      </p:cBhvr>
                                      <p:to>
                                        <p:strVal val="0.5"/>
                                      </p:to>
                                    </p:set>
                                    <p:animEffect filter="image" prLst="opacity: 0.5">
                                      <p:cBhvr rctx="IE">
                                        <p:cTn id="79" dur="indefinite"/>
                                        <p:tgtEl>
                                          <p:spTgt spid="603"/>
                                        </p:tgtEl>
                                      </p:cBhvr>
                                    </p:animEffect>
                                  </p:childTnLst>
                                </p:cTn>
                              </p:par>
                              <p:par>
                                <p:cTn id="80" presetID="9" presetClass="emph" presetSubtype="0" grpId="0" nodeType="withEffect">
                                  <p:stCondLst>
                                    <p:cond delay="0"/>
                                  </p:stCondLst>
                                  <p:childTnLst>
                                    <p:set>
                                      <p:cBhvr rctx="PPT">
                                        <p:cTn id="81" dur="indefinite"/>
                                        <p:tgtEl>
                                          <p:spTgt spid="602"/>
                                        </p:tgtEl>
                                        <p:attrNameLst>
                                          <p:attrName>style.opacity</p:attrName>
                                        </p:attrNameLst>
                                      </p:cBhvr>
                                      <p:to>
                                        <p:strVal val="0.5"/>
                                      </p:to>
                                    </p:set>
                                    <p:animEffect filter="image" prLst="opacity: 0.5">
                                      <p:cBhvr rctx="IE">
                                        <p:cTn id="82" dur="indefinite"/>
                                        <p:tgtEl>
                                          <p:spTgt spid="602"/>
                                        </p:tgtEl>
                                      </p:cBhvr>
                                    </p:animEffect>
                                  </p:childTnLst>
                                </p:cTn>
                              </p:par>
                              <p:par>
                                <p:cTn id="83" presetID="9" presetClass="emph" presetSubtype="0" grpId="0" nodeType="withEffect">
                                  <p:stCondLst>
                                    <p:cond delay="0"/>
                                  </p:stCondLst>
                                  <p:childTnLst>
                                    <p:set>
                                      <p:cBhvr rctx="PPT">
                                        <p:cTn id="84" dur="indefinite"/>
                                        <p:tgtEl>
                                          <p:spTgt spid="469"/>
                                        </p:tgtEl>
                                        <p:attrNameLst>
                                          <p:attrName>style.opacity</p:attrName>
                                        </p:attrNameLst>
                                      </p:cBhvr>
                                      <p:to>
                                        <p:strVal val="0.5"/>
                                      </p:to>
                                    </p:set>
                                    <p:animEffect filter="image" prLst="opacity: 0.5">
                                      <p:cBhvr rctx="IE">
                                        <p:cTn id="85" dur="indefinite"/>
                                        <p:tgtEl>
                                          <p:spTgt spid="469"/>
                                        </p:tgtEl>
                                      </p:cBhvr>
                                    </p:animEffect>
                                  </p:childTnLst>
                                </p:cTn>
                              </p:par>
                              <p:par>
                                <p:cTn id="86" presetID="9" presetClass="emph" presetSubtype="0" nodeType="withEffect">
                                  <p:stCondLst>
                                    <p:cond delay="0"/>
                                  </p:stCondLst>
                                  <p:childTnLst>
                                    <p:set>
                                      <p:cBhvr rctx="PPT">
                                        <p:cTn id="87" dur="indefinite"/>
                                        <p:tgtEl>
                                          <p:spTgt spid="617"/>
                                        </p:tgtEl>
                                        <p:attrNameLst>
                                          <p:attrName>style.opacity</p:attrName>
                                        </p:attrNameLst>
                                      </p:cBhvr>
                                      <p:to>
                                        <p:strVal val="0.5"/>
                                      </p:to>
                                    </p:set>
                                    <p:animEffect filter="image" prLst="opacity: 0.5">
                                      <p:cBhvr rctx="IE">
                                        <p:cTn id="88" dur="indefinite"/>
                                        <p:tgtEl>
                                          <p:spTgt spid="617"/>
                                        </p:tgtEl>
                                      </p:cBhvr>
                                    </p:animEffect>
                                  </p:childTnLst>
                                </p:cTn>
                              </p:par>
                              <p:par>
                                <p:cTn id="89" presetID="9" presetClass="emph" presetSubtype="0" grpId="0" nodeType="withEffect">
                                  <p:stCondLst>
                                    <p:cond delay="0"/>
                                  </p:stCondLst>
                                  <p:childTnLst>
                                    <p:set>
                                      <p:cBhvr rctx="PPT">
                                        <p:cTn id="90" dur="indefinite"/>
                                        <p:tgtEl>
                                          <p:spTgt spid="36890"/>
                                        </p:tgtEl>
                                        <p:attrNameLst>
                                          <p:attrName>style.opacity</p:attrName>
                                        </p:attrNameLst>
                                      </p:cBhvr>
                                      <p:to>
                                        <p:strVal val="0.5"/>
                                      </p:to>
                                    </p:set>
                                    <p:animEffect filter="image" prLst="opacity: 0.5">
                                      <p:cBhvr rctx="IE">
                                        <p:cTn id="91" dur="indefinite"/>
                                        <p:tgtEl>
                                          <p:spTgt spid="36890"/>
                                        </p:tgtEl>
                                      </p:cBhvr>
                                    </p:animEffect>
                                  </p:childTnLst>
                                </p:cTn>
                              </p:par>
                              <p:par>
                                <p:cTn id="92" presetID="9" presetClass="emph" presetSubtype="0" grpId="0" nodeType="withEffect">
                                  <p:stCondLst>
                                    <p:cond delay="0"/>
                                  </p:stCondLst>
                                  <p:childTnLst>
                                    <p:set>
                                      <p:cBhvr rctx="PPT">
                                        <p:cTn id="93" dur="indefinite"/>
                                        <p:tgtEl>
                                          <p:spTgt spid="473"/>
                                        </p:tgtEl>
                                        <p:attrNameLst>
                                          <p:attrName>style.opacity</p:attrName>
                                        </p:attrNameLst>
                                      </p:cBhvr>
                                      <p:to>
                                        <p:strVal val="0.5"/>
                                      </p:to>
                                    </p:set>
                                    <p:animEffect filter="image" prLst="opacity: 0.5">
                                      <p:cBhvr rctx="IE">
                                        <p:cTn id="94" dur="indefinite"/>
                                        <p:tgtEl>
                                          <p:spTgt spid="473"/>
                                        </p:tgtEl>
                                      </p:cBhvr>
                                    </p:animEffect>
                                  </p:childTnLst>
                                </p:cTn>
                              </p:par>
                              <p:par>
                                <p:cTn id="95" presetID="9" presetClass="emph" presetSubtype="0" nodeType="withEffect">
                                  <p:stCondLst>
                                    <p:cond delay="0"/>
                                  </p:stCondLst>
                                  <p:childTnLst>
                                    <p:set>
                                      <p:cBhvr rctx="PPT">
                                        <p:cTn id="96" dur="indefinite"/>
                                        <p:tgtEl>
                                          <p:spTgt spid="102469"/>
                                        </p:tgtEl>
                                        <p:attrNameLst>
                                          <p:attrName>style.opacity</p:attrName>
                                        </p:attrNameLst>
                                      </p:cBhvr>
                                      <p:to>
                                        <p:strVal val="0.5"/>
                                      </p:to>
                                    </p:set>
                                    <p:animEffect filter="image" prLst="opacity: 0.5">
                                      <p:cBhvr rctx="IE">
                                        <p:cTn id="97" dur="indefinite"/>
                                        <p:tgtEl>
                                          <p:spTgt spid="102469"/>
                                        </p:tgtEl>
                                      </p:cBhvr>
                                    </p:animEffect>
                                  </p:childTnLst>
                                </p:cTn>
                              </p:par>
                              <p:par>
                                <p:cTn id="98" presetID="9" presetClass="emph" presetSubtype="0" grpId="0" nodeType="withEffect">
                                  <p:stCondLst>
                                    <p:cond delay="0"/>
                                  </p:stCondLst>
                                  <p:childTnLst>
                                    <p:set>
                                      <p:cBhvr rctx="PPT">
                                        <p:cTn id="99" dur="indefinite"/>
                                        <p:tgtEl>
                                          <p:spTgt spid="601"/>
                                        </p:tgtEl>
                                        <p:attrNameLst>
                                          <p:attrName>style.opacity</p:attrName>
                                        </p:attrNameLst>
                                      </p:cBhvr>
                                      <p:to>
                                        <p:strVal val="0.5"/>
                                      </p:to>
                                    </p:set>
                                    <p:animEffect filter="image" prLst="opacity: 0.5">
                                      <p:cBhvr rctx="IE">
                                        <p:cTn id="100" dur="indefinite"/>
                                        <p:tgtEl>
                                          <p:spTgt spid="601"/>
                                        </p:tgtEl>
                                      </p:cBhvr>
                                    </p:animEffect>
                                  </p:childTnLst>
                                </p:cTn>
                              </p:par>
                              <p:par>
                                <p:cTn id="101" presetID="9" presetClass="emph" presetSubtype="0" grpId="0" nodeType="withEffect">
                                  <p:stCondLst>
                                    <p:cond delay="0"/>
                                  </p:stCondLst>
                                  <p:childTnLst>
                                    <p:set>
                                      <p:cBhvr rctx="PPT">
                                        <p:cTn id="102" dur="indefinite"/>
                                        <p:tgtEl>
                                          <p:spTgt spid="36903"/>
                                        </p:tgtEl>
                                        <p:attrNameLst>
                                          <p:attrName>style.opacity</p:attrName>
                                        </p:attrNameLst>
                                      </p:cBhvr>
                                      <p:to>
                                        <p:strVal val="0.5"/>
                                      </p:to>
                                    </p:set>
                                    <p:animEffect filter="image" prLst="opacity: 0.5">
                                      <p:cBhvr rctx="IE">
                                        <p:cTn id="103" dur="indefinite"/>
                                        <p:tgtEl>
                                          <p:spTgt spid="36903"/>
                                        </p:tgtEl>
                                      </p:cBhvr>
                                    </p:animEffect>
                                  </p:childTnLst>
                                </p:cTn>
                              </p:par>
                              <p:par>
                                <p:cTn id="104" presetID="9" presetClass="emph" presetSubtype="0" nodeType="withEffect">
                                  <p:stCondLst>
                                    <p:cond delay="0"/>
                                  </p:stCondLst>
                                  <p:childTnLst>
                                    <p:set>
                                      <p:cBhvr rctx="PPT">
                                        <p:cTn id="105" dur="indefinite"/>
                                        <p:tgtEl>
                                          <p:spTgt spid="12"/>
                                        </p:tgtEl>
                                        <p:attrNameLst>
                                          <p:attrName>style.opacity</p:attrName>
                                        </p:attrNameLst>
                                      </p:cBhvr>
                                      <p:to>
                                        <p:strVal val="0.5"/>
                                      </p:to>
                                    </p:set>
                                    <p:animEffect filter="image" prLst="opacity: 0.5">
                                      <p:cBhvr rctx="IE">
                                        <p:cTn id="106" dur="indefinite"/>
                                        <p:tgtEl>
                                          <p:spTgt spid="12"/>
                                        </p:tgtEl>
                                      </p:cBhvr>
                                    </p:animEffect>
                                  </p:childTnLst>
                                </p:cTn>
                              </p:par>
                              <p:par>
                                <p:cTn id="107" presetID="9" presetClass="emph" presetSubtype="0" grpId="0" nodeType="withEffect">
                                  <p:stCondLst>
                                    <p:cond delay="0"/>
                                  </p:stCondLst>
                                  <p:childTnLst>
                                    <p:set>
                                      <p:cBhvr rctx="PPT">
                                        <p:cTn id="108" dur="indefinite"/>
                                        <p:tgtEl>
                                          <p:spTgt spid="478"/>
                                        </p:tgtEl>
                                        <p:attrNameLst>
                                          <p:attrName>style.opacity</p:attrName>
                                        </p:attrNameLst>
                                      </p:cBhvr>
                                      <p:to>
                                        <p:strVal val="0.5"/>
                                      </p:to>
                                    </p:set>
                                    <p:animEffect filter="image" prLst="opacity: 0.5">
                                      <p:cBhvr rctx="IE">
                                        <p:cTn id="109" dur="indefinite"/>
                                        <p:tgtEl>
                                          <p:spTgt spid="478"/>
                                        </p:tgtEl>
                                      </p:cBhvr>
                                    </p:animEffect>
                                  </p:childTnLst>
                                </p:cTn>
                              </p:par>
                              <p:par>
                                <p:cTn id="110" presetID="9" presetClass="emph" presetSubtype="0" grpId="0" nodeType="withEffect">
                                  <p:stCondLst>
                                    <p:cond delay="0"/>
                                  </p:stCondLst>
                                  <p:childTnLst>
                                    <p:set>
                                      <p:cBhvr rctx="PPT">
                                        <p:cTn id="111" dur="indefinite"/>
                                        <p:tgtEl>
                                          <p:spTgt spid="608"/>
                                        </p:tgtEl>
                                        <p:attrNameLst>
                                          <p:attrName>style.opacity</p:attrName>
                                        </p:attrNameLst>
                                      </p:cBhvr>
                                      <p:to>
                                        <p:strVal val="0.5"/>
                                      </p:to>
                                    </p:set>
                                    <p:animEffect filter="image" prLst="opacity: 0.5">
                                      <p:cBhvr rctx="IE">
                                        <p:cTn id="112" dur="indefinite"/>
                                        <p:tgtEl>
                                          <p:spTgt spid="608"/>
                                        </p:tgtEl>
                                      </p:cBhvr>
                                    </p:animEffect>
                                  </p:childTnLst>
                                </p:cTn>
                              </p:par>
                              <p:par>
                                <p:cTn id="113" presetID="9" presetClass="emph" presetSubtype="0" nodeType="withEffect">
                                  <p:stCondLst>
                                    <p:cond delay="0"/>
                                  </p:stCondLst>
                                  <p:childTnLst>
                                    <p:set>
                                      <p:cBhvr rctx="PPT">
                                        <p:cTn id="114" dur="indefinite"/>
                                        <p:tgtEl>
                                          <p:spTgt spid="36886"/>
                                        </p:tgtEl>
                                        <p:attrNameLst>
                                          <p:attrName>style.opacity</p:attrName>
                                        </p:attrNameLst>
                                      </p:cBhvr>
                                      <p:to>
                                        <p:strVal val="0.5"/>
                                      </p:to>
                                    </p:set>
                                    <p:animEffect filter="image" prLst="opacity: 0.5">
                                      <p:cBhvr rctx="IE">
                                        <p:cTn id="115" dur="indefinite"/>
                                        <p:tgtEl>
                                          <p:spTgt spid="36886"/>
                                        </p:tgtEl>
                                      </p:cBhvr>
                                    </p:animEffect>
                                  </p:childTnLst>
                                </p:cTn>
                              </p:par>
                              <p:par>
                                <p:cTn id="116" presetID="9" presetClass="emph" presetSubtype="0" nodeType="withEffect">
                                  <p:stCondLst>
                                    <p:cond delay="0"/>
                                  </p:stCondLst>
                                  <p:childTnLst>
                                    <p:set>
                                      <p:cBhvr rctx="PPT">
                                        <p:cTn id="117" dur="indefinite"/>
                                        <p:tgtEl>
                                          <p:spTgt spid="36887"/>
                                        </p:tgtEl>
                                        <p:attrNameLst>
                                          <p:attrName>style.opacity</p:attrName>
                                        </p:attrNameLst>
                                      </p:cBhvr>
                                      <p:to>
                                        <p:strVal val="0.5"/>
                                      </p:to>
                                    </p:set>
                                    <p:animEffect filter="image" prLst="opacity: 0.5">
                                      <p:cBhvr rctx="IE">
                                        <p:cTn id="118" dur="indefinite"/>
                                        <p:tgtEl>
                                          <p:spTgt spid="36887"/>
                                        </p:tgtEl>
                                      </p:cBhvr>
                                    </p:animEffect>
                                  </p:childTnLst>
                                </p:cTn>
                              </p:par>
                              <p:par>
                                <p:cTn id="119" presetID="9" presetClass="emph" presetSubtype="0" nodeType="withEffect">
                                  <p:stCondLst>
                                    <p:cond delay="0"/>
                                  </p:stCondLst>
                                  <p:childTnLst>
                                    <p:set>
                                      <p:cBhvr rctx="PPT">
                                        <p:cTn id="120" dur="indefinite"/>
                                        <p:tgtEl>
                                          <p:spTgt spid="36898"/>
                                        </p:tgtEl>
                                        <p:attrNameLst>
                                          <p:attrName>style.opacity</p:attrName>
                                        </p:attrNameLst>
                                      </p:cBhvr>
                                      <p:to>
                                        <p:strVal val="0.5"/>
                                      </p:to>
                                    </p:set>
                                    <p:animEffect filter="image" prLst="opacity: 0.5">
                                      <p:cBhvr rctx="IE">
                                        <p:cTn id="121" dur="indefinite"/>
                                        <p:tgtEl>
                                          <p:spTgt spid="36898"/>
                                        </p:tgtEl>
                                      </p:cBhvr>
                                    </p:animEffect>
                                  </p:childTnLst>
                                </p:cTn>
                              </p:par>
                              <p:par>
                                <p:cTn id="122" presetID="9" presetClass="emph" presetSubtype="0" grpId="0" nodeType="withEffect">
                                  <p:stCondLst>
                                    <p:cond delay="0"/>
                                  </p:stCondLst>
                                  <p:childTnLst>
                                    <p:set>
                                      <p:cBhvr rctx="PPT">
                                        <p:cTn id="123" dur="indefinite"/>
                                        <p:tgtEl>
                                          <p:spTgt spid="600"/>
                                        </p:tgtEl>
                                        <p:attrNameLst>
                                          <p:attrName>style.opacity</p:attrName>
                                        </p:attrNameLst>
                                      </p:cBhvr>
                                      <p:to>
                                        <p:strVal val="0.5"/>
                                      </p:to>
                                    </p:set>
                                    <p:animEffect filter="image" prLst="opacity: 0.5">
                                      <p:cBhvr rctx="IE">
                                        <p:cTn id="124" dur="indefinite"/>
                                        <p:tgtEl>
                                          <p:spTgt spid="600"/>
                                        </p:tgtEl>
                                      </p:cBhvr>
                                    </p:animEffect>
                                  </p:childTnLst>
                                </p:cTn>
                              </p:par>
                              <p:par>
                                <p:cTn id="125" presetID="9" presetClass="emph" presetSubtype="0" nodeType="withEffect">
                                  <p:stCondLst>
                                    <p:cond delay="0"/>
                                  </p:stCondLst>
                                  <p:childTnLst>
                                    <p:set>
                                      <p:cBhvr rctx="PPT">
                                        <p:cTn id="126" dur="indefinite"/>
                                        <p:tgtEl>
                                          <p:spTgt spid="36901"/>
                                        </p:tgtEl>
                                        <p:attrNameLst>
                                          <p:attrName>style.opacity</p:attrName>
                                        </p:attrNameLst>
                                      </p:cBhvr>
                                      <p:to>
                                        <p:strVal val="0.5"/>
                                      </p:to>
                                    </p:set>
                                    <p:animEffect filter="image" prLst="opacity: 0.5">
                                      <p:cBhvr rctx="IE">
                                        <p:cTn id="127" dur="indefinite"/>
                                        <p:tgtEl>
                                          <p:spTgt spid="36901"/>
                                        </p:tgtEl>
                                      </p:cBhvr>
                                    </p:animEffect>
                                  </p:childTnLst>
                                </p:cTn>
                              </p:par>
                              <p:par>
                                <p:cTn id="128" presetID="9" presetClass="emph" presetSubtype="0" grpId="0" nodeType="withEffect">
                                  <p:stCondLst>
                                    <p:cond delay="0"/>
                                  </p:stCondLst>
                                  <p:childTnLst>
                                    <p:set>
                                      <p:cBhvr rctx="PPT">
                                        <p:cTn id="129" dur="indefinite"/>
                                        <p:tgtEl>
                                          <p:spTgt spid="36899"/>
                                        </p:tgtEl>
                                        <p:attrNameLst>
                                          <p:attrName>style.opacity</p:attrName>
                                        </p:attrNameLst>
                                      </p:cBhvr>
                                      <p:to>
                                        <p:strVal val="0.5"/>
                                      </p:to>
                                    </p:set>
                                    <p:animEffect filter="image" prLst="opacity: 0.5">
                                      <p:cBhvr rctx="IE">
                                        <p:cTn id="130" dur="indefinite"/>
                                        <p:tgtEl>
                                          <p:spTgt spid="36899"/>
                                        </p:tgtEl>
                                      </p:cBhvr>
                                    </p:animEffect>
                                  </p:childTnLst>
                                </p:cTn>
                              </p:par>
                              <p:par>
                                <p:cTn id="131" presetID="9" presetClass="emph" presetSubtype="0" grpId="0" nodeType="withEffect">
                                  <p:stCondLst>
                                    <p:cond delay="0"/>
                                  </p:stCondLst>
                                  <p:childTnLst>
                                    <p:set>
                                      <p:cBhvr rctx="PPT">
                                        <p:cTn id="132" dur="indefinite"/>
                                        <p:tgtEl>
                                          <p:spTgt spid="36873"/>
                                        </p:tgtEl>
                                        <p:attrNameLst>
                                          <p:attrName>style.opacity</p:attrName>
                                        </p:attrNameLst>
                                      </p:cBhvr>
                                      <p:to>
                                        <p:strVal val="0.5"/>
                                      </p:to>
                                    </p:set>
                                    <p:animEffect filter="image" prLst="opacity: 0.5">
                                      <p:cBhvr rctx="IE">
                                        <p:cTn id="133" dur="indefinite"/>
                                        <p:tgtEl>
                                          <p:spTgt spid="36873"/>
                                        </p:tgtEl>
                                      </p:cBhvr>
                                    </p:animEffect>
                                  </p:childTnLst>
                                </p:cTn>
                              </p:par>
                              <p:par>
                                <p:cTn id="134" presetID="9" presetClass="emph" presetSubtype="0" nodeType="withEffect">
                                  <p:stCondLst>
                                    <p:cond delay="0"/>
                                  </p:stCondLst>
                                  <p:childTnLst>
                                    <p:set>
                                      <p:cBhvr rctx="PPT">
                                        <p:cTn id="135" dur="indefinite"/>
                                        <p:tgtEl>
                                          <p:spTgt spid="102473"/>
                                        </p:tgtEl>
                                        <p:attrNameLst>
                                          <p:attrName>style.opacity</p:attrName>
                                        </p:attrNameLst>
                                      </p:cBhvr>
                                      <p:to>
                                        <p:strVal val="0.5"/>
                                      </p:to>
                                    </p:set>
                                    <p:animEffect filter="image" prLst="opacity: 0.5">
                                      <p:cBhvr rctx="IE">
                                        <p:cTn id="136" dur="indefinite"/>
                                        <p:tgtEl>
                                          <p:spTgt spid="102473"/>
                                        </p:tgtEl>
                                      </p:cBhvr>
                                    </p:animEffect>
                                  </p:childTnLst>
                                </p:cTn>
                              </p:par>
                              <p:par>
                                <p:cTn id="137" presetID="9" presetClass="emph" presetSubtype="0" grpId="0" nodeType="withEffect">
                                  <p:stCondLst>
                                    <p:cond delay="0"/>
                                  </p:stCondLst>
                                  <p:childTnLst>
                                    <p:set>
                                      <p:cBhvr rctx="PPT">
                                        <p:cTn id="138" dur="indefinite"/>
                                        <p:tgtEl>
                                          <p:spTgt spid="607"/>
                                        </p:tgtEl>
                                        <p:attrNameLst>
                                          <p:attrName>style.opacity</p:attrName>
                                        </p:attrNameLst>
                                      </p:cBhvr>
                                      <p:to>
                                        <p:strVal val="0.5"/>
                                      </p:to>
                                    </p:set>
                                    <p:animEffect filter="image" prLst="opacity: 0.5">
                                      <p:cBhvr rctx="IE">
                                        <p:cTn id="139" dur="indefinite"/>
                                        <p:tgtEl>
                                          <p:spTgt spid="607"/>
                                        </p:tgtEl>
                                      </p:cBhvr>
                                    </p:animEffect>
                                  </p:childTnLst>
                                </p:cTn>
                              </p:par>
                              <p:par>
                                <p:cTn id="140" presetID="9" presetClass="emph" presetSubtype="0" nodeType="withEffect">
                                  <p:stCondLst>
                                    <p:cond delay="0"/>
                                  </p:stCondLst>
                                  <p:childTnLst>
                                    <p:set>
                                      <p:cBhvr rctx="PPT">
                                        <p:cTn id="141" dur="indefinite"/>
                                        <p:tgtEl>
                                          <p:spTgt spid="36879"/>
                                        </p:tgtEl>
                                        <p:attrNameLst>
                                          <p:attrName>style.opacity</p:attrName>
                                        </p:attrNameLst>
                                      </p:cBhvr>
                                      <p:to>
                                        <p:strVal val="0.5"/>
                                      </p:to>
                                    </p:set>
                                    <p:animEffect filter="image" prLst="opacity: 0.5">
                                      <p:cBhvr rctx="IE">
                                        <p:cTn id="142" dur="indefinite"/>
                                        <p:tgtEl>
                                          <p:spTgt spid="36879"/>
                                        </p:tgtEl>
                                      </p:cBhvr>
                                    </p:animEffect>
                                  </p:childTnLst>
                                </p:cTn>
                              </p:par>
                              <p:par>
                                <p:cTn id="143" presetID="9" presetClass="emph" presetSubtype="0" grpId="0" nodeType="withEffect">
                                  <p:stCondLst>
                                    <p:cond delay="0"/>
                                  </p:stCondLst>
                                  <p:childTnLst>
                                    <p:set>
                                      <p:cBhvr rctx="PPT">
                                        <p:cTn id="144" dur="indefinite"/>
                                        <p:tgtEl>
                                          <p:spTgt spid="475"/>
                                        </p:tgtEl>
                                        <p:attrNameLst>
                                          <p:attrName>style.opacity</p:attrName>
                                        </p:attrNameLst>
                                      </p:cBhvr>
                                      <p:to>
                                        <p:strVal val="0.5"/>
                                      </p:to>
                                    </p:set>
                                    <p:animEffect filter="image" prLst="opacity: 0.5">
                                      <p:cBhvr rctx="IE">
                                        <p:cTn id="145" dur="indefinite"/>
                                        <p:tgtEl>
                                          <p:spTgt spid="475"/>
                                        </p:tgtEl>
                                      </p:cBhvr>
                                    </p:animEffect>
                                  </p:childTnLst>
                                </p:cTn>
                              </p:par>
                              <p:par>
                                <p:cTn id="146" presetID="9" presetClass="emph" presetSubtype="0" nodeType="withEffect">
                                  <p:stCondLst>
                                    <p:cond delay="0"/>
                                  </p:stCondLst>
                                  <p:childTnLst>
                                    <p:set>
                                      <p:cBhvr rctx="PPT">
                                        <p:cTn id="147" dur="indefinite"/>
                                        <p:tgtEl>
                                          <p:spTgt spid="15"/>
                                        </p:tgtEl>
                                        <p:attrNameLst>
                                          <p:attrName>style.opacity</p:attrName>
                                        </p:attrNameLst>
                                      </p:cBhvr>
                                      <p:to>
                                        <p:strVal val="0.5"/>
                                      </p:to>
                                    </p:set>
                                    <p:animEffect filter="image" prLst="opacity: 0.5">
                                      <p:cBhvr rctx="IE">
                                        <p:cTn id="148" dur="indefinite"/>
                                        <p:tgtEl>
                                          <p:spTgt spid="15"/>
                                        </p:tgtEl>
                                      </p:cBhvr>
                                    </p:animEffect>
                                  </p:childTnLst>
                                </p:cTn>
                              </p:par>
                              <p:par>
                                <p:cTn id="149" presetID="9" presetClass="emph" presetSubtype="0" nodeType="withEffect">
                                  <p:stCondLst>
                                    <p:cond delay="0"/>
                                  </p:stCondLst>
                                  <p:childTnLst>
                                    <p:set>
                                      <p:cBhvr rctx="PPT">
                                        <p:cTn id="150" dur="indefinite"/>
                                        <p:tgtEl>
                                          <p:spTgt spid="19"/>
                                        </p:tgtEl>
                                        <p:attrNameLst>
                                          <p:attrName>style.opacity</p:attrName>
                                        </p:attrNameLst>
                                      </p:cBhvr>
                                      <p:to>
                                        <p:strVal val="0.5"/>
                                      </p:to>
                                    </p:set>
                                    <p:animEffect filter="image" prLst="opacity: 0.5">
                                      <p:cBhvr rctx="IE">
                                        <p:cTn id="151" dur="indefinite"/>
                                        <p:tgtEl>
                                          <p:spTgt spid="19"/>
                                        </p:tgtEl>
                                      </p:cBhvr>
                                    </p:animEffect>
                                  </p:childTnLst>
                                </p:cTn>
                              </p:par>
                              <p:par>
                                <p:cTn id="152" presetID="9" presetClass="emph" presetSubtype="0" nodeType="withEffect">
                                  <p:stCondLst>
                                    <p:cond delay="0"/>
                                  </p:stCondLst>
                                  <p:childTnLst>
                                    <p:set>
                                      <p:cBhvr rctx="PPT">
                                        <p:cTn id="153" dur="indefinite"/>
                                        <p:tgtEl>
                                          <p:spTgt spid="36864"/>
                                        </p:tgtEl>
                                        <p:attrNameLst>
                                          <p:attrName>style.opacity</p:attrName>
                                        </p:attrNameLst>
                                      </p:cBhvr>
                                      <p:to>
                                        <p:strVal val="0.5"/>
                                      </p:to>
                                    </p:set>
                                    <p:animEffect filter="image" prLst="opacity: 0.5">
                                      <p:cBhvr rctx="IE">
                                        <p:cTn id="154" dur="indefinite"/>
                                        <p:tgtEl>
                                          <p:spTgt spid="36864"/>
                                        </p:tgtEl>
                                      </p:cBhvr>
                                    </p:animEffect>
                                  </p:childTnLst>
                                </p:cTn>
                              </p:par>
                              <p:par>
                                <p:cTn id="155" presetID="9" presetClass="emph" presetSubtype="0" nodeType="withEffect">
                                  <p:stCondLst>
                                    <p:cond delay="0"/>
                                  </p:stCondLst>
                                  <p:childTnLst>
                                    <p:set>
                                      <p:cBhvr rctx="PPT">
                                        <p:cTn id="156" dur="indefinite"/>
                                        <p:tgtEl>
                                          <p:spTgt spid="10"/>
                                        </p:tgtEl>
                                        <p:attrNameLst>
                                          <p:attrName>style.opacity</p:attrName>
                                        </p:attrNameLst>
                                      </p:cBhvr>
                                      <p:to>
                                        <p:strVal val="0.5"/>
                                      </p:to>
                                    </p:set>
                                    <p:animEffect filter="image" prLst="opacity: 0.5">
                                      <p:cBhvr rctx="IE">
                                        <p:cTn id="157" dur="indefinite"/>
                                        <p:tgtEl>
                                          <p:spTgt spid="10"/>
                                        </p:tgtEl>
                                      </p:cBhvr>
                                    </p:animEffect>
                                  </p:childTnLst>
                                </p:cTn>
                              </p:par>
                              <p:par>
                                <p:cTn id="158" presetID="9" presetClass="emph" presetSubtype="0" grpId="0" nodeType="withEffect">
                                  <p:stCondLst>
                                    <p:cond delay="0"/>
                                  </p:stCondLst>
                                  <p:childTnLst>
                                    <p:set>
                                      <p:cBhvr rctx="PPT">
                                        <p:cTn id="159" dur="indefinite"/>
                                        <p:tgtEl>
                                          <p:spTgt spid="547"/>
                                        </p:tgtEl>
                                        <p:attrNameLst>
                                          <p:attrName>style.opacity</p:attrName>
                                        </p:attrNameLst>
                                      </p:cBhvr>
                                      <p:to>
                                        <p:strVal val="0.5"/>
                                      </p:to>
                                    </p:set>
                                    <p:animEffect filter="image" prLst="opacity: 0.5">
                                      <p:cBhvr rctx="IE">
                                        <p:cTn id="160" dur="indefinite"/>
                                        <p:tgtEl>
                                          <p:spTgt spid="547"/>
                                        </p:tgtEl>
                                      </p:cBhvr>
                                    </p:animEffect>
                                  </p:childTnLst>
                                </p:cTn>
                              </p:par>
                              <p:par>
                                <p:cTn id="161" presetID="9" presetClass="emph" presetSubtype="0" nodeType="withEffect">
                                  <p:stCondLst>
                                    <p:cond delay="0"/>
                                  </p:stCondLst>
                                  <p:childTnLst>
                                    <p:set>
                                      <p:cBhvr rctx="PPT">
                                        <p:cTn id="162" dur="indefinite"/>
                                        <p:tgtEl>
                                          <p:spTgt spid="36902"/>
                                        </p:tgtEl>
                                        <p:attrNameLst>
                                          <p:attrName>style.opacity</p:attrName>
                                        </p:attrNameLst>
                                      </p:cBhvr>
                                      <p:to>
                                        <p:strVal val="0.5"/>
                                      </p:to>
                                    </p:set>
                                    <p:animEffect filter="image" prLst="opacity: 0.5">
                                      <p:cBhvr rctx="IE">
                                        <p:cTn id="163" dur="indefinite"/>
                                        <p:tgtEl>
                                          <p:spTgt spid="36902"/>
                                        </p:tgtEl>
                                      </p:cBhvr>
                                    </p:animEffect>
                                  </p:childTnLst>
                                </p:cTn>
                              </p:par>
                              <p:par>
                                <p:cTn id="164" presetID="9" presetClass="emph" presetSubtype="0" grpId="0" nodeType="withEffect">
                                  <p:stCondLst>
                                    <p:cond delay="0"/>
                                  </p:stCondLst>
                                  <p:childTnLst>
                                    <p:set>
                                      <p:cBhvr rctx="PPT">
                                        <p:cTn id="165" dur="indefinite"/>
                                        <p:tgtEl>
                                          <p:spTgt spid="647"/>
                                        </p:tgtEl>
                                        <p:attrNameLst>
                                          <p:attrName>style.opacity</p:attrName>
                                        </p:attrNameLst>
                                      </p:cBhvr>
                                      <p:to>
                                        <p:strVal val="0.5"/>
                                      </p:to>
                                    </p:set>
                                    <p:animEffect filter="image" prLst="opacity: 0.5">
                                      <p:cBhvr rctx="IE">
                                        <p:cTn id="166" dur="indefinite"/>
                                        <p:tgtEl>
                                          <p:spTgt spid="647"/>
                                        </p:tgtEl>
                                      </p:cBhvr>
                                    </p:animEffect>
                                  </p:childTnLst>
                                </p:cTn>
                              </p:par>
                              <p:par>
                                <p:cTn id="167" presetID="9" presetClass="emph" presetSubtype="0" nodeType="withEffect">
                                  <p:stCondLst>
                                    <p:cond delay="0"/>
                                  </p:stCondLst>
                                  <p:childTnLst>
                                    <p:set>
                                      <p:cBhvr rctx="PPT">
                                        <p:cTn id="168" dur="indefinite"/>
                                        <p:tgtEl>
                                          <p:spTgt spid="9"/>
                                        </p:tgtEl>
                                        <p:attrNameLst>
                                          <p:attrName>style.opacity</p:attrName>
                                        </p:attrNameLst>
                                      </p:cBhvr>
                                      <p:to>
                                        <p:strVal val="0.5"/>
                                      </p:to>
                                    </p:set>
                                    <p:animEffect filter="image" prLst="opacity: 0.5">
                                      <p:cBhvr rctx="IE">
                                        <p:cTn id="169" dur="indefinite"/>
                                        <p:tgtEl>
                                          <p:spTgt spid="9"/>
                                        </p:tgtEl>
                                      </p:cBhvr>
                                    </p:animEffect>
                                  </p:childTnLst>
                                </p:cTn>
                              </p:par>
                              <p:par>
                                <p:cTn id="170" presetID="9" presetClass="emph" presetSubtype="0" nodeType="withEffect">
                                  <p:stCondLst>
                                    <p:cond delay="0"/>
                                  </p:stCondLst>
                                  <p:childTnLst>
                                    <p:set>
                                      <p:cBhvr rctx="PPT">
                                        <p:cTn id="171" dur="indefinite"/>
                                        <p:tgtEl>
                                          <p:spTgt spid="6"/>
                                        </p:tgtEl>
                                        <p:attrNameLst>
                                          <p:attrName>style.opacity</p:attrName>
                                        </p:attrNameLst>
                                      </p:cBhvr>
                                      <p:to>
                                        <p:strVal val="0.5"/>
                                      </p:to>
                                    </p:set>
                                    <p:animEffect filter="image" prLst="opacity: 0.5">
                                      <p:cBhvr rctx="IE">
                                        <p:cTn id="172" dur="indefinite"/>
                                        <p:tgtEl>
                                          <p:spTgt spid="6"/>
                                        </p:tgtEl>
                                      </p:cBhvr>
                                    </p:animEffect>
                                  </p:childTnLst>
                                </p:cTn>
                              </p:par>
                              <p:par>
                                <p:cTn id="173" presetID="9" presetClass="emph" presetSubtype="0" grpId="0" nodeType="withEffect">
                                  <p:stCondLst>
                                    <p:cond delay="0"/>
                                  </p:stCondLst>
                                  <p:childTnLst>
                                    <p:set>
                                      <p:cBhvr rctx="PPT">
                                        <p:cTn id="174" dur="indefinite"/>
                                        <p:tgtEl>
                                          <p:spTgt spid="36880"/>
                                        </p:tgtEl>
                                        <p:attrNameLst>
                                          <p:attrName>style.opacity</p:attrName>
                                        </p:attrNameLst>
                                      </p:cBhvr>
                                      <p:to>
                                        <p:strVal val="0.5"/>
                                      </p:to>
                                    </p:set>
                                    <p:animEffect filter="image" prLst="opacity: 0.5">
                                      <p:cBhvr rctx="IE">
                                        <p:cTn id="175" dur="indefinite"/>
                                        <p:tgtEl>
                                          <p:spTgt spid="36880"/>
                                        </p:tgtEl>
                                      </p:cBhvr>
                                    </p:animEffect>
                                  </p:childTnLst>
                                </p:cTn>
                              </p:par>
                              <p:par>
                                <p:cTn id="176" presetID="9" presetClass="emph" presetSubtype="0" nodeType="withEffect">
                                  <p:stCondLst>
                                    <p:cond delay="0"/>
                                  </p:stCondLst>
                                  <p:childTnLst>
                                    <p:set>
                                      <p:cBhvr rctx="PPT">
                                        <p:cTn id="177" dur="indefinite"/>
                                        <p:tgtEl>
                                          <p:spTgt spid="102477"/>
                                        </p:tgtEl>
                                        <p:attrNameLst>
                                          <p:attrName>style.opacity</p:attrName>
                                        </p:attrNameLst>
                                      </p:cBhvr>
                                      <p:to>
                                        <p:strVal val="0.5"/>
                                      </p:to>
                                    </p:set>
                                    <p:animEffect filter="image" prLst="opacity: 0.5">
                                      <p:cBhvr rctx="IE">
                                        <p:cTn id="178" dur="indefinite"/>
                                        <p:tgtEl>
                                          <p:spTgt spid="102477"/>
                                        </p:tgtEl>
                                      </p:cBhvr>
                                    </p:animEffect>
                                  </p:childTnLst>
                                </p:cTn>
                              </p:par>
                              <p:par>
                                <p:cTn id="179" presetID="9" presetClass="emph" presetSubtype="0" grpId="0" nodeType="withEffect">
                                  <p:stCondLst>
                                    <p:cond delay="0"/>
                                  </p:stCondLst>
                                  <p:childTnLst>
                                    <p:set>
                                      <p:cBhvr rctx="PPT">
                                        <p:cTn id="180" dur="indefinite"/>
                                        <p:tgtEl>
                                          <p:spTgt spid="1052"/>
                                        </p:tgtEl>
                                        <p:attrNameLst>
                                          <p:attrName>style.opacity</p:attrName>
                                        </p:attrNameLst>
                                      </p:cBhvr>
                                      <p:to>
                                        <p:strVal val="0.5"/>
                                      </p:to>
                                    </p:set>
                                    <p:animEffect filter="image" prLst="opacity: 0.5">
                                      <p:cBhvr rctx="IE">
                                        <p:cTn id="181" dur="indefinite"/>
                                        <p:tgtEl>
                                          <p:spTgt spid="1052"/>
                                        </p:tgtEl>
                                      </p:cBhvr>
                                    </p:animEffect>
                                  </p:childTnLst>
                                </p:cTn>
                              </p:par>
                              <p:par>
                                <p:cTn id="182" presetID="9" presetClass="emph" presetSubtype="0" nodeType="withEffect">
                                  <p:stCondLst>
                                    <p:cond delay="0"/>
                                  </p:stCondLst>
                                  <p:childTnLst>
                                    <p:set>
                                      <p:cBhvr rctx="PPT">
                                        <p:cTn id="183" dur="indefinite"/>
                                        <p:tgtEl>
                                          <p:spTgt spid="23"/>
                                        </p:tgtEl>
                                        <p:attrNameLst>
                                          <p:attrName>style.opacity</p:attrName>
                                        </p:attrNameLst>
                                      </p:cBhvr>
                                      <p:to>
                                        <p:strVal val="0.5"/>
                                      </p:to>
                                    </p:set>
                                    <p:animEffect filter="image" prLst="opacity: 0.5">
                                      <p:cBhvr rctx="IE">
                                        <p:cTn id="184" dur="indefinite"/>
                                        <p:tgtEl>
                                          <p:spTgt spid="23"/>
                                        </p:tgtEl>
                                      </p:cBhvr>
                                    </p:animEffect>
                                  </p:childTnLst>
                                </p:cTn>
                              </p:par>
                              <p:par>
                                <p:cTn id="185" presetID="9" presetClass="emph" presetSubtype="0" grpId="0" nodeType="withEffect">
                                  <p:stCondLst>
                                    <p:cond delay="0"/>
                                  </p:stCondLst>
                                  <p:childTnLst>
                                    <p:set>
                                      <p:cBhvr rctx="PPT">
                                        <p:cTn id="186" dur="indefinite"/>
                                        <p:tgtEl>
                                          <p:spTgt spid="825"/>
                                        </p:tgtEl>
                                        <p:attrNameLst>
                                          <p:attrName>style.opacity</p:attrName>
                                        </p:attrNameLst>
                                      </p:cBhvr>
                                      <p:to>
                                        <p:strVal val="0.5"/>
                                      </p:to>
                                    </p:set>
                                    <p:animEffect filter="image" prLst="opacity: 0.5">
                                      <p:cBhvr rctx="IE">
                                        <p:cTn id="187" dur="indefinite"/>
                                        <p:tgtEl>
                                          <p:spTgt spid="825"/>
                                        </p:tgtEl>
                                      </p:cBhvr>
                                    </p:animEffect>
                                  </p:childTnLst>
                                </p:cTn>
                              </p:par>
                              <p:par>
                                <p:cTn id="188" presetID="9" presetClass="emph" presetSubtype="0" grpId="0" nodeType="withEffect">
                                  <p:stCondLst>
                                    <p:cond delay="0"/>
                                  </p:stCondLst>
                                  <p:childTnLst>
                                    <p:set>
                                      <p:cBhvr rctx="PPT">
                                        <p:cTn id="189" dur="indefinite"/>
                                        <p:tgtEl>
                                          <p:spTgt spid="513"/>
                                        </p:tgtEl>
                                        <p:attrNameLst>
                                          <p:attrName>style.opacity</p:attrName>
                                        </p:attrNameLst>
                                      </p:cBhvr>
                                      <p:to>
                                        <p:strVal val="0.5"/>
                                      </p:to>
                                    </p:set>
                                    <p:animEffect filter="image" prLst="opacity: 0.5">
                                      <p:cBhvr rctx="IE">
                                        <p:cTn id="190" dur="indefinite"/>
                                        <p:tgtEl>
                                          <p:spTgt spid="513"/>
                                        </p:tgtEl>
                                      </p:cBhvr>
                                    </p:animEffect>
                                  </p:childTnLst>
                                </p:cTn>
                              </p:par>
                              <p:par>
                                <p:cTn id="191" presetID="9" presetClass="emph" presetSubtype="0" nodeType="withEffect">
                                  <p:stCondLst>
                                    <p:cond delay="0"/>
                                  </p:stCondLst>
                                  <p:childTnLst>
                                    <p:set>
                                      <p:cBhvr rctx="PPT">
                                        <p:cTn id="192" dur="indefinite"/>
                                        <p:tgtEl>
                                          <p:spTgt spid="8"/>
                                        </p:tgtEl>
                                        <p:attrNameLst>
                                          <p:attrName>style.opacity</p:attrName>
                                        </p:attrNameLst>
                                      </p:cBhvr>
                                      <p:to>
                                        <p:strVal val="0.5"/>
                                      </p:to>
                                    </p:set>
                                    <p:animEffect filter="image" prLst="opacity: 0.5">
                                      <p:cBhvr rctx="IE">
                                        <p:cTn id="193" dur="indefinite"/>
                                        <p:tgtEl>
                                          <p:spTgt spid="8"/>
                                        </p:tgtEl>
                                      </p:cBhvr>
                                    </p:animEffect>
                                  </p:childTnLst>
                                </p:cTn>
                              </p:par>
                              <p:par>
                                <p:cTn id="194" presetID="9" presetClass="emph" presetSubtype="0" grpId="0" nodeType="withEffect">
                                  <p:stCondLst>
                                    <p:cond delay="0"/>
                                  </p:stCondLst>
                                  <p:childTnLst>
                                    <p:set>
                                      <p:cBhvr rctx="PPT">
                                        <p:cTn id="195" dur="indefinite"/>
                                        <p:tgtEl>
                                          <p:spTgt spid="36893"/>
                                        </p:tgtEl>
                                        <p:attrNameLst>
                                          <p:attrName>style.opacity</p:attrName>
                                        </p:attrNameLst>
                                      </p:cBhvr>
                                      <p:to>
                                        <p:strVal val="0.5"/>
                                      </p:to>
                                    </p:set>
                                    <p:animEffect filter="image" prLst="opacity: 0.5">
                                      <p:cBhvr rctx="IE">
                                        <p:cTn id="196" dur="indefinite"/>
                                        <p:tgtEl>
                                          <p:spTgt spid="36893"/>
                                        </p:tgtEl>
                                      </p:cBhvr>
                                    </p:animEffect>
                                  </p:childTnLst>
                                </p:cTn>
                              </p:par>
                              <p:par>
                                <p:cTn id="197" presetID="9" presetClass="emph" presetSubtype="0" nodeType="withEffect">
                                  <p:stCondLst>
                                    <p:cond delay="0"/>
                                  </p:stCondLst>
                                  <p:childTnLst>
                                    <p:set>
                                      <p:cBhvr rctx="PPT">
                                        <p:cTn id="198" dur="indefinite"/>
                                        <p:tgtEl>
                                          <p:spTgt spid="27"/>
                                        </p:tgtEl>
                                        <p:attrNameLst>
                                          <p:attrName>style.opacity</p:attrName>
                                        </p:attrNameLst>
                                      </p:cBhvr>
                                      <p:to>
                                        <p:strVal val="0.5"/>
                                      </p:to>
                                    </p:set>
                                    <p:animEffect filter="image" prLst="opacity: 0.5">
                                      <p:cBhvr rctx="IE">
                                        <p:cTn id="199" dur="indefinite"/>
                                        <p:tgtEl>
                                          <p:spTgt spid="27"/>
                                        </p:tgtEl>
                                      </p:cBhvr>
                                    </p:animEffect>
                                  </p:childTnLst>
                                </p:cTn>
                              </p:par>
                              <p:par>
                                <p:cTn id="200" presetID="9" presetClass="emph" presetSubtype="0" grpId="0" nodeType="withEffect">
                                  <p:stCondLst>
                                    <p:cond delay="0"/>
                                  </p:stCondLst>
                                  <p:childTnLst>
                                    <p:set>
                                      <p:cBhvr rctx="PPT">
                                        <p:cTn id="201" dur="indefinite"/>
                                        <p:tgtEl>
                                          <p:spTgt spid="36894"/>
                                        </p:tgtEl>
                                        <p:attrNameLst>
                                          <p:attrName>style.opacity</p:attrName>
                                        </p:attrNameLst>
                                      </p:cBhvr>
                                      <p:to>
                                        <p:strVal val="0.5"/>
                                      </p:to>
                                    </p:set>
                                    <p:animEffect filter="image" prLst="opacity: 0.5">
                                      <p:cBhvr rctx="IE">
                                        <p:cTn id="202" dur="indefinite"/>
                                        <p:tgtEl>
                                          <p:spTgt spid="36894"/>
                                        </p:tgtEl>
                                      </p:cBhvr>
                                    </p:animEffect>
                                  </p:childTnLst>
                                </p:cTn>
                              </p:par>
                              <p:par>
                                <p:cTn id="203" presetID="9" presetClass="emph" presetSubtype="0" grpId="0" nodeType="withEffect">
                                  <p:stCondLst>
                                    <p:cond delay="0"/>
                                  </p:stCondLst>
                                  <p:childTnLst>
                                    <p:set>
                                      <p:cBhvr rctx="PPT">
                                        <p:cTn id="204" dur="indefinite"/>
                                        <p:tgtEl>
                                          <p:spTgt spid="489"/>
                                        </p:tgtEl>
                                        <p:attrNameLst>
                                          <p:attrName>style.opacity</p:attrName>
                                        </p:attrNameLst>
                                      </p:cBhvr>
                                      <p:to>
                                        <p:strVal val="0.5"/>
                                      </p:to>
                                    </p:set>
                                    <p:animEffect filter="image" prLst="opacity: 0.5">
                                      <p:cBhvr rctx="IE">
                                        <p:cTn id="205" dur="indefinite"/>
                                        <p:tgtEl>
                                          <p:spTgt spid="489"/>
                                        </p:tgtEl>
                                      </p:cBhvr>
                                    </p:animEffect>
                                  </p:childTnLst>
                                </p:cTn>
                              </p:par>
                              <p:par>
                                <p:cTn id="206" presetID="9" presetClass="emph" presetSubtype="0" nodeType="withEffect">
                                  <p:stCondLst>
                                    <p:cond delay="0"/>
                                  </p:stCondLst>
                                  <p:childTnLst>
                                    <p:set>
                                      <p:cBhvr rctx="PPT">
                                        <p:cTn id="207" dur="indefinite"/>
                                        <p:tgtEl>
                                          <p:spTgt spid="36884"/>
                                        </p:tgtEl>
                                        <p:attrNameLst>
                                          <p:attrName>style.opacity</p:attrName>
                                        </p:attrNameLst>
                                      </p:cBhvr>
                                      <p:to>
                                        <p:strVal val="0.5"/>
                                      </p:to>
                                    </p:set>
                                    <p:animEffect filter="image" prLst="opacity: 0.5">
                                      <p:cBhvr rctx="IE">
                                        <p:cTn id="208" dur="indefinite"/>
                                        <p:tgtEl>
                                          <p:spTgt spid="36884"/>
                                        </p:tgtEl>
                                      </p:cBhvr>
                                    </p:animEffect>
                                  </p:childTnLst>
                                </p:cTn>
                              </p:par>
                              <p:par>
                                <p:cTn id="209" presetID="9" presetClass="emph" presetSubtype="0" grpId="0" nodeType="withEffect">
                                  <p:stCondLst>
                                    <p:cond delay="0"/>
                                  </p:stCondLst>
                                  <p:childTnLst>
                                    <p:set>
                                      <p:cBhvr rctx="PPT">
                                        <p:cTn id="210" dur="indefinite"/>
                                        <p:tgtEl>
                                          <p:spTgt spid="991"/>
                                        </p:tgtEl>
                                        <p:attrNameLst>
                                          <p:attrName>style.opacity</p:attrName>
                                        </p:attrNameLst>
                                      </p:cBhvr>
                                      <p:to>
                                        <p:strVal val="0.5"/>
                                      </p:to>
                                    </p:set>
                                    <p:animEffect filter="image" prLst="opacity: 0.5">
                                      <p:cBhvr rctx="IE">
                                        <p:cTn id="211" dur="indefinite"/>
                                        <p:tgtEl>
                                          <p:spTgt spid="991"/>
                                        </p:tgtEl>
                                      </p:cBhvr>
                                    </p:animEffect>
                                  </p:childTnLst>
                                </p:cTn>
                              </p:par>
                              <p:par>
                                <p:cTn id="212" presetID="9" presetClass="emph" presetSubtype="0" nodeType="withEffect">
                                  <p:stCondLst>
                                    <p:cond delay="0"/>
                                  </p:stCondLst>
                                  <p:childTnLst>
                                    <p:set>
                                      <p:cBhvr rctx="PPT">
                                        <p:cTn id="213" dur="indefinite"/>
                                        <p:tgtEl>
                                          <p:spTgt spid="13"/>
                                        </p:tgtEl>
                                        <p:attrNameLst>
                                          <p:attrName>style.opacity</p:attrName>
                                        </p:attrNameLst>
                                      </p:cBhvr>
                                      <p:to>
                                        <p:strVal val="0.5"/>
                                      </p:to>
                                    </p:set>
                                    <p:animEffect filter="image" prLst="opacity: 0.5">
                                      <p:cBhvr rctx="IE">
                                        <p:cTn id="214" dur="indefinite"/>
                                        <p:tgtEl>
                                          <p:spTgt spid="13"/>
                                        </p:tgtEl>
                                      </p:cBhvr>
                                    </p:animEffect>
                                  </p:childTnLst>
                                </p:cTn>
                              </p:par>
                              <p:par>
                                <p:cTn id="215" presetID="9" presetClass="emph" presetSubtype="0" grpId="0" nodeType="withEffect">
                                  <p:stCondLst>
                                    <p:cond delay="0"/>
                                  </p:stCondLst>
                                  <p:childTnLst>
                                    <p:set>
                                      <p:cBhvr rctx="PPT">
                                        <p:cTn id="216" dur="indefinite"/>
                                        <p:tgtEl>
                                          <p:spTgt spid="546"/>
                                        </p:tgtEl>
                                        <p:attrNameLst>
                                          <p:attrName>style.opacity</p:attrName>
                                        </p:attrNameLst>
                                      </p:cBhvr>
                                      <p:to>
                                        <p:strVal val="0.5"/>
                                      </p:to>
                                    </p:set>
                                    <p:animEffect filter="image" prLst="opacity: 0.5">
                                      <p:cBhvr rctx="IE">
                                        <p:cTn id="217" dur="indefinite"/>
                                        <p:tgtEl>
                                          <p:spTgt spid="546"/>
                                        </p:tgtEl>
                                      </p:cBhvr>
                                    </p:animEffect>
                                  </p:childTnLst>
                                </p:cTn>
                              </p:par>
                              <p:par>
                                <p:cTn id="218" presetID="9" presetClass="emph" presetSubtype="0" nodeType="withEffect">
                                  <p:stCondLst>
                                    <p:cond delay="0"/>
                                  </p:stCondLst>
                                  <p:childTnLst>
                                    <p:set>
                                      <p:cBhvr rctx="PPT">
                                        <p:cTn id="219" dur="indefinite"/>
                                        <p:tgtEl>
                                          <p:spTgt spid="36895"/>
                                        </p:tgtEl>
                                        <p:attrNameLst>
                                          <p:attrName>style.opacity</p:attrName>
                                        </p:attrNameLst>
                                      </p:cBhvr>
                                      <p:to>
                                        <p:strVal val="0.5"/>
                                      </p:to>
                                    </p:set>
                                    <p:animEffect filter="image" prLst="opacity: 0.5">
                                      <p:cBhvr rctx="IE">
                                        <p:cTn id="220" dur="indefinite"/>
                                        <p:tgtEl>
                                          <p:spTgt spid="36895"/>
                                        </p:tgtEl>
                                      </p:cBhvr>
                                    </p:animEffect>
                                  </p:childTnLst>
                                </p:cTn>
                              </p:par>
                              <p:par>
                                <p:cTn id="221" presetID="9" presetClass="emph" presetSubtype="0" nodeType="withEffect">
                                  <p:stCondLst>
                                    <p:cond delay="0"/>
                                  </p:stCondLst>
                                  <p:childTnLst>
                                    <p:set>
                                      <p:cBhvr rctx="PPT">
                                        <p:cTn id="222" dur="indefinite"/>
                                        <p:tgtEl>
                                          <p:spTgt spid="610"/>
                                        </p:tgtEl>
                                        <p:attrNameLst>
                                          <p:attrName>style.opacity</p:attrName>
                                        </p:attrNameLst>
                                      </p:cBhvr>
                                      <p:to>
                                        <p:strVal val="0.5"/>
                                      </p:to>
                                    </p:set>
                                    <p:animEffect filter="image" prLst="opacity: 0.5">
                                      <p:cBhvr rctx="IE">
                                        <p:cTn id="223" dur="indefinite"/>
                                        <p:tgtEl>
                                          <p:spTgt spid="610"/>
                                        </p:tgtEl>
                                      </p:cBhvr>
                                    </p:animEffect>
                                  </p:childTnLst>
                                </p:cTn>
                              </p:par>
                              <p:par>
                                <p:cTn id="224" presetID="9" presetClass="emph" presetSubtype="0" grpId="0" nodeType="withEffect">
                                  <p:stCondLst>
                                    <p:cond delay="0"/>
                                  </p:stCondLst>
                                  <p:childTnLst>
                                    <p:set>
                                      <p:cBhvr rctx="PPT">
                                        <p:cTn id="225" dur="indefinite"/>
                                        <p:tgtEl>
                                          <p:spTgt spid="824"/>
                                        </p:tgtEl>
                                        <p:attrNameLst>
                                          <p:attrName>style.opacity</p:attrName>
                                        </p:attrNameLst>
                                      </p:cBhvr>
                                      <p:to>
                                        <p:strVal val="0.5"/>
                                      </p:to>
                                    </p:set>
                                    <p:animEffect filter="image" prLst="opacity: 0.5">
                                      <p:cBhvr rctx="IE">
                                        <p:cTn id="226" dur="indefinite"/>
                                        <p:tgtEl>
                                          <p:spTgt spid="824"/>
                                        </p:tgtEl>
                                      </p:cBhvr>
                                    </p:animEffect>
                                  </p:childTnLst>
                                </p:cTn>
                              </p:par>
                              <p:par>
                                <p:cTn id="227" presetID="9" presetClass="emph" presetSubtype="0" nodeType="withEffect">
                                  <p:stCondLst>
                                    <p:cond delay="0"/>
                                  </p:stCondLst>
                                  <p:childTnLst>
                                    <p:set>
                                      <p:cBhvr rctx="PPT">
                                        <p:cTn id="228" dur="indefinite"/>
                                        <p:tgtEl>
                                          <p:spTgt spid="36868"/>
                                        </p:tgtEl>
                                        <p:attrNameLst>
                                          <p:attrName>style.opacity</p:attrName>
                                        </p:attrNameLst>
                                      </p:cBhvr>
                                      <p:to>
                                        <p:strVal val="0.5"/>
                                      </p:to>
                                    </p:set>
                                    <p:animEffect filter="image" prLst="opacity: 0.5">
                                      <p:cBhvr rctx="IE">
                                        <p:cTn id="229" dur="indefinite"/>
                                        <p:tgtEl>
                                          <p:spTgt spid="36868"/>
                                        </p:tgtEl>
                                      </p:cBhvr>
                                    </p:animEffect>
                                  </p:childTnLst>
                                </p:cTn>
                              </p:par>
                              <p:par>
                                <p:cTn id="230" presetID="9" presetClass="emph" presetSubtype="0" nodeType="withEffect">
                                  <p:stCondLst>
                                    <p:cond delay="0"/>
                                  </p:stCondLst>
                                  <p:childTnLst>
                                    <p:set>
                                      <p:cBhvr rctx="PPT">
                                        <p:cTn id="231" dur="indefinite"/>
                                        <p:tgtEl>
                                          <p:spTgt spid="36872"/>
                                        </p:tgtEl>
                                        <p:attrNameLst>
                                          <p:attrName>style.opacity</p:attrName>
                                        </p:attrNameLst>
                                      </p:cBhvr>
                                      <p:to>
                                        <p:strVal val="0.5"/>
                                      </p:to>
                                    </p:set>
                                    <p:animEffect filter="image" prLst="opacity: 0.5">
                                      <p:cBhvr rctx="IE">
                                        <p:cTn id="232" dur="indefinite"/>
                                        <p:tgtEl>
                                          <p:spTgt spid="36872"/>
                                        </p:tgtEl>
                                      </p:cBhvr>
                                    </p:animEffect>
                                  </p:childTnLst>
                                </p:cTn>
                              </p:par>
                            </p:childTnLst>
                          </p:cTn>
                        </p:par>
                      </p:childTnLst>
                    </p:cTn>
                  </p:par>
                  <p:par>
                    <p:cTn id="233" fill="hold">
                      <p:stCondLst>
                        <p:cond delay="indefinite"/>
                      </p:stCondLst>
                      <p:childTnLst>
                        <p:par>
                          <p:cTn id="234" fill="hold">
                            <p:stCondLst>
                              <p:cond delay="0"/>
                            </p:stCondLst>
                            <p:childTnLst>
                              <p:par>
                                <p:cTn id="235" presetID="3" presetClass="entr" presetSubtype="10" fill="hold" nodeType="clickEffect">
                                  <p:stCondLst>
                                    <p:cond delay="0"/>
                                  </p:stCondLst>
                                  <p:childTnLst>
                                    <p:set>
                                      <p:cBhvr>
                                        <p:cTn id="236" dur="1" fill="hold">
                                          <p:stCondLst>
                                            <p:cond delay="0"/>
                                          </p:stCondLst>
                                        </p:cTn>
                                        <p:tgtEl>
                                          <p:spTgt spid="650"/>
                                        </p:tgtEl>
                                        <p:attrNameLst>
                                          <p:attrName>style.visibility</p:attrName>
                                        </p:attrNameLst>
                                      </p:cBhvr>
                                      <p:to>
                                        <p:strVal val="visible"/>
                                      </p:to>
                                    </p:set>
                                    <p:animEffect transition="in" filter="blinds(horizontal)">
                                      <p:cBhvr>
                                        <p:cTn id="237" dur="500"/>
                                        <p:tgtEl>
                                          <p:spTgt spid="650"/>
                                        </p:tgtEl>
                                      </p:cBhvr>
                                    </p:animEffect>
                                  </p:childTnLst>
                                </p:cTn>
                              </p:par>
                            </p:childTnLst>
                          </p:cTn>
                        </p:par>
                      </p:childTnLst>
                    </p:cTn>
                  </p:par>
                  <p:par>
                    <p:cTn id="238" fill="hold">
                      <p:stCondLst>
                        <p:cond delay="indefinite"/>
                      </p:stCondLst>
                      <p:childTnLst>
                        <p:par>
                          <p:cTn id="239" fill="hold">
                            <p:stCondLst>
                              <p:cond delay="0"/>
                            </p:stCondLst>
                            <p:childTnLst>
                              <p:par>
                                <p:cTn id="240" presetID="3" presetClass="entr" presetSubtype="10" fill="hold" nodeType="clickEffect">
                                  <p:stCondLst>
                                    <p:cond delay="0"/>
                                  </p:stCondLst>
                                  <p:childTnLst>
                                    <p:set>
                                      <p:cBhvr>
                                        <p:cTn id="241" dur="1" fill="hold">
                                          <p:stCondLst>
                                            <p:cond delay="0"/>
                                          </p:stCondLst>
                                        </p:cTn>
                                        <p:tgtEl>
                                          <p:spTgt spid="648"/>
                                        </p:tgtEl>
                                        <p:attrNameLst>
                                          <p:attrName>style.visibility</p:attrName>
                                        </p:attrNameLst>
                                      </p:cBhvr>
                                      <p:to>
                                        <p:strVal val="visible"/>
                                      </p:to>
                                    </p:set>
                                    <p:animEffect transition="in" filter="blinds(horizontal)">
                                      <p:cBhvr>
                                        <p:cTn id="242" dur="500"/>
                                        <p:tgtEl>
                                          <p:spTgt spid="648"/>
                                        </p:tgtEl>
                                      </p:cBhvr>
                                    </p:animEffect>
                                  </p:childTnLst>
                                </p:cTn>
                              </p:par>
                            </p:childTnLst>
                          </p:cTn>
                        </p:par>
                      </p:childTnLst>
                    </p:cTn>
                  </p:par>
                  <p:par>
                    <p:cTn id="243" fill="hold">
                      <p:stCondLst>
                        <p:cond delay="indefinite"/>
                      </p:stCondLst>
                      <p:childTnLst>
                        <p:par>
                          <p:cTn id="244" fill="hold">
                            <p:stCondLst>
                              <p:cond delay="0"/>
                            </p:stCondLst>
                            <p:childTnLst>
                              <p:par>
                                <p:cTn id="245" presetID="3" presetClass="entr" presetSubtype="10" fill="hold" nodeType="clickEffect">
                                  <p:stCondLst>
                                    <p:cond delay="0"/>
                                  </p:stCondLst>
                                  <p:childTnLst>
                                    <p:set>
                                      <p:cBhvr>
                                        <p:cTn id="246" dur="1" fill="hold">
                                          <p:stCondLst>
                                            <p:cond delay="0"/>
                                          </p:stCondLst>
                                        </p:cTn>
                                        <p:tgtEl>
                                          <p:spTgt spid="649"/>
                                        </p:tgtEl>
                                        <p:attrNameLst>
                                          <p:attrName>style.visibility</p:attrName>
                                        </p:attrNameLst>
                                      </p:cBhvr>
                                      <p:to>
                                        <p:strVal val="visible"/>
                                      </p:to>
                                    </p:set>
                                    <p:animEffect transition="in" filter="blinds(horizontal)">
                                      <p:cBhvr>
                                        <p:cTn id="247" dur="500"/>
                                        <p:tgtEl>
                                          <p:spTgt spid="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animBg="1"/>
      <p:bldP spid="36874" grpId="0" animBg="1"/>
      <p:bldP spid="36875" grpId="0" animBg="1"/>
      <p:bldP spid="36880" grpId="0"/>
      <p:bldP spid="36881" grpId="0"/>
      <p:bldP spid="36882" grpId="0"/>
      <p:bldP spid="36888" grpId="0" animBg="1"/>
      <p:bldP spid="36889" grpId="0"/>
      <p:bldP spid="36890" grpId="0"/>
      <p:bldP spid="36893" grpId="0"/>
      <p:bldP spid="36894" grpId="0"/>
      <p:bldP spid="36896" grpId="0" animBg="1"/>
      <p:bldP spid="36899" grpId="0"/>
      <p:bldP spid="36903" grpId="0"/>
      <p:bldP spid="36913" grpId="0"/>
      <p:bldP spid="36943" grpId="0" animBg="1"/>
      <p:bldP spid="469" grpId="0" animBg="1"/>
      <p:bldP spid="472" grpId="0"/>
      <p:bldP spid="473" grpId="0" animBg="1"/>
      <p:bldP spid="474" grpId="0" animBg="1"/>
      <p:bldP spid="475" grpId="0"/>
      <p:bldP spid="478" grpId="0"/>
      <p:bldP spid="824" grpId="0"/>
      <p:bldP spid="825" grpId="0"/>
      <p:bldP spid="989" grpId="0"/>
      <p:bldP spid="991" grpId="0" animBg="1"/>
      <p:bldP spid="992" grpId="0" animBg="1"/>
      <p:bldP spid="1051" grpId="0" animBg="1"/>
      <p:bldP spid="1052" grpId="0"/>
      <p:bldP spid="513" grpId="0" animBg="1"/>
      <p:bldP spid="514" grpId="0"/>
      <p:bldP spid="489" grpId="0"/>
      <p:bldP spid="546" grpId="0"/>
      <p:bldP spid="600" grpId="0" animBg="1"/>
      <p:bldP spid="547" grpId="0"/>
      <p:bldP spid="601" grpId="0"/>
      <p:bldP spid="602" grpId="0" animBg="1"/>
      <p:bldP spid="603" grpId="0"/>
      <p:bldP spid="604" grpId="0"/>
      <p:bldP spid="607" grpId="0"/>
      <p:bldP spid="608" grpId="0"/>
      <p:bldP spid="6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B667-14F3-C14A-954B-03AB920C43E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4764C73C-E110-C740-A590-82004C8A4283}"/>
              </a:ext>
            </a:extLst>
          </p:cNvPr>
          <p:cNvSpPr>
            <a:spLocks noGrp="1"/>
          </p:cNvSpPr>
          <p:nvPr>
            <p:ph idx="1"/>
          </p:nvPr>
        </p:nvSpPr>
        <p:spPr/>
        <p:txBody>
          <a:bodyPr/>
          <a:lstStyle/>
          <a:p>
            <a:r>
              <a:rPr lang="en-US" dirty="0"/>
              <a:t>Mobile Transport Market Conditions</a:t>
            </a:r>
          </a:p>
          <a:p>
            <a:r>
              <a:rPr lang="en-US" dirty="0"/>
              <a:t>Seamless MPLS Overview</a:t>
            </a:r>
          </a:p>
          <a:p>
            <a:r>
              <a:rPr lang="en-US" dirty="0"/>
              <a:t>Seamless MPLS Components</a:t>
            </a:r>
          </a:p>
          <a:p>
            <a:r>
              <a:rPr lang="en-US" dirty="0"/>
              <a:t>Seamless MPLS Architecture Models</a:t>
            </a:r>
          </a:p>
          <a:p>
            <a:r>
              <a:rPr lang="en-US" dirty="0"/>
              <a:t>Summary</a:t>
            </a:r>
          </a:p>
        </p:txBody>
      </p:sp>
    </p:spTree>
    <p:extLst>
      <p:ext uri="{BB962C8B-B14F-4D97-AF65-F5344CB8AC3E}">
        <p14:creationId xmlns:p14="http://schemas.microsoft.com/office/powerpoint/2010/main" val="3534804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925365-9957-A948-BB7B-E29C27F0FE10}"/>
              </a:ext>
            </a:extLst>
          </p:cNvPr>
          <p:cNvSpPr>
            <a:spLocks noGrp="1"/>
          </p:cNvSpPr>
          <p:nvPr>
            <p:ph type="ctrTitle"/>
          </p:nvPr>
        </p:nvSpPr>
        <p:spPr/>
        <p:txBody>
          <a:bodyPr/>
          <a:lstStyle/>
          <a:p>
            <a:r>
              <a:rPr lang="en-US" dirty="0"/>
              <a:t>Thank You</a:t>
            </a:r>
          </a:p>
        </p:txBody>
      </p:sp>
      <p:sp>
        <p:nvSpPr>
          <p:cNvPr id="4" name="Subtitle 3">
            <a:extLst>
              <a:ext uri="{FF2B5EF4-FFF2-40B4-BE49-F238E27FC236}">
                <a16:creationId xmlns:a16="http://schemas.microsoft.com/office/drawing/2014/main" id="{3A0D3C59-BEDC-D041-950F-B66784D420A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52177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5669-6194-B04C-8CF2-84E6ABC0AB6A}"/>
              </a:ext>
            </a:extLst>
          </p:cNvPr>
          <p:cNvSpPr>
            <a:spLocks noGrp="1"/>
          </p:cNvSpPr>
          <p:nvPr>
            <p:ph type="title"/>
          </p:nvPr>
        </p:nvSpPr>
        <p:spPr>
          <a:xfrm>
            <a:off x="838200" y="365126"/>
            <a:ext cx="10515600" cy="753556"/>
          </a:xfrm>
        </p:spPr>
        <p:txBody>
          <a:bodyPr/>
          <a:lstStyle/>
          <a:p>
            <a:r>
              <a:rPr lang="en-US" dirty="0"/>
              <a:t>Mobile Transport Market Conditions</a:t>
            </a:r>
          </a:p>
        </p:txBody>
      </p:sp>
      <p:sp>
        <p:nvSpPr>
          <p:cNvPr id="3" name="Content Placeholder 2">
            <a:extLst>
              <a:ext uri="{FF2B5EF4-FFF2-40B4-BE49-F238E27FC236}">
                <a16:creationId xmlns:a16="http://schemas.microsoft.com/office/drawing/2014/main" id="{B8092A3A-EFD9-7B40-B054-03BDFC78A236}"/>
              </a:ext>
            </a:extLst>
          </p:cNvPr>
          <p:cNvSpPr>
            <a:spLocks noGrp="1"/>
          </p:cNvSpPr>
          <p:nvPr>
            <p:ph idx="1"/>
          </p:nvPr>
        </p:nvSpPr>
        <p:spPr>
          <a:xfrm>
            <a:off x="838200" y="1215957"/>
            <a:ext cx="10515600" cy="4961006"/>
          </a:xfrm>
        </p:spPr>
        <p:txBody>
          <a:bodyPr/>
          <a:lstStyle/>
          <a:p>
            <a:r>
              <a:rPr lang="en-US" dirty="0"/>
              <a:t>High Capacity requirements from Edge to Core</a:t>
            </a:r>
          </a:p>
          <a:p>
            <a:pPr lvl="1"/>
            <a:r>
              <a:rPr lang="en-US" dirty="0"/>
              <a:t>100Mbps </a:t>
            </a:r>
            <a:r>
              <a:rPr lang="en-US" dirty="0" err="1"/>
              <a:t>eNB</a:t>
            </a:r>
            <a:r>
              <a:rPr lang="en-US" dirty="0"/>
              <a:t>, 1Gbps Access, 10Gbps Aggregation, 100Gbps Core</a:t>
            </a:r>
          </a:p>
          <a:p>
            <a:r>
              <a:rPr lang="en-US" dirty="0"/>
              <a:t>Higher scale as LTE drives ubiquitous mobile broadband</a:t>
            </a:r>
          </a:p>
          <a:p>
            <a:pPr lvl="1"/>
            <a:r>
              <a:rPr lang="en-US" dirty="0"/>
              <a:t>Tens- to hundred-of-thousands of LTE </a:t>
            </a:r>
            <a:r>
              <a:rPr lang="en-US" dirty="0" err="1"/>
              <a:t>eNBs</a:t>
            </a:r>
            <a:r>
              <a:rPr lang="en-US" dirty="0"/>
              <a:t> and associated CSGs</a:t>
            </a:r>
          </a:p>
          <a:p>
            <a:r>
              <a:rPr lang="en-US" dirty="0"/>
              <a:t>Support for multiple and mixed topologies</a:t>
            </a:r>
          </a:p>
          <a:p>
            <a:pPr lvl="1"/>
            <a:r>
              <a:rPr lang="en-US" dirty="0"/>
              <a:t>Fiber and microwave rings in access, fiber rings, hub and spoke in aggregation and core networks</a:t>
            </a:r>
          </a:p>
          <a:p>
            <a:r>
              <a:rPr lang="en-US" dirty="0"/>
              <a:t>Need for graceful service integration and integration into existing infrastructure</a:t>
            </a:r>
          </a:p>
          <a:p>
            <a:r>
              <a:rPr lang="en-US" dirty="0"/>
              <a:t>Need to support transport for all services from all locations</a:t>
            </a:r>
          </a:p>
          <a:p>
            <a:r>
              <a:rPr lang="en-US" dirty="0"/>
              <a:t>Optimized operations with consistent packet transport</a:t>
            </a:r>
          </a:p>
          <a:p>
            <a:endParaRPr lang="en-US" dirty="0"/>
          </a:p>
        </p:txBody>
      </p:sp>
    </p:spTree>
    <p:extLst>
      <p:ext uri="{BB962C8B-B14F-4D97-AF65-F5344CB8AC3E}">
        <p14:creationId xmlns:p14="http://schemas.microsoft.com/office/powerpoint/2010/main" val="270956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5"/>
          <p:cNvSpPr>
            <a:spLocks noChangeArrowheads="1"/>
          </p:cNvSpPr>
          <p:nvPr/>
        </p:nvSpPr>
        <p:spPr bwMode="auto">
          <a:xfrm>
            <a:off x="2124894" y="1462089"/>
            <a:ext cx="1265767" cy="1433513"/>
          </a:xfrm>
          <a:prstGeom prst="roundRect">
            <a:avLst>
              <a:gd name="adj" fmla="val 16667"/>
            </a:avLst>
          </a:prstGeom>
          <a:solidFill>
            <a:schemeClr val="bg1">
              <a:lumMod val="85000"/>
              <a:alpha val="54117"/>
            </a:schemeClr>
          </a:solidFill>
          <a:ln w="19050">
            <a:noFill/>
            <a:round/>
            <a:headEnd/>
            <a:tailEnd/>
          </a:ln>
          <a:effectLst>
            <a:outerShdw blurRad="50800" dist="38100" dir="2700000" algn="tl" rotWithShape="0">
              <a:srgbClr val="000000">
                <a:alpha val="43000"/>
              </a:srgbClr>
            </a:outerShdw>
          </a:effectLst>
          <a:scene3d>
            <a:camera prst="orthographicFront"/>
            <a:lightRig rig="threePt" dir="t"/>
          </a:scene3d>
          <a:sp3d>
            <a:bevelT prst="relaxedInset"/>
          </a:sp3d>
        </p:spPr>
        <p:txBody>
          <a:bodyPr wrap="none" lIns="86924" tIns="43461" rIns="86924" bIns="43461" anchor="ctr"/>
          <a:lstStyle/>
          <a:p>
            <a:pPr algn="ctr" eaLnBrk="0" hangingPunct="0">
              <a:lnSpc>
                <a:spcPct val="90000"/>
              </a:lnSpc>
              <a:defRPr/>
            </a:pPr>
            <a:endParaRPr lang="en-US" sz="2400" dirty="0">
              <a:ea typeface="ＭＳ Ｐゴシック" charset="-128"/>
              <a:cs typeface="ＭＳ Ｐゴシック" charset="-128"/>
            </a:endParaRPr>
          </a:p>
        </p:txBody>
      </p:sp>
      <p:sp>
        <p:nvSpPr>
          <p:cNvPr id="9" name="AutoShape 4"/>
          <p:cNvSpPr>
            <a:spLocks noChangeArrowheads="1"/>
          </p:cNvSpPr>
          <p:nvPr/>
        </p:nvSpPr>
        <p:spPr bwMode="auto">
          <a:xfrm>
            <a:off x="3494529" y="1462089"/>
            <a:ext cx="2999167" cy="1433513"/>
          </a:xfrm>
          <a:prstGeom prst="roundRect">
            <a:avLst>
              <a:gd name="adj" fmla="val 16667"/>
            </a:avLst>
          </a:prstGeom>
          <a:solidFill>
            <a:schemeClr val="bg1">
              <a:lumMod val="85000"/>
              <a:alpha val="54117"/>
            </a:schemeClr>
          </a:solidFill>
          <a:ln w="19050">
            <a:noFill/>
            <a:round/>
            <a:headEnd/>
            <a:tailEnd/>
          </a:ln>
          <a:effectLst>
            <a:outerShdw blurRad="50800" dist="38100" dir="2700000" algn="tl" rotWithShape="0">
              <a:srgbClr val="000000">
                <a:alpha val="43000"/>
              </a:srgbClr>
            </a:outerShdw>
          </a:effectLst>
          <a:scene3d>
            <a:camera prst="orthographicFront"/>
            <a:lightRig rig="threePt" dir="t"/>
          </a:scene3d>
          <a:sp3d>
            <a:bevelT prst="relaxedInset"/>
          </a:sp3d>
        </p:spPr>
        <p:txBody>
          <a:bodyPr wrap="none" lIns="86924" tIns="43461" rIns="86924" bIns="43461" anchor="ctr"/>
          <a:lstStyle/>
          <a:p>
            <a:pPr algn="ctr" eaLnBrk="0" hangingPunct="0">
              <a:lnSpc>
                <a:spcPct val="90000"/>
              </a:lnSpc>
              <a:defRPr/>
            </a:pPr>
            <a:endParaRPr lang="en-US" sz="2400" dirty="0">
              <a:ea typeface="ＭＳ Ｐゴシック" charset="-128"/>
              <a:cs typeface="ＭＳ Ｐゴシック" charset="-128"/>
            </a:endParaRPr>
          </a:p>
        </p:txBody>
      </p:sp>
      <p:sp>
        <p:nvSpPr>
          <p:cNvPr id="10" name="AutoShape 6"/>
          <p:cNvSpPr>
            <a:spLocks noChangeArrowheads="1"/>
          </p:cNvSpPr>
          <p:nvPr/>
        </p:nvSpPr>
        <p:spPr bwMode="auto">
          <a:xfrm>
            <a:off x="6595293" y="1462089"/>
            <a:ext cx="1200000" cy="1433513"/>
          </a:xfrm>
          <a:prstGeom prst="roundRect">
            <a:avLst>
              <a:gd name="adj" fmla="val 16667"/>
            </a:avLst>
          </a:prstGeom>
          <a:solidFill>
            <a:schemeClr val="bg1">
              <a:lumMod val="85000"/>
              <a:alpha val="54117"/>
            </a:schemeClr>
          </a:solidFill>
          <a:ln w="19050">
            <a:noFill/>
            <a:round/>
            <a:headEnd/>
            <a:tailEnd/>
          </a:ln>
          <a:effectLst>
            <a:outerShdw blurRad="50800" dist="38100" dir="2700000" algn="tl" rotWithShape="0">
              <a:srgbClr val="000000">
                <a:alpha val="43000"/>
              </a:srgbClr>
            </a:outerShdw>
          </a:effectLst>
          <a:scene3d>
            <a:camera prst="orthographicFront"/>
            <a:lightRig rig="threePt" dir="t"/>
          </a:scene3d>
          <a:sp3d>
            <a:bevelT prst="relaxedInset"/>
          </a:sp3d>
        </p:spPr>
        <p:txBody>
          <a:bodyPr wrap="none" lIns="86924" tIns="43461" rIns="86924" bIns="43461" anchor="ctr"/>
          <a:lstStyle/>
          <a:p>
            <a:pPr algn="ctr" eaLnBrk="0" hangingPunct="0">
              <a:lnSpc>
                <a:spcPct val="90000"/>
              </a:lnSpc>
              <a:defRPr/>
            </a:pPr>
            <a:endParaRPr lang="en-US" sz="2400" dirty="0">
              <a:latin typeface="Arial" pitchFamily="-65" charset="0"/>
              <a:ea typeface="ＭＳ Ｐゴシック" pitchFamily="-65" charset="-128"/>
              <a:cs typeface="ＭＳ Ｐゴシック" pitchFamily="-65" charset="-128"/>
            </a:endParaRPr>
          </a:p>
        </p:txBody>
      </p:sp>
      <p:sp>
        <p:nvSpPr>
          <p:cNvPr id="11" name="AutoShape 7"/>
          <p:cNvSpPr>
            <a:spLocks noChangeArrowheads="1"/>
          </p:cNvSpPr>
          <p:nvPr/>
        </p:nvSpPr>
        <p:spPr bwMode="auto">
          <a:xfrm>
            <a:off x="7873760" y="1462089"/>
            <a:ext cx="2400000" cy="1433513"/>
          </a:xfrm>
          <a:prstGeom prst="roundRect">
            <a:avLst>
              <a:gd name="adj" fmla="val 16667"/>
            </a:avLst>
          </a:prstGeom>
          <a:solidFill>
            <a:schemeClr val="bg1">
              <a:lumMod val="85000"/>
              <a:alpha val="54117"/>
            </a:schemeClr>
          </a:solidFill>
          <a:ln w="19050" cap="flat" cmpd="sng" algn="ctr">
            <a:noFill/>
            <a:prstDash val="solid"/>
            <a:round/>
            <a:headEnd type="none" w="med" len="med"/>
            <a:tailEnd type="none" w="med" len="med"/>
          </a:ln>
          <a:effectLst>
            <a:outerShdw blurRad="50800" dist="38100" dir="2700000" algn="tl" rotWithShape="0">
              <a:srgbClr val="000000">
                <a:alpha val="43000"/>
              </a:srgbClr>
            </a:outerShdw>
          </a:effectLst>
          <a:scene3d>
            <a:camera prst="orthographicFront"/>
            <a:lightRig rig="threePt" dir="t"/>
          </a:scene3d>
          <a:sp3d>
            <a:bevelT prst="relaxedInset"/>
          </a:sp3d>
        </p:spPr>
        <p:txBody>
          <a:bodyPr wrap="none" lIns="86924" tIns="43461" rIns="86924" bIns="43461" anchor="ctr"/>
          <a:lstStyle/>
          <a:p>
            <a:pPr algn="ctr" eaLnBrk="0" hangingPunct="0">
              <a:lnSpc>
                <a:spcPct val="90000"/>
              </a:lnSpc>
              <a:defRPr/>
            </a:pPr>
            <a:endParaRPr lang="en-US" sz="2400" dirty="0">
              <a:latin typeface="Arial" pitchFamily="-65" charset="0"/>
              <a:ea typeface="ＭＳ Ｐゴシック" pitchFamily="-65" charset="-128"/>
              <a:cs typeface="ＭＳ Ｐゴシック" pitchFamily="-65" charset="-128"/>
            </a:endParaRPr>
          </a:p>
        </p:txBody>
      </p:sp>
      <p:sp>
        <p:nvSpPr>
          <p:cNvPr id="12" name="Text Box 8"/>
          <p:cNvSpPr txBox="1">
            <a:spLocks noChangeArrowheads="1"/>
          </p:cNvSpPr>
          <p:nvPr/>
        </p:nvSpPr>
        <p:spPr bwMode="auto">
          <a:xfrm>
            <a:off x="8786277" y="1184276"/>
            <a:ext cx="659934" cy="331508"/>
          </a:xfrm>
          <a:prstGeom prst="rect">
            <a:avLst/>
          </a:prstGeom>
          <a:noFill/>
          <a:ln w="9525">
            <a:noFill/>
            <a:miter lim="800000"/>
            <a:headEnd/>
            <a:tailEnd/>
          </a:ln>
          <a:effectLst/>
        </p:spPr>
        <p:txBody>
          <a:bodyPr wrap="none" lIns="108844" tIns="54423" rIns="108844" bIns="54423">
            <a:spAutoFit/>
          </a:bodyPr>
          <a:lstStyle/>
          <a:p>
            <a:pPr algn="ctr" defTabSz="969373" eaLnBrk="0" hangingPunct="0">
              <a:lnSpc>
                <a:spcPct val="90000"/>
              </a:lnSpc>
              <a:defRPr/>
            </a:pPr>
            <a:r>
              <a:rPr lang="en-GB" sz="1600" b="1" dirty="0">
                <a:ea typeface="ＭＳ Ｐゴシック" charset="-128"/>
                <a:cs typeface="ＭＳ Ｐゴシック" charset="-128"/>
              </a:rPr>
              <a:t>Core </a:t>
            </a:r>
            <a:endParaRPr lang="en-US" sz="1600" b="1" dirty="0">
              <a:ea typeface="ＭＳ Ｐゴシック" charset="-128"/>
              <a:cs typeface="ＭＳ Ｐゴシック" charset="-128"/>
            </a:endParaRPr>
          </a:p>
        </p:txBody>
      </p:sp>
      <p:sp>
        <p:nvSpPr>
          <p:cNvPr id="13" name="Line 10"/>
          <p:cNvSpPr>
            <a:spLocks noChangeShapeType="1"/>
          </p:cNvSpPr>
          <p:nvPr/>
        </p:nvSpPr>
        <p:spPr bwMode="auto">
          <a:xfrm flipH="1" flipV="1">
            <a:off x="3767427" y="1898651"/>
            <a:ext cx="2167467" cy="50800"/>
          </a:xfrm>
          <a:prstGeom prst="line">
            <a:avLst/>
          </a:prstGeom>
          <a:noFill/>
          <a:ln w="19050" algn="ctr">
            <a:solidFill>
              <a:schemeClr val="tx1"/>
            </a:solidFill>
            <a:round/>
            <a:headEnd/>
            <a:tailEnd/>
          </a:ln>
        </p:spPr>
        <p:txBody>
          <a:bodyPr wrap="none" lIns="97756" tIns="48876" rIns="97756" bIns="48876" anchor="ctr"/>
          <a:lstStyle/>
          <a:p>
            <a:endParaRPr lang="en-US" sz="2400" dirty="0"/>
          </a:p>
        </p:txBody>
      </p:sp>
      <p:sp>
        <p:nvSpPr>
          <p:cNvPr id="14" name="Line 11"/>
          <p:cNvSpPr>
            <a:spLocks noChangeShapeType="1"/>
          </p:cNvSpPr>
          <p:nvPr/>
        </p:nvSpPr>
        <p:spPr bwMode="auto">
          <a:xfrm flipH="1">
            <a:off x="3862678" y="2427288"/>
            <a:ext cx="1890183" cy="20637"/>
          </a:xfrm>
          <a:prstGeom prst="line">
            <a:avLst/>
          </a:prstGeom>
          <a:noFill/>
          <a:ln w="19050" algn="ctr">
            <a:solidFill>
              <a:schemeClr val="tx1"/>
            </a:solidFill>
            <a:round/>
            <a:headEnd/>
            <a:tailEnd/>
          </a:ln>
        </p:spPr>
        <p:txBody>
          <a:bodyPr wrap="none" lIns="97756" tIns="48876" rIns="97756" bIns="48876" anchor="ctr"/>
          <a:lstStyle/>
          <a:p>
            <a:endParaRPr lang="en-US" sz="2400" dirty="0"/>
          </a:p>
        </p:txBody>
      </p:sp>
      <p:sp>
        <p:nvSpPr>
          <p:cNvPr id="15" name="Line 12"/>
          <p:cNvSpPr>
            <a:spLocks noChangeShapeType="1"/>
          </p:cNvSpPr>
          <p:nvPr/>
        </p:nvSpPr>
        <p:spPr bwMode="auto">
          <a:xfrm flipH="1" flipV="1">
            <a:off x="5987813" y="2432051"/>
            <a:ext cx="1289049" cy="268287"/>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16" name="Line 13"/>
          <p:cNvSpPr>
            <a:spLocks noChangeShapeType="1"/>
          </p:cNvSpPr>
          <p:nvPr/>
        </p:nvSpPr>
        <p:spPr bwMode="auto">
          <a:xfrm flipH="1" flipV="1">
            <a:off x="5987813" y="2025650"/>
            <a:ext cx="2516716" cy="449263"/>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17" name="Line 14"/>
          <p:cNvSpPr>
            <a:spLocks noChangeShapeType="1"/>
          </p:cNvSpPr>
          <p:nvPr/>
        </p:nvSpPr>
        <p:spPr bwMode="auto">
          <a:xfrm flipH="1">
            <a:off x="7253578" y="2474912"/>
            <a:ext cx="1250949" cy="207963"/>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18" name="Line 17"/>
          <p:cNvSpPr>
            <a:spLocks noChangeShapeType="1"/>
          </p:cNvSpPr>
          <p:nvPr/>
        </p:nvSpPr>
        <p:spPr bwMode="auto">
          <a:xfrm flipH="1">
            <a:off x="5987813" y="1654176"/>
            <a:ext cx="1204383" cy="290512"/>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19" name="Line 18"/>
          <p:cNvSpPr>
            <a:spLocks noChangeShapeType="1"/>
          </p:cNvSpPr>
          <p:nvPr/>
        </p:nvSpPr>
        <p:spPr bwMode="auto">
          <a:xfrm flipH="1" flipV="1">
            <a:off x="7192194" y="1654176"/>
            <a:ext cx="1312333" cy="820737"/>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20" name="Line 19"/>
          <p:cNvSpPr>
            <a:spLocks noChangeShapeType="1"/>
          </p:cNvSpPr>
          <p:nvPr/>
        </p:nvSpPr>
        <p:spPr bwMode="auto">
          <a:xfrm flipH="1" flipV="1">
            <a:off x="3813994" y="1868488"/>
            <a:ext cx="2029884" cy="558800"/>
          </a:xfrm>
          <a:prstGeom prst="line">
            <a:avLst/>
          </a:prstGeom>
          <a:noFill/>
          <a:ln w="19050" algn="ctr">
            <a:solidFill>
              <a:schemeClr val="tx1"/>
            </a:solidFill>
            <a:round/>
            <a:headEnd/>
            <a:tailEnd/>
          </a:ln>
        </p:spPr>
        <p:txBody>
          <a:bodyPr wrap="none" lIns="97756" tIns="48876" rIns="97756" bIns="48876" anchor="ctr"/>
          <a:lstStyle/>
          <a:p>
            <a:endParaRPr lang="en-US" sz="2400" dirty="0"/>
          </a:p>
        </p:txBody>
      </p:sp>
      <p:sp>
        <p:nvSpPr>
          <p:cNvPr id="21" name="Line 20"/>
          <p:cNvSpPr>
            <a:spLocks noChangeShapeType="1"/>
          </p:cNvSpPr>
          <p:nvPr/>
        </p:nvSpPr>
        <p:spPr bwMode="auto">
          <a:xfrm flipH="1">
            <a:off x="3813995" y="1949452"/>
            <a:ext cx="2120900" cy="504825"/>
          </a:xfrm>
          <a:prstGeom prst="line">
            <a:avLst/>
          </a:prstGeom>
          <a:noFill/>
          <a:ln w="19050" algn="ctr">
            <a:solidFill>
              <a:schemeClr val="tx1"/>
            </a:solidFill>
            <a:round/>
            <a:headEnd/>
            <a:tailEnd/>
          </a:ln>
        </p:spPr>
        <p:txBody>
          <a:bodyPr wrap="none" lIns="97756" tIns="48876" rIns="97756" bIns="48876" anchor="ctr"/>
          <a:lstStyle/>
          <a:p>
            <a:endParaRPr lang="en-US" sz="2400" dirty="0"/>
          </a:p>
        </p:txBody>
      </p:sp>
      <p:sp>
        <p:nvSpPr>
          <p:cNvPr id="22" name="Line 21"/>
          <p:cNvSpPr>
            <a:spLocks noChangeShapeType="1"/>
          </p:cNvSpPr>
          <p:nvPr/>
        </p:nvSpPr>
        <p:spPr bwMode="auto">
          <a:xfrm flipH="1">
            <a:off x="7274745" y="1901825"/>
            <a:ext cx="1229783" cy="812800"/>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23" name="Line 22"/>
          <p:cNvSpPr>
            <a:spLocks noChangeShapeType="1"/>
          </p:cNvSpPr>
          <p:nvPr/>
        </p:nvSpPr>
        <p:spPr bwMode="auto">
          <a:xfrm flipH="1" flipV="1">
            <a:off x="7217594" y="1660526"/>
            <a:ext cx="1286933" cy="241300"/>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24" name="Line 23"/>
          <p:cNvSpPr>
            <a:spLocks noChangeShapeType="1"/>
          </p:cNvSpPr>
          <p:nvPr/>
        </p:nvSpPr>
        <p:spPr bwMode="auto">
          <a:xfrm flipH="1">
            <a:off x="5871394" y="1901825"/>
            <a:ext cx="2633133" cy="487363"/>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25" name="Line 24"/>
          <p:cNvSpPr>
            <a:spLocks noChangeShapeType="1"/>
          </p:cNvSpPr>
          <p:nvPr/>
        </p:nvSpPr>
        <p:spPr bwMode="auto">
          <a:xfrm flipH="1" flipV="1">
            <a:off x="5928546" y="2427288"/>
            <a:ext cx="2575983" cy="4763"/>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26" name="Line 25"/>
          <p:cNvSpPr>
            <a:spLocks noChangeShapeType="1"/>
          </p:cNvSpPr>
          <p:nvPr/>
        </p:nvSpPr>
        <p:spPr bwMode="auto">
          <a:xfrm flipH="1">
            <a:off x="5871395" y="1946277"/>
            <a:ext cx="2724151" cy="3175"/>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27" name="Line 26"/>
          <p:cNvSpPr>
            <a:spLocks noChangeShapeType="1"/>
          </p:cNvSpPr>
          <p:nvPr/>
        </p:nvSpPr>
        <p:spPr bwMode="auto">
          <a:xfrm flipH="1">
            <a:off x="5928545" y="1687514"/>
            <a:ext cx="1299633" cy="631825"/>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28" name="Line 27"/>
          <p:cNvSpPr>
            <a:spLocks noChangeShapeType="1"/>
          </p:cNvSpPr>
          <p:nvPr/>
        </p:nvSpPr>
        <p:spPr bwMode="auto">
          <a:xfrm flipH="1" flipV="1">
            <a:off x="5839644" y="1911352"/>
            <a:ext cx="1388533" cy="769937"/>
          </a:xfrm>
          <a:prstGeom prst="line">
            <a:avLst/>
          </a:prstGeom>
          <a:noFill/>
          <a:ln w="19050">
            <a:solidFill>
              <a:schemeClr val="tx1"/>
            </a:solidFill>
            <a:round/>
            <a:headEnd/>
            <a:tailEnd/>
          </a:ln>
        </p:spPr>
        <p:txBody>
          <a:bodyPr wrap="none" lIns="97756" tIns="48876" rIns="97756" bIns="48876" anchor="ctr"/>
          <a:lstStyle/>
          <a:p>
            <a:endParaRPr lang="en-US" sz="2400" dirty="0"/>
          </a:p>
        </p:txBody>
      </p:sp>
      <p:pic>
        <p:nvPicPr>
          <p:cNvPr id="29" name="Picture 28"/>
          <p:cNvPicPr>
            <a:picLocks noChangeArrowheads="1"/>
          </p:cNvPicPr>
          <p:nvPr/>
        </p:nvPicPr>
        <p:blipFill>
          <a:blip r:embed="rId2" cstate="print"/>
          <a:srcRect/>
          <a:stretch>
            <a:fillRect/>
          </a:stretch>
        </p:blipFill>
        <p:spPr bwMode="auto">
          <a:xfrm>
            <a:off x="7008046" y="2540002"/>
            <a:ext cx="444500" cy="271461"/>
          </a:xfrm>
          <a:prstGeom prst="rect">
            <a:avLst/>
          </a:prstGeom>
          <a:noFill/>
          <a:ln w="9525">
            <a:noFill/>
            <a:miter lim="800000"/>
            <a:headEnd/>
            <a:tailEnd/>
          </a:ln>
          <a:effectLst>
            <a:outerShdw blurRad="50800" dist="38100" dir="2700000" algn="tl" rotWithShape="0">
              <a:srgbClr val="000000">
                <a:alpha val="43000"/>
              </a:srgbClr>
            </a:outerShdw>
          </a:effectLst>
        </p:spPr>
      </p:pic>
      <p:pic>
        <p:nvPicPr>
          <p:cNvPr id="30" name="Picture 29"/>
          <p:cNvPicPr>
            <a:picLocks noChangeArrowheads="1"/>
          </p:cNvPicPr>
          <p:nvPr/>
        </p:nvPicPr>
        <p:blipFill>
          <a:blip r:embed="rId2" cstate="print"/>
          <a:srcRect/>
          <a:stretch>
            <a:fillRect/>
          </a:stretch>
        </p:blipFill>
        <p:spPr bwMode="auto">
          <a:xfrm>
            <a:off x="7008046" y="1512889"/>
            <a:ext cx="444500" cy="271463"/>
          </a:xfrm>
          <a:prstGeom prst="rect">
            <a:avLst/>
          </a:prstGeom>
          <a:noFill/>
          <a:ln w="9525">
            <a:noFill/>
            <a:miter lim="800000"/>
            <a:headEnd/>
            <a:tailEnd/>
          </a:ln>
          <a:effectLst>
            <a:outerShdw blurRad="50800" dist="38100" dir="2700000" algn="tl" rotWithShape="0">
              <a:srgbClr val="000000">
                <a:alpha val="43000"/>
              </a:srgbClr>
            </a:outerShdw>
          </a:effectLst>
        </p:spPr>
      </p:pic>
      <p:sp>
        <p:nvSpPr>
          <p:cNvPr id="31" name="Line 32"/>
          <p:cNvSpPr>
            <a:spLocks noChangeShapeType="1"/>
          </p:cNvSpPr>
          <p:nvPr/>
        </p:nvSpPr>
        <p:spPr bwMode="auto">
          <a:xfrm flipH="1">
            <a:off x="9732193" y="1789112"/>
            <a:ext cx="0" cy="709613"/>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32" name="Line 33"/>
          <p:cNvSpPr>
            <a:spLocks noChangeShapeType="1"/>
          </p:cNvSpPr>
          <p:nvPr/>
        </p:nvSpPr>
        <p:spPr bwMode="auto">
          <a:xfrm>
            <a:off x="8504528" y="1901825"/>
            <a:ext cx="1100667" cy="0"/>
          </a:xfrm>
          <a:prstGeom prst="line">
            <a:avLst/>
          </a:prstGeom>
          <a:noFill/>
          <a:ln w="19050">
            <a:solidFill>
              <a:schemeClr val="tx1"/>
            </a:solidFill>
            <a:round/>
            <a:headEnd/>
            <a:tailEnd/>
          </a:ln>
        </p:spPr>
        <p:txBody>
          <a:bodyPr wrap="none" lIns="97756" tIns="48876" rIns="97756" bIns="48876" anchor="ctr"/>
          <a:lstStyle/>
          <a:p>
            <a:endParaRPr lang="en-US" sz="2400" dirty="0"/>
          </a:p>
        </p:txBody>
      </p:sp>
      <p:sp>
        <p:nvSpPr>
          <p:cNvPr id="33" name="Line 34"/>
          <p:cNvSpPr>
            <a:spLocks noChangeShapeType="1"/>
          </p:cNvSpPr>
          <p:nvPr/>
        </p:nvSpPr>
        <p:spPr bwMode="auto">
          <a:xfrm>
            <a:off x="8504527" y="2474912"/>
            <a:ext cx="1282700" cy="0"/>
          </a:xfrm>
          <a:prstGeom prst="line">
            <a:avLst/>
          </a:prstGeom>
          <a:noFill/>
          <a:ln w="19050">
            <a:solidFill>
              <a:schemeClr val="tx1"/>
            </a:solidFill>
            <a:round/>
            <a:headEnd/>
            <a:tailEnd/>
          </a:ln>
        </p:spPr>
        <p:txBody>
          <a:bodyPr wrap="none" lIns="97756" tIns="48876" rIns="97756" bIns="48876" anchor="ctr"/>
          <a:lstStyle/>
          <a:p>
            <a:endParaRPr lang="en-US" sz="2400" dirty="0"/>
          </a:p>
        </p:txBody>
      </p:sp>
      <p:pic>
        <p:nvPicPr>
          <p:cNvPr id="34" name="Picture 35" descr="CarrierRoutingSystem"/>
          <p:cNvPicPr>
            <a:picLocks noChangeAspect="1" noChangeArrowheads="1"/>
          </p:cNvPicPr>
          <p:nvPr/>
        </p:nvPicPr>
        <p:blipFill>
          <a:blip r:embed="rId3" cstate="print"/>
          <a:srcRect/>
          <a:stretch>
            <a:fillRect/>
          </a:stretch>
        </p:blipFill>
        <p:spPr bwMode="auto">
          <a:xfrm>
            <a:off x="9433744" y="2278064"/>
            <a:ext cx="615949" cy="396875"/>
          </a:xfrm>
          <a:prstGeom prst="rect">
            <a:avLst/>
          </a:prstGeom>
          <a:noFill/>
          <a:ln w="9525">
            <a:noFill/>
            <a:miter lim="800000"/>
            <a:headEnd/>
            <a:tailEnd/>
          </a:ln>
          <a:effectLst>
            <a:outerShdw blurRad="50800" dist="38100" dir="2700000" algn="tl" rotWithShape="0">
              <a:srgbClr val="000000">
                <a:alpha val="43000"/>
              </a:srgbClr>
            </a:outerShdw>
          </a:effectLst>
        </p:spPr>
      </p:pic>
      <p:pic>
        <p:nvPicPr>
          <p:cNvPr id="35" name="Picture 36" descr="CarrierRoutingSystem"/>
          <p:cNvPicPr>
            <a:picLocks noChangeAspect="1" noChangeArrowheads="1"/>
          </p:cNvPicPr>
          <p:nvPr/>
        </p:nvPicPr>
        <p:blipFill>
          <a:blip r:embed="rId3" cstate="print"/>
          <a:srcRect/>
          <a:stretch>
            <a:fillRect/>
          </a:stretch>
        </p:blipFill>
        <p:spPr bwMode="auto">
          <a:xfrm>
            <a:off x="9433744" y="1711325"/>
            <a:ext cx="615949" cy="400051"/>
          </a:xfrm>
          <a:prstGeom prst="rect">
            <a:avLst/>
          </a:prstGeom>
          <a:noFill/>
          <a:ln w="9525">
            <a:noFill/>
            <a:miter lim="800000"/>
            <a:headEnd/>
            <a:tailEnd/>
          </a:ln>
          <a:effectLst>
            <a:outerShdw blurRad="50800" dist="38100" dir="2700000" algn="tl" rotWithShape="0">
              <a:srgbClr val="000000">
                <a:alpha val="43000"/>
              </a:srgbClr>
            </a:outerShdw>
          </a:effectLst>
        </p:spPr>
      </p:pic>
      <p:pic>
        <p:nvPicPr>
          <p:cNvPr id="36" name="Picture 37" descr="CarrierRoutingSystem"/>
          <p:cNvPicPr>
            <a:picLocks noChangeAspect="1" noChangeArrowheads="1"/>
          </p:cNvPicPr>
          <p:nvPr/>
        </p:nvPicPr>
        <p:blipFill>
          <a:blip r:embed="rId3" cstate="print"/>
          <a:srcRect/>
          <a:stretch>
            <a:fillRect/>
          </a:stretch>
        </p:blipFill>
        <p:spPr bwMode="auto">
          <a:xfrm>
            <a:off x="8309796" y="2292353"/>
            <a:ext cx="613833" cy="395287"/>
          </a:xfrm>
          <a:prstGeom prst="rect">
            <a:avLst/>
          </a:prstGeom>
          <a:noFill/>
          <a:ln w="9525">
            <a:noFill/>
            <a:miter lim="800000"/>
            <a:headEnd/>
            <a:tailEnd/>
          </a:ln>
          <a:effectLst>
            <a:outerShdw blurRad="50800" dist="38100" dir="2700000" algn="tl" rotWithShape="0">
              <a:srgbClr val="000000">
                <a:alpha val="43000"/>
              </a:srgbClr>
            </a:outerShdw>
          </a:effectLst>
        </p:spPr>
      </p:pic>
      <p:pic>
        <p:nvPicPr>
          <p:cNvPr id="37" name="Picture 38" descr="CarrierRoutingSystem"/>
          <p:cNvPicPr>
            <a:picLocks noChangeAspect="1" noChangeArrowheads="1"/>
          </p:cNvPicPr>
          <p:nvPr/>
        </p:nvPicPr>
        <p:blipFill>
          <a:blip r:embed="rId3" cstate="print"/>
          <a:srcRect/>
          <a:stretch>
            <a:fillRect/>
          </a:stretch>
        </p:blipFill>
        <p:spPr bwMode="auto">
          <a:xfrm>
            <a:off x="8309796" y="1724026"/>
            <a:ext cx="613833" cy="398463"/>
          </a:xfrm>
          <a:prstGeom prst="rect">
            <a:avLst/>
          </a:prstGeom>
          <a:noFill/>
          <a:ln w="9525">
            <a:noFill/>
            <a:miter lim="800000"/>
            <a:headEnd/>
            <a:tailEnd/>
          </a:ln>
          <a:effectLst>
            <a:outerShdw blurRad="50800" dist="38100" dir="2700000" algn="tl" rotWithShape="0">
              <a:srgbClr val="000000">
                <a:alpha val="43000"/>
              </a:srgbClr>
            </a:outerShdw>
          </a:effectLst>
        </p:spPr>
      </p:pic>
      <p:sp>
        <p:nvSpPr>
          <p:cNvPr id="38" name="Text Box 40"/>
          <p:cNvSpPr txBox="1">
            <a:spLocks noChangeArrowheads="1"/>
          </p:cNvSpPr>
          <p:nvPr/>
        </p:nvSpPr>
        <p:spPr bwMode="auto">
          <a:xfrm>
            <a:off x="6831055" y="1163639"/>
            <a:ext cx="671476" cy="331508"/>
          </a:xfrm>
          <a:prstGeom prst="rect">
            <a:avLst/>
          </a:prstGeom>
          <a:noFill/>
          <a:ln w="9525">
            <a:noFill/>
            <a:miter lim="800000"/>
            <a:headEnd/>
            <a:tailEnd/>
          </a:ln>
          <a:effectLst/>
        </p:spPr>
        <p:txBody>
          <a:bodyPr wrap="none" lIns="108844" tIns="54423" rIns="108844" bIns="54423">
            <a:spAutoFit/>
          </a:bodyPr>
          <a:lstStyle/>
          <a:p>
            <a:pPr algn="ctr" defTabSz="969373" eaLnBrk="0" hangingPunct="0">
              <a:lnSpc>
                <a:spcPct val="90000"/>
              </a:lnSpc>
              <a:defRPr/>
            </a:pPr>
            <a:r>
              <a:rPr lang="en-GB" sz="1600" b="1" dirty="0">
                <a:ea typeface="ＭＳ Ｐゴシック" charset="-128"/>
                <a:cs typeface="ＭＳ Ｐゴシック" charset="-128"/>
              </a:rPr>
              <a:t>Edge </a:t>
            </a:r>
            <a:endParaRPr lang="en-US" sz="1600" b="1" dirty="0">
              <a:ea typeface="ＭＳ Ｐゴシック" charset="-128"/>
              <a:cs typeface="ＭＳ Ｐゴシック" charset="-128"/>
            </a:endParaRPr>
          </a:p>
        </p:txBody>
      </p:sp>
      <p:sp>
        <p:nvSpPr>
          <p:cNvPr id="39" name="Text Box 42"/>
          <p:cNvSpPr txBox="1">
            <a:spLocks noChangeArrowheads="1"/>
          </p:cNvSpPr>
          <p:nvPr/>
        </p:nvSpPr>
        <p:spPr bwMode="auto">
          <a:xfrm>
            <a:off x="4365082" y="1163639"/>
            <a:ext cx="1250929" cy="331508"/>
          </a:xfrm>
          <a:prstGeom prst="rect">
            <a:avLst/>
          </a:prstGeom>
          <a:noFill/>
          <a:ln w="9525">
            <a:noFill/>
            <a:miter lim="800000"/>
            <a:headEnd/>
            <a:tailEnd/>
          </a:ln>
          <a:effectLst/>
        </p:spPr>
        <p:txBody>
          <a:bodyPr wrap="none" lIns="108844" tIns="54423" rIns="108844" bIns="54423">
            <a:spAutoFit/>
          </a:bodyPr>
          <a:lstStyle/>
          <a:p>
            <a:pPr algn="ctr" defTabSz="969373" eaLnBrk="0" hangingPunct="0">
              <a:lnSpc>
                <a:spcPct val="90000"/>
              </a:lnSpc>
              <a:defRPr/>
            </a:pPr>
            <a:r>
              <a:rPr lang="en-GB" sz="1600" b="1" dirty="0">
                <a:ea typeface="ＭＳ Ｐゴシック" charset="-128"/>
                <a:cs typeface="ＭＳ Ｐゴシック" charset="-128"/>
              </a:rPr>
              <a:t>Aggregation</a:t>
            </a:r>
            <a:endParaRPr lang="en-US" sz="1600" b="1" dirty="0">
              <a:ea typeface="ＭＳ Ｐゴシック" charset="-128"/>
              <a:cs typeface="ＭＳ Ｐゴシック" charset="-128"/>
            </a:endParaRPr>
          </a:p>
        </p:txBody>
      </p:sp>
      <p:sp>
        <p:nvSpPr>
          <p:cNvPr id="40" name="Text Box 43"/>
          <p:cNvSpPr txBox="1">
            <a:spLocks noChangeArrowheads="1"/>
          </p:cNvSpPr>
          <p:nvPr/>
        </p:nvSpPr>
        <p:spPr bwMode="auto">
          <a:xfrm>
            <a:off x="2359433" y="1163639"/>
            <a:ext cx="830558" cy="331508"/>
          </a:xfrm>
          <a:prstGeom prst="rect">
            <a:avLst/>
          </a:prstGeom>
          <a:noFill/>
          <a:ln w="9525">
            <a:noFill/>
            <a:miter lim="800000"/>
            <a:headEnd/>
            <a:tailEnd/>
          </a:ln>
          <a:effectLst/>
        </p:spPr>
        <p:txBody>
          <a:bodyPr wrap="none" lIns="108844" tIns="54423" rIns="108844" bIns="54423">
            <a:spAutoFit/>
          </a:bodyPr>
          <a:lstStyle/>
          <a:p>
            <a:pPr algn="ctr" defTabSz="969373" eaLnBrk="0" hangingPunct="0">
              <a:lnSpc>
                <a:spcPct val="90000"/>
              </a:lnSpc>
              <a:defRPr/>
            </a:pPr>
            <a:r>
              <a:rPr lang="en-GB" sz="1600" b="1" dirty="0">
                <a:ea typeface="ＭＳ Ｐゴシック" charset="-128"/>
                <a:cs typeface="ＭＳ Ｐゴシック" charset="-128"/>
              </a:rPr>
              <a:t>Access </a:t>
            </a:r>
            <a:endParaRPr lang="en-US" sz="1600" b="1" dirty="0">
              <a:ea typeface="ＭＳ Ｐゴシック" charset="-128"/>
              <a:cs typeface="ＭＳ Ｐゴシック" charset="-128"/>
            </a:endParaRPr>
          </a:p>
        </p:txBody>
      </p:sp>
      <p:sp>
        <p:nvSpPr>
          <p:cNvPr id="41" name="Line 44"/>
          <p:cNvSpPr>
            <a:spLocks noChangeShapeType="1"/>
          </p:cNvSpPr>
          <p:nvPr/>
        </p:nvSpPr>
        <p:spPr bwMode="auto">
          <a:xfrm>
            <a:off x="2429695" y="1620839"/>
            <a:ext cx="1377951" cy="233363"/>
          </a:xfrm>
          <a:prstGeom prst="line">
            <a:avLst/>
          </a:prstGeom>
          <a:noFill/>
          <a:ln w="19050" algn="ctr">
            <a:solidFill>
              <a:srgbClr val="FF0000"/>
            </a:solidFill>
            <a:round/>
            <a:headEnd/>
            <a:tailEnd/>
          </a:ln>
        </p:spPr>
        <p:txBody>
          <a:bodyPr wrap="none" lIns="97756" tIns="48876" rIns="97756" bIns="48876" anchor="ctr"/>
          <a:lstStyle/>
          <a:p>
            <a:endParaRPr lang="en-US" sz="2400" dirty="0"/>
          </a:p>
        </p:txBody>
      </p:sp>
      <p:pic>
        <p:nvPicPr>
          <p:cNvPr id="42" name="Picture 45" descr="DSLAM"/>
          <p:cNvPicPr>
            <a:picLocks noChangeAspect="1" noChangeArrowheads="1"/>
          </p:cNvPicPr>
          <p:nvPr/>
        </p:nvPicPr>
        <p:blipFill>
          <a:blip r:embed="rId4" cstate="print"/>
          <a:srcRect/>
          <a:stretch>
            <a:fillRect/>
          </a:stretch>
        </p:blipFill>
        <p:spPr bwMode="auto">
          <a:xfrm rot="10800000" flipH="1">
            <a:off x="2359844" y="1519238"/>
            <a:ext cx="260349" cy="188913"/>
          </a:xfrm>
          <a:prstGeom prst="rect">
            <a:avLst/>
          </a:prstGeom>
          <a:noFill/>
          <a:ln w="9525">
            <a:noFill/>
            <a:miter lim="800000"/>
            <a:headEnd/>
            <a:tailEnd/>
          </a:ln>
          <a:effectLst>
            <a:outerShdw blurRad="50800" dist="38100" dir="2700000" algn="tl" rotWithShape="0">
              <a:srgbClr val="000000">
                <a:alpha val="43000"/>
              </a:srgbClr>
            </a:outerShdw>
          </a:effectLst>
        </p:spPr>
      </p:pic>
      <p:sp>
        <p:nvSpPr>
          <p:cNvPr id="43" name="Line 48"/>
          <p:cNvSpPr>
            <a:spLocks noChangeShapeType="1"/>
          </p:cNvSpPr>
          <p:nvPr/>
        </p:nvSpPr>
        <p:spPr bwMode="auto">
          <a:xfrm>
            <a:off x="2429695" y="2154237"/>
            <a:ext cx="1377951" cy="273051"/>
          </a:xfrm>
          <a:prstGeom prst="line">
            <a:avLst/>
          </a:prstGeom>
          <a:noFill/>
          <a:ln w="19050" algn="ctr">
            <a:solidFill>
              <a:srgbClr val="FF0000"/>
            </a:solidFill>
            <a:round/>
            <a:headEnd/>
            <a:tailEnd/>
          </a:ln>
        </p:spPr>
        <p:txBody>
          <a:bodyPr wrap="none" lIns="97756" tIns="48876" rIns="97756" bIns="48876" anchor="ctr"/>
          <a:lstStyle/>
          <a:p>
            <a:endParaRPr lang="en-US" sz="2400" dirty="0"/>
          </a:p>
        </p:txBody>
      </p:sp>
      <p:pic>
        <p:nvPicPr>
          <p:cNvPr id="44" name="Picture 49" descr="DSLAM"/>
          <p:cNvPicPr>
            <a:picLocks noChangeAspect="1" noChangeArrowheads="1"/>
          </p:cNvPicPr>
          <p:nvPr/>
        </p:nvPicPr>
        <p:blipFill>
          <a:blip r:embed="rId4" cstate="print"/>
          <a:srcRect/>
          <a:stretch>
            <a:fillRect/>
          </a:stretch>
        </p:blipFill>
        <p:spPr bwMode="auto">
          <a:xfrm rot="10800000" flipH="1">
            <a:off x="2359844" y="2092326"/>
            <a:ext cx="260349" cy="190500"/>
          </a:xfrm>
          <a:prstGeom prst="rect">
            <a:avLst/>
          </a:prstGeom>
          <a:noFill/>
          <a:ln w="9525">
            <a:noFill/>
            <a:miter lim="800000"/>
            <a:headEnd/>
            <a:tailEnd/>
          </a:ln>
          <a:effectLst>
            <a:outerShdw blurRad="50800" dist="38100" dir="2700000" algn="tl" rotWithShape="0">
              <a:srgbClr val="000000">
                <a:alpha val="43000"/>
              </a:srgbClr>
            </a:outerShdw>
          </a:effectLst>
        </p:spPr>
      </p:pic>
      <p:sp>
        <p:nvSpPr>
          <p:cNvPr id="45" name="Oval 249"/>
          <p:cNvSpPr>
            <a:spLocks noChangeArrowheads="1"/>
          </p:cNvSpPr>
          <p:nvPr/>
        </p:nvSpPr>
        <p:spPr bwMode="auto">
          <a:xfrm>
            <a:off x="2550344" y="2200380"/>
            <a:ext cx="1200149" cy="606216"/>
          </a:xfrm>
          <a:prstGeom prst="ellipse">
            <a:avLst/>
          </a:prstGeom>
          <a:noFill/>
          <a:ln w="19050" algn="ctr">
            <a:solidFill>
              <a:srgbClr val="FF0000"/>
            </a:solidFill>
            <a:round/>
            <a:headEnd/>
            <a:tailEnd/>
          </a:ln>
        </p:spPr>
        <p:txBody>
          <a:bodyPr lIns="97756" tIns="48876" rIns="97756" bIns="48876" anchor="ctr">
            <a:spAutoFit/>
          </a:bodyPr>
          <a:lstStyle/>
          <a:p>
            <a:pPr algn="ctr" eaLnBrk="0" hangingPunct="0">
              <a:lnSpc>
                <a:spcPct val="90000"/>
              </a:lnSpc>
            </a:pPr>
            <a:endParaRPr lang="en-US" sz="2400" dirty="0"/>
          </a:p>
        </p:txBody>
      </p:sp>
      <p:sp>
        <p:nvSpPr>
          <p:cNvPr id="46" name="Oval 250"/>
          <p:cNvSpPr>
            <a:spLocks noChangeArrowheads="1"/>
          </p:cNvSpPr>
          <p:nvPr/>
        </p:nvSpPr>
        <p:spPr bwMode="auto">
          <a:xfrm>
            <a:off x="2550344" y="1666980"/>
            <a:ext cx="1200149" cy="606216"/>
          </a:xfrm>
          <a:prstGeom prst="ellipse">
            <a:avLst/>
          </a:prstGeom>
          <a:noFill/>
          <a:ln w="19050" algn="ctr">
            <a:solidFill>
              <a:srgbClr val="FF0000"/>
            </a:solidFill>
            <a:round/>
            <a:headEnd/>
            <a:tailEnd/>
          </a:ln>
        </p:spPr>
        <p:txBody>
          <a:bodyPr lIns="97756" tIns="48876" rIns="97756" bIns="48876" anchor="ctr">
            <a:spAutoFit/>
          </a:bodyPr>
          <a:lstStyle/>
          <a:p>
            <a:pPr algn="ctr" eaLnBrk="0" hangingPunct="0">
              <a:lnSpc>
                <a:spcPct val="90000"/>
              </a:lnSpc>
            </a:pPr>
            <a:endParaRPr lang="en-US" sz="2400" dirty="0"/>
          </a:p>
        </p:txBody>
      </p:sp>
      <p:sp>
        <p:nvSpPr>
          <p:cNvPr id="47" name="Oval 251"/>
          <p:cNvSpPr>
            <a:spLocks noChangeArrowheads="1"/>
          </p:cNvSpPr>
          <p:nvPr/>
        </p:nvSpPr>
        <p:spPr bwMode="auto">
          <a:xfrm>
            <a:off x="3826693" y="1882086"/>
            <a:ext cx="2159000" cy="606216"/>
          </a:xfrm>
          <a:prstGeom prst="ellipse">
            <a:avLst/>
          </a:prstGeom>
          <a:noFill/>
          <a:ln w="19050" algn="ctr">
            <a:solidFill>
              <a:schemeClr val="tx1"/>
            </a:solidFill>
            <a:round/>
            <a:headEnd/>
            <a:tailEnd/>
          </a:ln>
        </p:spPr>
        <p:txBody>
          <a:bodyPr lIns="97756" tIns="48876" rIns="97756" bIns="48876" anchor="ctr">
            <a:spAutoFit/>
          </a:bodyPr>
          <a:lstStyle/>
          <a:p>
            <a:pPr algn="ctr" eaLnBrk="0" hangingPunct="0">
              <a:lnSpc>
                <a:spcPct val="90000"/>
              </a:lnSpc>
            </a:pPr>
            <a:endParaRPr lang="en-US" sz="2400" dirty="0"/>
          </a:p>
        </p:txBody>
      </p:sp>
      <p:pic>
        <p:nvPicPr>
          <p:cNvPr id="48" name="Picture 20"/>
          <p:cNvPicPr>
            <a:picLocks noChangeAspect="1" noChangeArrowheads="1"/>
          </p:cNvPicPr>
          <p:nvPr/>
        </p:nvPicPr>
        <p:blipFill>
          <a:blip r:embed="rId5" cstate="print"/>
          <a:srcRect/>
          <a:stretch>
            <a:fillRect/>
          </a:stretch>
        </p:blipFill>
        <p:spPr bwMode="auto">
          <a:xfrm>
            <a:off x="2450862" y="2459038"/>
            <a:ext cx="385233" cy="122239"/>
          </a:xfrm>
          <a:prstGeom prst="rect">
            <a:avLst/>
          </a:prstGeom>
          <a:noFill/>
          <a:ln w="9525">
            <a:noFill/>
            <a:miter lim="800000"/>
            <a:headEnd/>
            <a:tailEnd/>
          </a:ln>
          <a:effectLst>
            <a:outerShdw blurRad="50800" dist="38100" dir="2700000" algn="tl" rotWithShape="0">
              <a:srgbClr val="000000">
                <a:alpha val="43000"/>
              </a:srgbClr>
            </a:outerShdw>
          </a:effectLst>
        </p:spPr>
      </p:pic>
      <p:pic>
        <p:nvPicPr>
          <p:cNvPr id="49" name="Picture 20"/>
          <p:cNvPicPr>
            <a:picLocks noChangeAspect="1" noChangeArrowheads="1"/>
          </p:cNvPicPr>
          <p:nvPr/>
        </p:nvPicPr>
        <p:blipFill>
          <a:blip r:embed="rId5" cstate="print"/>
          <a:srcRect/>
          <a:stretch>
            <a:fillRect/>
          </a:stretch>
        </p:blipFill>
        <p:spPr bwMode="auto">
          <a:xfrm>
            <a:off x="2349262" y="1849438"/>
            <a:ext cx="385233" cy="122239"/>
          </a:xfrm>
          <a:prstGeom prst="rect">
            <a:avLst/>
          </a:prstGeom>
          <a:noFill/>
          <a:ln w="9525">
            <a:noFill/>
            <a:miter lim="800000"/>
            <a:headEnd/>
            <a:tailEnd/>
          </a:ln>
          <a:effectLst>
            <a:outerShdw blurRad="50800" dist="38100" dir="2700000" algn="tl" rotWithShape="0">
              <a:srgbClr val="000000">
                <a:alpha val="43000"/>
              </a:srgbClr>
            </a:outerShdw>
          </a:effectLst>
        </p:spPr>
      </p:pic>
      <p:grpSp>
        <p:nvGrpSpPr>
          <p:cNvPr id="5" name="Group 118"/>
          <p:cNvGrpSpPr>
            <a:grpSpLocks noChangeAspect="1"/>
          </p:cNvGrpSpPr>
          <p:nvPr/>
        </p:nvGrpSpPr>
        <p:grpSpPr bwMode="auto">
          <a:xfrm>
            <a:off x="2306927" y="2382837"/>
            <a:ext cx="245533" cy="344488"/>
            <a:chOff x="1055" y="1635"/>
            <a:chExt cx="185" cy="432"/>
          </a:xfrm>
        </p:grpSpPr>
        <p:sp>
          <p:nvSpPr>
            <p:cNvPr id="51" name="Freeform 119"/>
            <p:cNvSpPr>
              <a:spLocks noChangeAspect="1"/>
            </p:cNvSpPr>
            <p:nvPr/>
          </p:nvSpPr>
          <p:spPr bwMode="auto">
            <a:xfrm>
              <a:off x="1126" y="1635"/>
              <a:ext cx="55" cy="79"/>
            </a:xfrm>
            <a:custGeom>
              <a:avLst/>
              <a:gdLst>
                <a:gd name="T0" fmla="*/ 0 w 396"/>
                <a:gd name="T1" fmla="*/ 0 h 594"/>
                <a:gd name="T2" fmla="*/ 0 w 396"/>
                <a:gd name="T3" fmla="*/ 0 h 594"/>
                <a:gd name="T4" fmla="*/ 0 w 396"/>
                <a:gd name="T5" fmla="*/ 0 h 594"/>
                <a:gd name="T6" fmla="*/ 0 w 396"/>
                <a:gd name="T7" fmla="*/ 0 h 594"/>
                <a:gd name="T8" fmla="*/ 0 w 396"/>
                <a:gd name="T9" fmla="*/ 0 h 594"/>
                <a:gd name="T10" fmla="*/ 0 w 396"/>
                <a:gd name="T11" fmla="*/ 0 h 594"/>
                <a:gd name="T12" fmla="*/ 0 w 396"/>
                <a:gd name="T13" fmla="*/ 0 h 594"/>
                <a:gd name="T14" fmla="*/ 0 60000 65536"/>
                <a:gd name="T15" fmla="*/ 0 60000 65536"/>
                <a:gd name="T16" fmla="*/ 0 60000 65536"/>
                <a:gd name="T17" fmla="*/ 0 60000 65536"/>
                <a:gd name="T18" fmla="*/ 0 60000 65536"/>
                <a:gd name="T19" fmla="*/ 0 60000 65536"/>
                <a:gd name="T20" fmla="*/ 0 60000 65536"/>
                <a:gd name="T21" fmla="*/ 0 w 396"/>
                <a:gd name="T22" fmla="*/ 0 h 594"/>
                <a:gd name="T23" fmla="*/ 396 w 396"/>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 h="594">
                  <a:moveTo>
                    <a:pt x="0" y="594"/>
                  </a:moveTo>
                  <a:lnTo>
                    <a:pt x="204" y="456"/>
                  </a:lnTo>
                  <a:lnTo>
                    <a:pt x="396" y="564"/>
                  </a:lnTo>
                  <a:lnTo>
                    <a:pt x="378" y="126"/>
                  </a:lnTo>
                  <a:lnTo>
                    <a:pt x="216" y="0"/>
                  </a:lnTo>
                  <a:lnTo>
                    <a:pt x="18" y="138"/>
                  </a:lnTo>
                  <a:lnTo>
                    <a:pt x="0" y="594"/>
                  </a:lnTo>
                  <a:close/>
                </a:path>
              </a:pathLst>
            </a:custGeom>
            <a:noFill/>
            <a:ln w="6350">
              <a:solidFill>
                <a:schemeClr val="accent2"/>
              </a:solidFill>
              <a:round/>
              <a:headEnd/>
              <a:tailEnd/>
            </a:ln>
          </p:spPr>
          <p:txBody>
            <a:bodyPr wrap="none" lIns="97367" tIns="48683" rIns="97367" bIns="48683" anchor="ctr"/>
            <a:lstStyle/>
            <a:p>
              <a:pPr algn="ctr" eaLnBrk="0" hangingPunct="0">
                <a:lnSpc>
                  <a:spcPct val="90000"/>
                </a:lnSpc>
              </a:pPr>
              <a:endParaRPr lang="en-US" sz="3333" dirty="0"/>
            </a:p>
          </p:txBody>
        </p:sp>
        <p:sp>
          <p:nvSpPr>
            <p:cNvPr id="52" name="Freeform 120"/>
            <p:cNvSpPr>
              <a:spLocks noChangeAspect="1"/>
            </p:cNvSpPr>
            <p:nvPr/>
          </p:nvSpPr>
          <p:spPr bwMode="auto">
            <a:xfrm>
              <a:off x="1124" y="1695"/>
              <a:ext cx="58" cy="96"/>
            </a:xfrm>
            <a:custGeom>
              <a:avLst/>
              <a:gdLst>
                <a:gd name="T0" fmla="*/ 0 w 426"/>
                <a:gd name="T1" fmla="*/ 0 h 714"/>
                <a:gd name="T2" fmla="*/ 0 w 426"/>
                <a:gd name="T3" fmla="*/ 0 h 714"/>
                <a:gd name="T4" fmla="*/ 0 w 426"/>
                <a:gd name="T5" fmla="*/ 0 h 714"/>
                <a:gd name="T6" fmla="*/ 0 w 426"/>
                <a:gd name="T7" fmla="*/ 0 h 714"/>
                <a:gd name="T8" fmla="*/ 0 w 426"/>
                <a:gd name="T9" fmla="*/ 0 h 714"/>
                <a:gd name="T10" fmla="*/ 0 w 426"/>
                <a:gd name="T11" fmla="*/ 0 h 714"/>
                <a:gd name="T12" fmla="*/ 0 w 426"/>
                <a:gd name="T13" fmla="*/ 0 h 714"/>
                <a:gd name="T14" fmla="*/ 0 60000 65536"/>
                <a:gd name="T15" fmla="*/ 0 60000 65536"/>
                <a:gd name="T16" fmla="*/ 0 60000 65536"/>
                <a:gd name="T17" fmla="*/ 0 60000 65536"/>
                <a:gd name="T18" fmla="*/ 0 60000 65536"/>
                <a:gd name="T19" fmla="*/ 0 60000 65536"/>
                <a:gd name="T20" fmla="*/ 0 60000 65536"/>
                <a:gd name="T21" fmla="*/ 0 w 426"/>
                <a:gd name="T22" fmla="*/ 0 h 714"/>
                <a:gd name="T23" fmla="*/ 426 w 426"/>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6" h="714">
                  <a:moveTo>
                    <a:pt x="0" y="714"/>
                  </a:moveTo>
                  <a:lnTo>
                    <a:pt x="24" y="132"/>
                  </a:lnTo>
                  <a:lnTo>
                    <a:pt x="228" y="0"/>
                  </a:lnTo>
                  <a:lnTo>
                    <a:pt x="414" y="114"/>
                  </a:lnTo>
                  <a:lnTo>
                    <a:pt x="426" y="702"/>
                  </a:lnTo>
                  <a:lnTo>
                    <a:pt x="210" y="606"/>
                  </a:lnTo>
                  <a:lnTo>
                    <a:pt x="0" y="714"/>
                  </a:lnTo>
                  <a:close/>
                </a:path>
              </a:pathLst>
            </a:custGeom>
            <a:noFill/>
            <a:ln w="6350">
              <a:solidFill>
                <a:srgbClr val="969696"/>
              </a:solidFill>
              <a:round/>
              <a:headEnd/>
              <a:tailEnd/>
            </a:ln>
          </p:spPr>
          <p:txBody>
            <a:bodyPr wrap="none" lIns="97367" tIns="48683" rIns="97367" bIns="48683" anchor="ctr"/>
            <a:lstStyle/>
            <a:p>
              <a:pPr algn="ctr" eaLnBrk="0" hangingPunct="0">
                <a:lnSpc>
                  <a:spcPct val="90000"/>
                </a:lnSpc>
              </a:pPr>
              <a:endParaRPr lang="en-US" sz="3333" dirty="0"/>
            </a:p>
          </p:txBody>
        </p:sp>
        <p:sp>
          <p:nvSpPr>
            <p:cNvPr id="53" name="Freeform 121"/>
            <p:cNvSpPr>
              <a:spLocks noChangeAspect="1"/>
            </p:cNvSpPr>
            <p:nvPr/>
          </p:nvSpPr>
          <p:spPr bwMode="auto">
            <a:xfrm>
              <a:off x="1121" y="1776"/>
              <a:ext cx="61" cy="96"/>
            </a:xfrm>
            <a:custGeom>
              <a:avLst/>
              <a:gdLst>
                <a:gd name="T0" fmla="*/ 0 w 450"/>
                <a:gd name="T1" fmla="*/ 0 h 714"/>
                <a:gd name="T2" fmla="*/ 0 w 450"/>
                <a:gd name="T3" fmla="*/ 0 h 714"/>
                <a:gd name="T4" fmla="*/ 0 w 450"/>
                <a:gd name="T5" fmla="*/ 0 h 714"/>
                <a:gd name="T6" fmla="*/ 0 w 450"/>
                <a:gd name="T7" fmla="*/ 0 h 714"/>
                <a:gd name="T8" fmla="*/ 0 w 450"/>
                <a:gd name="T9" fmla="*/ 0 h 714"/>
                <a:gd name="T10" fmla="*/ 0 w 450"/>
                <a:gd name="T11" fmla="*/ 0 h 714"/>
                <a:gd name="T12" fmla="*/ 0 w 450"/>
                <a:gd name="T13" fmla="*/ 0 h 714"/>
                <a:gd name="T14" fmla="*/ 0 60000 65536"/>
                <a:gd name="T15" fmla="*/ 0 60000 65536"/>
                <a:gd name="T16" fmla="*/ 0 60000 65536"/>
                <a:gd name="T17" fmla="*/ 0 60000 65536"/>
                <a:gd name="T18" fmla="*/ 0 60000 65536"/>
                <a:gd name="T19" fmla="*/ 0 60000 65536"/>
                <a:gd name="T20" fmla="*/ 0 60000 65536"/>
                <a:gd name="T21" fmla="*/ 0 w 450"/>
                <a:gd name="T22" fmla="*/ 0 h 714"/>
                <a:gd name="T23" fmla="*/ 450 w 450"/>
                <a:gd name="T24" fmla="*/ 714 h 7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0" h="714">
                  <a:moveTo>
                    <a:pt x="0" y="714"/>
                  </a:moveTo>
                  <a:lnTo>
                    <a:pt x="24" y="102"/>
                  </a:lnTo>
                  <a:lnTo>
                    <a:pt x="234" y="0"/>
                  </a:lnTo>
                  <a:lnTo>
                    <a:pt x="444" y="96"/>
                  </a:lnTo>
                  <a:lnTo>
                    <a:pt x="450" y="690"/>
                  </a:lnTo>
                  <a:lnTo>
                    <a:pt x="198" y="624"/>
                  </a:lnTo>
                  <a:lnTo>
                    <a:pt x="0" y="714"/>
                  </a:lnTo>
                  <a:close/>
                </a:path>
              </a:pathLst>
            </a:custGeom>
            <a:noFill/>
            <a:ln w="6350">
              <a:solidFill>
                <a:schemeClr val="accent2"/>
              </a:solidFill>
              <a:round/>
              <a:headEnd/>
              <a:tailEnd/>
            </a:ln>
          </p:spPr>
          <p:txBody>
            <a:bodyPr wrap="none" lIns="97367" tIns="48683" rIns="97367" bIns="48683" anchor="ctr"/>
            <a:lstStyle/>
            <a:p>
              <a:pPr algn="ctr" eaLnBrk="0" hangingPunct="0">
                <a:lnSpc>
                  <a:spcPct val="90000"/>
                </a:lnSpc>
              </a:pPr>
              <a:endParaRPr lang="en-US" sz="3333" dirty="0"/>
            </a:p>
          </p:txBody>
        </p:sp>
        <p:sp>
          <p:nvSpPr>
            <p:cNvPr id="54" name="Freeform 122"/>
            <p:cNvSpPr>
              <a:spLocks noChangeAspect="1"/>
            </p:cNvSpPr>
            <p:nvPr/>
          </p:nvSpPr>
          <p:spPr bwMode="auto">
            <a:xfrm>
              <a:off x="1099" y="1861"/>
              <a:ext cx="101" cy="112"/>
            </a:xfrm>
            <a:custGeom>
              <a:avLst/>
              <a:gdLst>
                <a:gd name="T0" fmla="*/ 0 w 732"/>
                <a:gd name="T1" fmla="*/ 0 h 840"/>
                <a:gd name="T2" fmla="*/ 0 w 732"/>
                <a:gd name="T3" fmla="*/ 0 h 840"/>
                <a:gd name="T4" fmla="*/ 0 w 732"/>
                <a:gd name="T5" fmla="*/ 0 h 840"/>
                <a:gd name="T6" fmla="*/ 0 w 732"/>
                <a:gd name="T7" fmla="*/ 0 h 840"/>
                <a:gd name="T8" fmla="*/ 0 w 732"/>
                <a:gd name="T9" fmla="*/ 0 h 840"/>
                <a:gd name="T10" fmla="*/ 0 w 732"/>
                <a:gd name="T11" fmla="*/ 0 h 840"/>
                <a:gd name="T12" fmla="*/ 0 w 732"/>
                <a:gd name="T13" fmla="*/ 0 h 840"/>
                <a:gd name="T14" fmla="*/ 0 w 732"/>
                <a:gd name="T15" fmla="*/ 0 h 840"/>
                <a:gd name="T16" fmla="*/ 0 w 732"/>
                <a:gd name="T17" fmla="*/ 0 h 8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2"/>
                <a:gd name="T28" fmla="*/ 0 h 840"/>
                <a:gd name="T29" fmla="*/ 732 w 732"/>
                <a:gd name="T30" fmla="*/ 840 h 8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2" h="840">
                  <a:moveTo>
                    <a:pt x="0" y="810"/>
                  </a:moveTo>
                  <a:lnTo>
                    <a:pt x="168" y="66"/>
                  </a:lnTo>
                  <a:lnTo>
                    <a:pt x="378" y="0"/>
                  </a:lnTo>
                  <a:lnTo>
                    <a:pt x="606" y="42"/>
                  </a:lnTo>
                  <a:lnTo>
                    <a:pt x="732" y="840"/>
                  </a:lnTo>
                  <a:lnTo>
                    <a:pt x="522" y="366"/>
                  </a:lnTo>
                  <a:lnTo>
                    <a:pt x="354" y="744"/>
                  </a:lnTo>
                  <a:lnTo>
                    <a:pt x="222" y="366"/>
                  </a:lnTo>
                  <a:lnTo>
                    <a:pt x="0" y="810"/>
                  </a:lnTo>
                  <a:close/>
                </a:path>
              </a:pathLst>
            </a:custGeom>
            <a:noFill/>
            <a:ln w="6350">
              <a:solidFill>
                <a:srgbClr val="969696"/>
              </a:solidFill>
              <a:round/>
              <a:headEnd/>
              <a:tailEnd/>
            </a:ln>
          </p:spPr>
          <p:txBody>
            <a:bodyPr wrap="none" lIns="97367" tIns="48683" rIns="97367" bIns="48683" anchor="ctr"/>
            <a:lstStyle/>
            <a:p>
              <a:pPr algn="ctr" eaLnBrk="0" hangingPunct="0">
                <a:lnSpc>
                  <a:spcPct val="90000"/>
                </a:lnSpc>
              </a:pPr>
              <a:endParaRPr lang="en-US" sz="3333" dirty="0"/>
            </a:p>
          </p:txBody>
        </p:sp>
        <p:sp>
          <p:nvSpPr>
            <p:cNvPr id="55" name="Freeform 123"/>
            <p:cNvSpPr>
              <a:spLocks noChangeAspect="1"/>
            </p:cNvSpPr>
            <p:nvPr/>
          </p:nvSpPr>
          <p:spPr bwMode="auto">
            <a:xfrm>
              <a:off x="1111" y="1859"/>
              <a:ext cx="80" cy="57"/>
            </a:xfrm>
            <a:custGeom>
              <a:avLst/>
              <a:gdLst>
                <a:gd name="T0" fmla="*/ 0 w 582"/>
                <a:gd name="T1" fmla="*/ 0 h 432"/>
                <a:gd name="T2" fmla="*/ 0 w 582"/>
                <a:gd name="T3" fmla="*/ 0 h 432"/>
                <a:gd name="T4" fmla="*/ 0 w 582"/>
                <a:gd name="T5" fmla="*/ 0 h 432"/>
                <a:gd name="T6" fmla="*/ 0 w 582"/>
                <a:gd name="T7" fmla="*/ 0 h 432"/>
                <a:gd name="T8" fmla="*/ 0 w 582"/>
                <a:gd name="T9" fmla="*/ 0 h 432"/>
                <a:gd name="T10" fmla="*/ 0 60000 65536"/>
                <a:gd name="T11" fmla="*/ 0 60000 65536"/>
                <a:gd name="T12" fmla="*/ 0 60000 65536"/>
                <a:gd name="T13" fmla="*/ 0 60000 65536"/>
                <a:gd name="T14" fmla="*/ 0 60000 65536"/>
                <a:gd name="T15" fmla="*/ 0 w 582"/>
                <a:gd name="T16" fmla="*/ 0 h 432"/>
                <a:gd name="T17" fmla="*/ 582 w 582"/>
                <a:gd name="T18" fmla="*/ 432 h 432"/>
              </a:gdLst>
              <a:ahLst/>
              <a:cxnLst>
                <a:cxn ang="T10">
                  <a:pos x="T0" y="T1"/>
                </a:cxn>
                <a:cxn ang="T11">
                  <a:pos x="T2" y="T3"/>
                </a:cxn>
                <a:cxn ang="T12">
                  <a:pos x="T4" y="T5"/>
                </a:cxn>
                <a:cxn ang="T13">
                  <a:pos x="T6" y="T7"/>
                </a:cxn>
                <a:cxn ang="T14">
                  <a:pos x="T8" y="T9"/>
                </a:cxn>
              </a:cxnLst>
              <a:rect l="T15" t="T16" r="T17" b="T18"/>
              <a:pathLst>
                <a:path w="582" h="432">
                  <a:moveTo>
                    <a:pt x="0" y="432"/>
                  </a:moveTo>
                  <a:lnTo>
                    <a:pt x="282" y="354"/>
                  </a:lnTo>
                  <a:lnTo>
                    <a:pt x="582" y="426"/>
                  </a:lnTo>
                  <a:lnTo>
                    <a:pt x="276" y="0"/>
                  </a:lnTo>
                  <a:lnTo>
                    <a:pt x="0" y="432"/>
                  </a:lnTo>
                  <a:close/>
                </a:path>
              </a:pathLst>
            </a:custGeom>
            <a:noFill/>
            <a:ln w="6350">
              <a:solidFill>
                <a:srgbClr val="969696"/>
              </a:solidFill>
              <a:round/>
              <a:headEnd/>
              <a:tailEnd/>
            </a:ln>
          </p:spPr>
          <p:txBody>
            <a:bodyPr wrap="none" lIns="97367" tIns="48683" rIns="97367" bIns="48683" anchor="ctr"/>
            <a:lstStyle/>
            <a:p>
              <a:pPr algn="ctr" eaLnBrk="0" hangingPunct="0">
                <a:lnSpc>
                  <a:spcPct val="90000"/>
                </a:lnSpc>
              </a:pPr>
              <a:endParaRPr lang="en-US" sz="3333" dirty="0"/>
            </a:p>
          </p:txBody>
        </p:sp>
        <p:sp>
          <p:nvSpPr>
            <p:cNvPr id="56" name="Freeform 124"/>
            <p:cNvSpPr>
              <a:spLocks noChangeAspect="1"/>
            </p:cNvSpPr>
            <p:nvPr/>
          </p:nvSpPr>
          <p:spPr bwMode="auto">
            <a:xfrm>
              <a:off x="1081" y="1958"/>
              <a:ext cx="136" cy="102"/>
            </a:xfrm>
            <a:custGeom>
              <a:avLst/>
              <a:gdLst>
                <a:gd name="T0" fmla="*/ 0 w 990"/>
                <a:gd name="T1" fmla="*/ 0 h 762"/>
                <a:gd name="T2" fmla="*/ 0 w 990"/>
                <a:gd name="T3" fmla="*/ 0 h 762"/>
                <a:gd name="T4" fmla="*/ 0 w 990"/>
                <a:gd name="T5" fmla="*/ 0 h 762"/>
                <a:gd name="T6" fmla="*/ 0 w 990"/>
                <a:gd name="T7" fmla="*/ 0 h 762"/>
                <a:gd name="T8" fmla="*/ 0 w 990"/>
                <a:gd name="T9" fmla="*/ 0 h 762"/>
                <a:gd name="T10" fmla="*/ 0 w 990"/>
                <a:gd name="T11" fmla="*/ 0 h 762"/>
                <a:gd name="T12" fmla="*/ 0 w 990"/>
                <a:gd name="T13" fmla="*/ 0 h 762"/>
                <a:gd name="T14" fmla="*/ 0 w 990"/>
                <a:gd name="T15" fmla="*/ 0 h 762"/>
                <a:gd name="T16" fmla="*/ 0 w 990"/>
                <a:gd name="T17" fmla="*/ 0 h 7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0"/>
                <a:gd name="T28" fmla="*/ 0 h 762"/>
                <a:gd name="T29" fmla="*/ 990 w 990"/>
                <a:gd name="T30" fmla="*/ 762 h 7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0" h="762">
                  <a:moveTo>
                    <a:pt x="132" y="102"/>
                  </a:moveTo>
                  <a:lnTo>
                    <a:pt x="486" y="0"/>
                  </a:lnTo>
                  <a:lnTo>
                    <a:pt x="858" y="96"/>
                  </a:lnTo>
                  <a:lnTo>
                    <a:pt x="990" y="762"/>
                  </a:lnTo>
                  <a:lnTo>
                    <a:pt x="678" y="54"/>
                  </a:lnTo>
                  <a:lnTo>
                    <a:pt x="474" y="744"/>
                  </a:lnTo>
                  <a:lnTo>
                    <a:pt x="306" y="54"/>
                  </a:lnTo>
                  <a:lnTo>
                    <a:pt x="0" y="714"/>
                  </a:lnTo>
                  <a:lnTo>
                    <a:pt x="132" y="102"/>
                  </a:lnTo>
                  <a:close/>
                </a:path>
              </a:pathLst>
            </a:custGeom>
            <a:noFill/>
            <a:ln w="6350">
              <a:solidFill>
                <a:schemeClr val="accent2"/>
              </a:solidFill>
              <a:round/>
              <a:headEnd/>
              <a:tailEnd/>
            </a:ln>
          </p:spPr>
          <p:txBody>
            <a:bodyPr wrap="none" lIns="97367" tIns="48683" rIns="97367" bIns="48683" anchor="ctr"/>
            <a:lstStyle/>
            <a:p>
              <a:pPr algn="ctr" eaLnBrk="0" hangingPunct="0">
                <a:lnSpc>
                  <a:spcPct val="90000"/>
                </a:lnSpc>
              </a:pPr>
              <a:endParaRPr lang="en-US" sz="3333" dirty="0"/>
            </a:p>
          </p:txBody>
        </p:sp>
        <p:sp>
          <p:nvSpPr>
            <p:cNvPr id="57" name="Line 125"/>
            <p:cNvSpPr>
              <a:spLocks noChangeAspect="1" noChangeShapeType="1"/>
            </p:cNvSpPr>
            <p:nvPr/>
          </p:nvSpPr>
          <p:spPr bwMode="auto">
            <a:xfrm>
              <a:off x="1099" y="1972"/>
              <a:ext cx="8" cy="25"/>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58" name="Line 126"/>
            <p:cNvSpPr>
              <a:spLocks noChangeAspect="1" noChangeShapeType="1"/>
            </p:cNvSpPr>
            <p:nvPr/>
          </p:nvSpPr>
          <p:spPr bwMode="auto">
            <a:xfrm>
              <a:off x="1150" y="1959"/>
              <a:ext cx="14" cy="37"/>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59" name="Line 127"/>
            <p:cNvSpPr>
              <a:spLocks noChangeAspect="1" noChangeShapeType="1"/>
            </p:cNvSpPr>
            <p:nvPr/>
          </p:nvSpPr>
          <p:spPr bwMode="auto">
            <a:xfrm flipH="1">
              <a:off x="1133" y="1959"/>
              <a:ext cx="16" cy="41"/>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60" name="Line 128"/>
            <p:cNvSpPr>
              <a:spLocks noChangeAspect="1" noChangeShapeType="1"/>
            </p:cNvSpPr>
            <p:nvPr/>
          </p:nvSpPr>
          <p:spPr bwMode="auto">
            <a:xfrm flipH="1">
              <a:off x="1188" y="1973"/>
              <a:ext cx="10" cy="24"/>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61" name="Line 129"/>
            <p:cNvSpPr>
              <a:spLocks noChangeAspect="1" noChangeShapeType="1"/>
            </p:cNvSpPr>
            <p:nvPr/>
          </p:nvSpPr>
          <p:spPr bwMode="auto">
            <a:xfrm flipH="1">
              <a:off x="1145" y="1961"/>
              <a:ext cx="4" cy="97"/>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62" name="Line 130"/>
            <p:cNvSpPr>
              <a:spLocks noChangeAspect="1" noChangeShapeType="1"/>
            </p:cNvSpPr>
            <p:nvPr/>
          </p:nvSpPr>
          <p:spPr bwMode="auto">
            <a:xfrm flipH="1">
              <a:off x="1152" y="1778"/>
              <a:ext cx="1" cy="82"/>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63" name="Line 131"/>
            <p:cNvSpPr>
              <a:spLocks noChangeAspect="1" noChangeShapeType="1"/>
            </p:cNvSpPr>
            <p:nvPr/>
          </p:nvSpPr>
          <p:spPr bwMode="auto">
            <a:xfrm flipH="1">
              <a:off x="1155" y="1636"/>
              <a:ext cx="1" cy="60"/>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64" name="Line 132"/>
            <p:cNvSpPr>
              <a:spLocks noChangeAspect="1" noChangeShapeType="1"/>
            </p:cNvSpPr>
            <p:nvPr/>
          </p:nvSpPr>
          <p:spPr bwMode="auto">
            <a:xfrm flipV="1">
              <a:off x="1153" y="1696"/>
              <a:ext cx="1" cy="81"/>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65" name="Line 133"/>
            <p:cNvSpPr>
              <a:spLocks noChangeAspect="1" noChangeShapeType="1"/>
            </p:cNvSpPr>
            <p:nvPr/>
          </p:nvSpPr>
          <p:spPr bwMode="auto">
            <a:xfrm flipV="1">
              <a:off x="1149" y="1858"/>
              <a:ext cx="1" cy="103"/>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66" name="Line 134"/>
            <p:cNvSpPr>
              <a:spLocks noChangeAspect="1" noChangeShapeType="1"/>
            </p:cNvSpPr>
            <p:nvPr/>
          </p:nvSpPr>
          <p:spPr bwMode="auto">
            <a:xfrm flipH="1" flipV="1">
              <a:off x="1122" y="1872"/>
              <a:ext cx="28" cy="34"/>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67" name="Line 135"/>
            <p:cNvSpPr>
              <a:spLocks noChangeAspect="1" noChangeShapeType="1"/>
            </p:cNvSpPr>
            <p:nvPr/>
          </p:nvSpPr>
          <p:spPr bwMode="auto">
            <a:xfrm flipV="1">
              <a:off x="1149" y="1868"/>
              <a:ext cx="33" cy="39"/>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68" name="Line 136"/>
            <p:cNvSpPr>
              <a:spLocks noChangeAspect="1" noChangeShapeType="1"/>
            </p:cNvSpPr>
            <p:nvPr/>
          </p:nvSpPr>
          <p:spPr bwMode="auto">
            <a:xfrm>
              <a:off x="1126" y="1714"/>
              <a:ext cx="28" cy="27"/>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69" name="Line 137"/>
            <p:cNvSpPr>
              <a:spLocks noChangeAspect="1" noChangeShapeType="1"/>
            </p:cNvSpPr>
            <p:nvPr/>
          </p:nvSpPr>
          <p:spPr bwMode="auto">
            <a:xfrm>
              <a:off x="1126" y="1749"/>
              <a:ext cx="28" cy="27"/>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70" name="Line 138"/>
            <p:cNvSpPr>
              <a:spLocks noChangeAspect="1" noChangeShapeType="1"/>
            </p:cNvSpPr>
            <p:nvPr/>
          </p:nvSpPr>
          <p:spPr bwMode="auto">
            <a:xfrm>
              <a:off x="1154" y="1741"/>
              <a:ext cx="26" cy="46"/>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71" name="Line 139"/>
            <p:cNvSpPr>
              <a:spLocks noChangeAspect="1" noChangeShapeType="1"/>
            </p:cNvSpPr>
            <p:nvPr/>
          </p:nvSpPr>
          <p:spPr bwMode="auto">
            <a:xfrm>
              <a:off x="1156" y="1698"/>
              <a:ext cx="26" cy="47"/>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72" name="Line 140"/>
            <p:cNvSpPr>
              <a:spLocks noChangeAspect="1" noChangeShapeType="1"/>
            </p:cNvSpPr>
            <p:nvPr/>
          </p:nvSpPr>
          <p:spPr bwMode="auto">
            <a:xfrm flipH="1">
              <a:off x="1154" y="1709"/>
              <a:ext cx="26" cy="29"/>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73" name="Line 141"/>
            <p:cNvSpPr>
              <a:spLocks noChangeAspect="1" noChangeShapeType="1"/>
            </p:cNvSpPr>
            <p:nvPr/>
          </p:nvSpPr>
          <p:spPr bwMode="auto">
            <a:xfrm flipH="1">
              <a:off x="1154" y="1746"/>
              <a:ext cx="28" cy="30"/>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74" name="Line 142"/>
            <p:cNvSpPr>
              <a:spLocks noChangeAspect="1" noChangeShapeType="1"/>
            </p:cNvSpPr>
            <p:nvPr/>
          </p:nvSpPr>
          <p:spPr bwMode="auto">
            <a:xfrm flipH="1">
              <a:off x="1123" y="1740"/>
              <a:ext cx="31" cy="50"/>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75" name="Line 143"/>
            <p:cNvSpPr>
              <a:spLocks noChangeAspect="1" noChangeShapeType="1"/>
            </p:cNvSpPr>
            <p:nvPr/>
          </p:nvSpPr>
          <p:spPr bwMode="auto">
            <a:xfrm flipH="1">
              <a:off x="1125" y="1698"/>
              <a:ext cx="29" cy="50"/>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76" name="Line 144"/>
            <p:cNvSpPr>
              <a:spLocks noChangeAspect="1" noChangeShapeType="1"/>
            </p:cNvSpPr>
            <p:nvPr/>
          </p:nvSpPr>
          <p:spPr bwMode="auto">
            <a:xfrm flipV="1">
              <a:off x="1126" y="1740"/>
              <a:ext cx="27" cy="8"/>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77" name="Line 145"/>
            <p:cNvSpPr>
              <a:spLocks noChangeAspect="1" noChangeShapeType="1"/>
            </p:cNvSpPr>
            <p:nvPr/>
          </p:nvSpPr>
          <p:spPr bwMode="auto">
            <a:xfrm>
              <a:off x="1156" y="1740"/>
              <a:ext cx="23" cy="7"/>
            </a:xfrm>
            <a:prstGeom prst="line">
              <a:avLst/>
            </a:prstGeom>
            <a:noFill/>
            <a:ln w="6350">
              <a:solidFill>
                <a:srgbClr val="969696"/>
              </a:solidFill>
              <a:round/>
              <a:headEnd/>
              <a:tailEnd/>
            </a:ln>
          </p:spPr>
          <p:txBody>
            <a:bodyPr wrap="none" lIns="97367" tIns="48683" rIns="97367" bIns="48683" anchor="ctr"/>
            <a:lstStyle/>
            <a:p>
              <a:endParaRPr lang="en-US" sz="2400" dirty="0"/>
            </a:p>
          </p:txBody>
        </p:sp>
        <p:sp>
          <p:nvSpPr>
            <p:cNvPr id="78" name="Line 146"/>
            <p:cNvSpPr>
              <a:spLocks noChangeAspect="1" noChangeShapeType="1"/>
            </p:cNvSpPr>
            <p:nvPr/>
          </p:nvSpPr>
          <p:spPr bwMode="auto">
            <a:xfrm flipV="1">
              <a:off x="1124" y="1816"/>
              <a:ext cx="29" cy="11"/>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79" name="Line 147"/>
            <p:cNvSpPr>
              <a:spLocks noChangeAspect="1" noChangeShapeType="1"/>
            </p:cNvSpPr>
            <p:nvPr/>
          </p:nvSpPr>
          <p:spPr bwMode="auto">
            <a:xfrm>
              <a:off x="1154" y="1817"/>
              <a:ext cx="27" cy="10"/>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0" name="Line 148"/>
            <p:cNvSpPr>
              <a:spLocks noChangeAspect="1" noChangeShapeType="1"/>
            </p:cNvSpPr>
            <p:nvPr/>
          </p:nvSpPr>
          <p:spPr bwMode="auto">
            <a:xfrm>
              <a:off x="1154" y="1777"/>
              <a:ext cx="28" cy="50"/>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1" name="Line 149"/>
            <p:cNvSpPr>
              <a:spLocks noChangeAspect="1" noChangeShapeType="1"/>
            </p:cNvSpPr>
            <p:nvPr/>
          </p:nvSpPr>
          <p:spPr bwMode="auto">
            <a:xfrm>
              <a:off x="1154" y="1818"/>
              <a:ext cx="28" cy="50"/>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2" name="Line 150"/>
            <p:cNvSpPr>
              <a:spLocks noChangeAspect="1" noChangeShapeType="1"/>
            </p:cNvSpPr>
            <p:nvPr/>
          </p:nvSpPr>
          <p:spPr bwMode="auto">
            <a:xfrm>
              <a:off x="1123" y="1829"/>
              <a:ext cx="27" cy="30"/>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3" name="Line 151"/>
            <p:cNvSpPr>
              <a:spLocks noChangeAspect="1" noChangeShapeType="1"/>
            </p:cNvSpPr>
            <p:nvPr/>
          </p:nvSpPr>
          <p:spPr bwMode="auto">
            <a:xfrm>
              <a:off x="1125" y="1791"/>
              <a:ext cx="26" cy="24"/>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4" name="Line 152"/>
            <p:cNvSpPr>
              <a:spLocks noChangeAspect="1" noChangeShapeType="1"/>
            </p:cNvSpPr>
            <p:nvPr/>
          </p:nvSpPr>
          <p:spPr bwMode="auto">
            <a:xfrm flipH="1">
              <a:off x="1153" y="1790"/>
              <a:ext cx="29" cy="25"/>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5" name="Line 153"/>
            <p:cNvSpPr>
              <a:spLocks noChangeAspect="1" noChangeShapeType="1"/>
            </p:cNvSpPr>
            <p:nvPr/>
          </p:nvSpPr>
          <p:spPr bwMode="auto">
            <a:xfrm flipH="1">
              <a:off x="1151" y="1827"/>
              <a:ext cx="31" cy="34"/>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6" name="Line 154"/>
            <p:cNvSpPr>
              <a:spLocks noChangeAspect="1" noChangeShapeType="1"/>
            </p:cNvSpPr>
            <p:nvPr/>
          </p:nvSpPr>
          <p:spPr bwMode="auto">
            <a:xfrm flipH="1">
              <a:off x="1121" y="1818"/>
              <a:ext cx="30" cy="54"/>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7" name="Line 155"/>
            <p:cNvSpPr>
              <a:spLocks noChangeAspect="1" noChangeShapeType="1"/>
            </p:cNvSpPr>
            <p:nvPr/>
          </p:nvSpPr>
          <p:spPr bwMode="auto">
            <a:xfrm flipH="1">
              <a:off x="1122" y="1778"/>
              <a:ext cx="30" cy="50"/>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8" name="Line 156"/>
            <p:cNvSpPr>
              <a:spLocks noChangeAspect="1" noChangeShapeType="1"/>
            </p:cNvSpPr>
            <p:nvPr/>
          </p:nvSpPr>
          <p:spPr bwMode="auto">
            <a:xfrm>
              <a:off x="1157" y="1665"/>
              <a:ext cx="22" cy="13"/>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89" name="Line 157"/>
            <p:cNvSpPr>
              <a:spLocks noChangeAspect="1" noChangeShapeType="1"/>
            </p:cNvSpPr>
            <p:nvPr/>
          </p:nvSpPr>
          <p:spPr bwMode="auto">
            <a:xfrm flipV="1">
              <a:off x="1127" y="1665"/>
              <a:ext cx="28" cy="17"/>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90" name="Line 158"/>
            <p:cNvSpPr>
              <a:spLocks noChangeAspect="1" noChangeShapeType="1"/>
            </p:cNvSpPr>
            <p:nvPr/>
          </p:nvSpPr>
          <p:spPr bwMode="auto">
            <a:xfrm>
              <a:off x="1157" y="1637"/>
              <a:ext cx="20" cy="41"/>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91" name="Line 159"/>
            <p:cNvSpPr>
              <a:spLocks noChangeAspect="1" noChangeShapeType="1"/>
            </p:cNvSpPr>
            <p:nvPr/>
          </p:nvSpPr>
          <p:spPr bwMode="auto">
            <a:xfrm>
              <a:off x="1156" y="1666"/>
              <a:ext cx="24" cy="41"/>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92" name="Line 160"/>
            <p:cNvSpPr>
              <a:spLocks noChangeAspect="1" noChangeShapeType="1"/>
            </p:cNvSpPr>
            <p:nvPr/>
          </p:nvSpPr>
          <p:spPr bwMode="auto">
            <a:xfrm>
              <a:off x="1130" y="1655"/>
              <a:ext cx="24" cy="10"/>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93" name="Line 161"/>
            <p:cNvSpPr>
              <a:spLocks noChangeAspect="1" noChangeShapeType="1"/>
            </p:cNvSpPr>
            <p:nvPr/>
          </p:nvSpPr>
          <p:spPr bwMode="auto">
            <a:xfrm>
              <a:off x="1130" y="1682"/>
              <a:ext cx="24" cy="14"/>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94" name="Line 162"/>
            <p:cNvSpPr>
              <a:spLocks noChangeAspect="1" noChangeShapeType="1"/>
            </p:cNvSpPr>
            <p:nvPr/>
          </p:nvSpPr>
          <p:spPr bwMode="auto">
            <a:xfrm flipH="1">
              <a:off x="1129" y="1637"/>
              <a:ext cx="26" cy="44"/>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95" name="Line 163"/>
            <p:cNvSpPr>
              <a:spLocks noChangeAspect="1" noChangeShapeType="1"/>
            </p:cNvSpPr>
            <p:nvPr/>
          </p:nvSpPr>
          <p:spPr bwMode="auto">
            <a:xfrm flipH="1">
              <a:off x="1127" y="1668"/>
              <a:ext cx="27" cy="44"/>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96" name="Line 164"/>
            <p:cNvSpPr>
              <a:spLocks noChangeAspect="1" noChangeShapeType="1"/>
            </p:cNvSpPr>
            <p:nvPr/>
          </p:nvSpPr>
          <p:spPr bwMode="auto">
            <a:xfrm flipH="1">
              <a:off x="1156" y="1678"/>
              <a:ext cx="21" cy="20"/>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97" name="Line 165"/>
            <p:cNvSpPr>
              <a:spLocks noChangeAspect="1" noChangeShapeType="1"/>
            </p:cNvSpPr>
            <p:nvPr/>
          </p:nvSpPr>
          <p:spPr bwMode="auto">
            <a:xfrm flipH="1">
              <a:off x="1157" y="1653"/>
              <a:ext cx="20" cy="12"/>
            </a:xfrm>
            <a:prstGeom prst="line">
              <a:avLst/>
            </a:prstGeom>
            <a:noFill/>
            <a:ln w="6350">
              <a:solidFill>
                <a:schemeClr val="accent2"/>
              </a:solidFill>
              <a:round/>
              <a:headEnd/>
              <a:tailEnd/>
            </a:ln>
          </p:spPr>
          <p:txBody>
            <a:bodyPr wrap="none" lIns="97367" tIns="48683" rIns="97367" bIns="48683" anchor="ctr"/>
            <a:lstStyle/>
            <a:p>
              <a:endParaRPr lang="en-US" sz="2400" dirty="0"/>
            </a:p>
          </p:txBody>
        </p:sp>
        <p:sp>
          <p:nvSpPr>
            <p:cNvPr id="98" name="Oval 166"/>
            <p:cNvSpPr>
              <a:spLocks noChangeAspect="1" noChangeArrowheads="1"/>
            </p:cNvSpPr>
            <p:nvPr/>
          </p:nvSpPr>
          <p:spPr bwMode="auto">
            <a:xfrm>
              <a:off x="1162" y="1796"/>
              <a:ext cx="43" cy="50"/>
            </a:xfrm>
            <a:prstGeom prst="ellipse">
              <a:avLst/>
            </a:prstGeom>
            <a:solidFill>
              <a:srgbClr val="969696"/>
            </a:solidFill>
            <a:ln w="9525">
              <a:noFill/>
              <a:round/>
              <a:headEnd/>
              <a:tailEnd/>
            </a:ln>
          </p:spPr>
          <p:txBody>
            <a:bodyPr wrap="none" lIns="97367" tIns="48683" rIns="97367" bIns="48683" anchor="ctr"/>
            <a:lstStyle/>
            <a:p>
              <a:pPr algn="ctr" eaLnBrk="0" hangingPunct="0">
                <a:lnSpc>
                  <a:spcPct val="90000"/>
                </a:lnSpc>
              </a:pPr>
              <a:endParaRPr lang="en-US" sz="3333" dirty="0"/>
            </a:p>
          </p:txBody>
        </p:sp>
        <p:sp>
          <p:nvSpPr>
            <p:cNvPr id="99" name="Oval 167"/>
            <p:cNvSpPr>
              <a:spLocks noChangeArrowheads="1"/>
            </p:cNvSpPr>
            <p:nvPr/>
          </p:nvSpPr>
          <p:spPr bwMode="auto">
            <a:xfrm>
              <a:off x="1168" y="1796"/>
              <a:ext cx="40" cy="50"/>
            </a:xfrm>
            <a:prstGeom prst="ellipse">
              <a:avLst/>
            </a:prstGeom>
            <a:gradFill rotWithShape="0">
              <a:gsLst>
                <a:gs pos="0">
                  <a:schemeClr val="bg2"/>
                </a:gs>
                <a:gs pos="100000">
                  <a:schemeClr val="bg2">
                    <a:gamma/>
                    <a:tint val="30588"/>
                    <a:invGamma/>
                  </a:schemeClr>
                </a:gs>
              </a:gsLst>
              <a:lin ang="2700000" scaled="1"/>
            </a:gradFill>
            <a:ln w="9525">
              <a:noFill/>
              <a:round/>
              <a:headEnd/>
              <a:tailEnd/>
            </a:ln>
            <a:effectLst/>
          </p:spPr>
          <p:txBody>
            <a:bodyPr wrap="none" lIns="97367" tIns="48683" rIns="97367" bIns="48683" anchor="ctr"/>
            <a:lstStyle/>
            <a:p>
              <a:pPr algn="ctr" eaLnBrk="0" hangingPunct="0">
                <a:lnSpc>
                  <a:spcPct val="90000"/>
                </a:lnSpc>
                <a:defRPr/>
              </a:pPr>
              <a:endParaRPr lang="en-US" sz="3333" dirty="0"/>
            </a:p>
          </p:txBody>
        </p:sp>
        <p:sp>
          <p:nvSpPr>
            <p:cNvPr id="100" name="Oval 168"/>
            <p:cNvSpPr>
              <a:spLocks noChangeAspect="1" noChangeArrowheads="1"/>
            </p:cNvSpPr>
            <p:nvPr/>
          </p:nvSpPr>
          <p:spPr bwMode="auto">
            <a:xfrm>
              <a:off x="1164" y="1682"/>
              <a:ext cx="43" cy="51"/>
            </a:xfrm>
            <a:prstGeom prst="ellipse">
              <a:avLst/>
            </a:prstGeom>
            <a:solidFill>
              <a:srgbClr val="969696"/>
            </a:solidFill>
            <a:ln w="9525">
              <a:noFill/>
              <a:round/>
              <a:headEnd/>
              <a:tailEnd/>
            </a:ln>
          </p:spPr>
          <p:txBody>
            <a:bodyPr wrap="none" lIns="97367" tIns="48683" rIns="97367" bIns="48683" anchor="ctr"/>
            <a:lstStyle/>
            <a:p>
              <a:pPr algn="ctr" eaLnBrk="0" hangingPunct="0">
                <a:lnSpc>
                  <a:spcPct val="90000"/>
                </a:lnSpc>
              </a:pPr>
              <a:endParaRPr lang="en-US" sz="3333" dirty="0"/>
            </a:p>
          </p:txBody>
        </p:sp>
        <p:sp>
          <p:nvSpPr>
            <p:cNvPr id="101" name="Oval 169"/>
            <p:cNvSpPr>
              <a:spLocks noChangeArrowheads="1"/>
            </p:cNvSpPr>
            <p:nvPr/>
          </p:nvSpPr>
          <p:spPr bwMode="auto">
            <a:xfrm>
              <a:off x="1171" y="1683"/>
              <a:ext cx="38" cy="50"/>
            </a:xfrm>
            <a:prstGeom prst="ellipse">
              <a:avLst/>
            </a:prstGeom>
            <a:gradFill rotWithShape="0">
              <a:gsLst>
                <a:gs pos="0">
                  <a:schemeClr val="bg2"/>
                </a:gs>
                <a:gs pos="100000">
                  <a:schemeClr val="bg2">
                    <a:gamma/>
                    <a:tint val="30588"/>
                    <a:invGamma/>
                  </a:schemeClr>
                </a:gs>
              </a:gsLst>
              <a:lin ang="2700000" scaled="1"/>
            </a:gradFill>
            <a:ln w="9525">
              <a:noFill/>
              <a:round/>
              <a:headEnd/>
              <a:tailEnd/>
            </a:ln>
            <a:effectLst/>
          </p:spPr>
          <p:txBody>
            <a:bodyPr wrap="none" lIns="97367" tIns="48683" rIns="97367" bIns="48683" anchor="ctr"/>
            <a:lstStyle/>
            <a:p>
              <a:pPr algn="ctr" eaLnBrk="0" hangingPunct="0">
                <a:lnSpc>
                  <a:spcPct val="90000"/>
                </a:lnSpc>
                <a:defRPr/>
              </a:pPr>
              <a:endParaRPr lang="en-US" sz="3333" dirty="0"/>
            </a:p>
          </p:txBody>
        </p:sp>
        <p:sp>
          <p:nvSpPr>
            <p:cNvPr id="102" name="Oval 170"/>
            <p:cNvSpPr>
              <a:spLocks noChangeAspect="1" noChangeArrowheads="1"/>
            </p:cNvSpPr>
            <p:nvPr/>
          </p:nvSpPr>
          <p:spPr bwMode="auto">
            <a:xfrm rot="-5400000">
              <a:off x="1078" y="2029"/>
              <a:ext cx="6" cy="52"/>
            </a:xfrm>
            <a:prstGeom prst="ellipse">
              <a:avLst/>
            </a:prstGeom>
            <a:solidFill>
              <a:schemeClr val="accent2"/>
            </a:solidFill>
            <a:ln w="9525">
              <a:solidFill>
                <a:schemeClr val="accent2"/>
              </a:solidFill>
              <a:round/>
              <a:headEnd/>
              <a:tailEnd/>
            </a:ln>
          </p:spPr>
          <p:txBody>
            <a:bodyPr vert="eaVert" wrap="none" lIns="97367" tIns="48683" rIns="97367" bIns="48683" anchor="ctr"/>
            <a:lstStyle/>
            <a:p>
              <a:pPr algn="ctr" eaLnBrk="0" hangingPunct="0">
                <a:lnSpc>
                  <a:spcPct val="90000"/>
                </a:lnSpc>
              </a:pPr>
              <a:endParaRPr lang="en-US" sz="3333" dirty="0"/>
            </a:p>
          </p:txBody>
        </p:sp>
        <p:sp>
          <p:nvSpPr>
            <p:cNvPr id="103" name="Oval 171"/>
            <p:cNvSpPr>
              <a:spLocks noChangeAspect="1" noChangeArrowheads="1"/>
            </p:cNvSpPr>
            <p:nvPr/>
          </p:nvSpPr>
          <p:spPr bwMode="auto">
            <a:xfrm rot="-5400000">
              <a:off x="1078" y="2032"/>
              <a:ext cx="6" cy="52"/>
            </a:xfrm>
            <a:prstGeom prst="ellipse">
              <a:avLst/>
            </a:prstGeom>
            <a:solidFill>
              <a:schemeClr val="accent2"/>
            </a:solidFill>
            <a:ln w="9525">
              <a:solidFill>
                <a:schemeClr val="accent2"/>
              </a:solidFill>
              <a:round/>
              <a:headEnd/>
              <a:tailEnd/>
            </a:ln>
          </p:spPr>
          <p:txBody>
            <a:bodyPr vert="eaVert" wrap="none" lIns="97367" tIns="48683" rIns="97367" bIns="48683" anchor="ctr"/>
            <a:lstStyle/>
            <a:p>
              <a:pPr algn="ctr" eaLnBrk="0" hangingPunct="0">
                <a:lnSpc>
                  <a:spcPct val="90000"/>
                </a:lnSpc>
              </a:pPr>
              <a:endParaRPr lang="en-US" sz="3333" dirty="0"/>
            </a:p>
          </p:txBody>
        </p:sp>
        <p:sp>
          <p:nvSpPr>
            <p:cNvPr id="104" name="Oval 172"/>
            <p:cNvSpPr>
              <a:spLocks noChangeAspect="1" noChangeArrowheads="1"/>
            </p:cNvSpPr>
            <p:nvPr/>
          </p:nvSpPr>
          <p:spPr bwMode="auto">
            <a:xfrm rot="-5400000">
              <a:off x="1142" y="2035"/>
              <a:ext cx="6" cy="52"/>
            </a:xfrm>
            <a:prstGeom prst="ellipse">
              <a:avLst/>
            </a:prstGeom>
            <a:solidFill>
              <a:schemeClr val="accent2"/>
            </a:solidFill>
            <a:ln w="9525">
              <a:solidFill>
                <a:schemeClr val="accent2"/>
              </a:solidFill>
              <a:round/>
              <a:headEnd/>
              <a:tailEnd/>
            </a:ln>
          </p:spPr>
          <p:txBody>
            <a:bodyPr vert="eaVert" wrap="none" lIns="97367" tIns="48683" rIns="97367" bIns="48683" anchor="ctr"/>
            <a:lstStyle/>
            <a:p>
              <a:pPr algn="ctr" eaLnBrk="0" hangingPunct="0">
                <a:lnSpc>
                  <a:spcPct val="90000"/>
                </a:lnSpc>
              </a:pPr>
              <a:endParaRPr lang="en-US" sz="3333" dirty="0"/>
            </a:p>
          </p:txBody>
        </p:sp>
        <p:sp>
          <p:nvSpPr>
            <p:cNvPr id="105" name="Oval 173"/>
            <p:cNvSpPr>
              <a:spLocks noChangeAspect="1" noChangeArrowheads="1"/>
            </p:cNvSpPr>
            <p:nvPr/>
          </p:nvSpPr>
          <p:spPr bwMode="auto">
            <a:xfrm rot="-5400000">
              <a:off x="1142" y="2038"/>
              <a:ext cx="6" cy="52"/>
            </a:xfrm>
            <a:prstGeom prst="ellipse">
              <a:avLst/>
            </a:prstGeom>
            <a:solidFill>
              <a:schemeClr val="accent2"/>
            </a:solidFill>
            <a:ln w="9525">
              <a:solidFill>
                <a:schemeClr val="accent2"/>
              </a:solidFill>
              <a:round/>
              <a:headEnd/>
              <a:tailEnd/>
            </a:ln>
          </p:spPr>
          <p:txBody>
            <a:bodyPr vert="eaVert" wrap="none" lIns="97367" tIns="48683" rIns="97367" bIns="48683" anchor="ctr"/>
            <a:lstStyle/>
            <a:p>
              <a:pPr algn="ctr" eaLnBrk="0" hangingPunct="0">
                <a:lnSpc>
                  <a:spcPct val="90000"/>
                </a:lnSpc>
              </a:pPr>
              <a:endParaRPr lang="en-US" sz="3333" dirty="0"/>
            </a:p>
          </p:txBody>
        </p:sp>
        <p:sp>
          <p:nvSpPr>
            <p:cNvPr id="106" name="Oval 174"/>
            <p:cNvSpPr>
              <a:spLocks noChangeAspect="1" noChangeArrowheads="1"/>
            </p:cNvSpPr>
            <p:nvPr/>
          </p:nvSpPr>
          <p:spPr bwMode="auto">
            <a:xfrm rot="-5400000">
              <a:off x="1210" y="2032"/>
              <a:ext cx="7" cy="52"/>
            </a:xfrm>
            <a:prstGeom prst="ellipse">
              <a:avLst/>
            </a:prstGeom>
            <a:solidFill>
              <a:schemeClr val="accent2"/>
            </a:solidFill>
            <a:ln w="9525">
              <a:solidFill>
                <a:schemeClr val="accent2"/>
              </a:solidFill>
              <a:round/>
              <a:headEnd/>
              <a:tailEnd/>
            </a:ln>
          </p:spPr>
          <p:txBody>
            <a:bodyPr vert="eaVert" wrap="none" lIns="97367" tIns="48683" rIns="97367" bIns="48683" anchor="ctr"/>
            <a:lstStyle/>
            <a:p>
              <a:pPr algn="ctr" eaLnBrk="0" hangingPunct="0">
                <a:lnSpc>
                  <a:spcPct val="90000"/>
                </a:lnSpc>
              </a:pPr>
              <a:endParaRPr lang="en-US" sz="3333" dirty="0"/>
            </a:p>
          </p:txBody>
        </p:sp>
        <p:sp>
          <p:nvSpPr>
            <p:cNvPr id="107" name="Oval 175"/>
            <p:cNvSpPr>
              <a:spLocks noChangeAspect="1" noChangeArrowheads="1"/>
            </p:cNvSpPr>
            <p:nvPr/>
          </p:nvSpPr>
          <p:spPr bwMode="auto">
            <a:xfrm rot="-5400000">
              <a:off x="1211" y="2035"/>
              <a:ext cx="6" cy="52"/>
            </a:xfrm>
            <a:prstGeom prst="ellipse">
              <a:avLst/>
            </a:prstGeom>
            <a:solidFill>
              <a:schemeClr val="accent2"/>
            </a:solidFill>
            <a:ln w="9525">
              <a:solidFill>
                <a:schemeClr val="accent2"/>
              </a:solidFill>
              <a:round/>
              <a:headEnd/>
              <a:tailEnd/>
            </a:ln>
          </p:spPr>
          <p:txBody>
            <a:bodyPr vert="eaVert" wrap="none" lIns="97367" tIns="48683" rIns="97367" bIns="48683" anchor="ctr"/>
            <a:lstStyle/>
            <a:p>
              <a:pPr algn="ctr" eaLnBrk="0" hangingPunct="0">
                <a:lnSpc>
                  <a:spcPct val="90000"/>
                </a:lnSpc>
              </a:pPr>
              <a:endParaRPr lang="en-US" sz="3333" dirty="0"/>
            </a:p>
          </p:txBody>
        </p:sp>
      </p:grpSp>
      <p:pic>
        <p:nvPicPr>
          <p:cNvPr id="108" name="Picture 30" descr="RouterOpticalWavelength"/>
          <p:cNvPicPr>
            <a:picLocks noChangeAspect="1" noChangeArrowheads="1"/>
          </p:cNvPicPr>
          <p:nvPr/>
        </p:nvPicPr>
        <p:blipFill>
          <a:blip r:embed="rId6" cstate="print"/>
          <a:srcRect/>
          <a:stretch>
            <a:fillRect/>
          </a:stretch>
        </p:blipFill>
        <p:spPr bwMode="auto">
          <a:xfrm>
            <a:off x="5583527" y="2257428"/>
            <a:ext cx="666751" cy="312737"/>
          </a:xfrm>
          <a:prstGeom prst="rect">
            <a:avLst/>
          </a:prstGeom>
          <a:noFill/>
          <a:ln w="9525">
            <a:noFill/>
            <a:miter lim="800000"/>
            <a:headEnd/>
            <a:tailEnd/>
          </a:ln>
          <a:effectLst>
            <a:outerShdw blurRad="50800" dist="38100" dir="2700000" algn="tl" rotWithShape="0">
              <a:srgbClr val="000000">
                <a:alpha val="43000"/>
              </a:srgbClr>
            </a:outerShdw>
          </a:effectLst>
        </p:spPr>
      </p:pic>
      <p:pic>
        <p:nvPicPr>
          <p:cNvPr id="109" name="Picture 31" descr="RouterOpticalWavelength"/>
          <p:cNvPicPr>
            <a:picLocks noChangeAspect="1" noChangeArrowheads="1"/>
          </p:cNvPicPr>
          <p:nvPr/>
        </p:nvPicPr>
        <p:blipFill>
          <a:blip r:embed="rId6" cstate="print"/>
          <a:srcRect/>
          <a:stretch>
            <a:fillRect/>
          </a:stretch>
        </p:blipFill>
        <p:spPr bwMode="auto">
          <a:xfrm>
            <a:off x="5579294" y="1776414"/>
            <a:ext cx="666751" cy="317500"/>
          </a:xfrm>
          <a:prstGeom prst="rect">
            <a:avLst/>
          </a:prstGeom>
          <a:noFill/>
          <a:ln w="9525">
            <a:noFill/>
            <a:miter lim="800000"/>
            <a:headEnd/>
            <a:tailEnd/>
          </a:ln>
          <a:effectLst>
            <a:outerShdw blurRad="50800" dist="38100" dir="2700000" algn="tl" rotWithShape="0">
              <a:srgbClr val="000000">
                <a:alpha val="43000"/>
              </a:srgbClr>
            </a:outerShdw>
          </a:effectLst>
        </p:spPr>
      </p:pic>
      <p:pic>
        <p:nvPicPr>
          <p:cNvPr id="110" name="Picture 52" descr="RouterOpticalWavelength"/>
          <p:cNvPicPr>
            <a:picLocks noChangeAspect="1" noChangeArrowheads="1"/>
          </p:cNvPicPr>
          <p:nvPr/>
        </p:nvPicPr>
        <p:blipFill>
          <a:blip r:embed="rId6" cstate="print"/>
          <a:srcRect/>
          <a:stretch>
            <a:fillRect/>
          </a:stretch>
        </p:blipFill>
        <p:spPr bwMode="auto">
          <a:xfrm>
            <a:off x="3631961" y="2376488"/>
            <a:ext cx="505884" cy="212725"/>
          </a:xfrm>
          <a:prstGeom prst="rect">
            <a:avLst/>
          </a:prstGeom>
          <a:noFill/>
          <a:ln w="9525">
            <a:noFill/>
            <a:miter lim="800000"/>
            <a:headEnd/>
            <a:tailEnd/>
          </a:ln>
          <a:effectLst>
            <a:outerShdw blurRad="50800" dist="38100" dir="2700000" algn="tl" rotWithShape="0">
              <a:srgbClr val="000000">
                <a:alpha val="43000"/>
              </a:srgbClr>
            </a:outerShdw>
          </a:effectLst>
        </p:spPr>
      </p:pic>
      <p:pic>
        <p:nvPicPr>
          <p:cNvPr id="111" name="Picture 53" descr="RouterOpticalWavelength"/>
          <p:cNvPicPr>
            <a:picLocks noChangeAspect="1" noChangeArrowheads="1"/>
          </p:cNvPicPr>
          <p:nvPr/>
        </p:nvPicPr>
        <p:blipFill>
          <a:blip r:embed="rId6" cstate="print"/>
          <a:srcRect/>
          <a:stretch>
            <a:fillRect/>
          </a:stretch>
        </p:blipFill>
        <p:spPr bwMode="auto">
          <a:xfrm>
            <a:off x="3634079" y="1784351"/>
            <a:ext cx="510116" cy="212725"/>
          </a:xfrm>
          <a:prstGeom prst="rect">
            <a:avLst/>
          </a:prstGeom>
          <a:noFill/>
          <a:ln w="9525">
            <a:noFill/>
            <a:miter lim="800000"/>
            <a:headEnd/>
            <a:tailEnd/>
          </a:ln>
          <a:effectLst>
            <a:outerShdw blurRad="50800" dist="38100" dir="2700000" algn="tl" rotWithShape="0">
              <a:srgbClr val="000000">
                <a:alpha val="43000"/>
              </a:srgbClr>
            </a:outerShdw>
          </a:effectLst>
        </p:spPr>
      </p:pic>
      <p:sp>
        <p:nvSpPr>
          <p:cNvPr id="112" name="TextBox 111"/>
          <p:cNvSpPr txBox="1"/>
          <p:nvPr/>
        </p:nvSpPr>
        <p:spPr>
          <a:xfrm>
            <a:off x="8677835" y="2078039"/>
            <a:ext cx="874032" cy="335676"/>
          </a:xfrm>
          <a:prstGeom prst="rect">
            <a:avLst/>
          </a:prstGeom>
          <a:noFill/>
        </p:spPr>
        <p:txBody>
          <a:bodyPr wrap="none" lIns="108844" tIns="54423" rIns="108844" bIns="54423" rtlCol="0">
            <a:spAutoFit/>
          </a:bodyPr>
          <a:lstStyle/>
          <a:p>
            <a:r>
              <a:rPr lang="en-GB" sz="1467" b="1" dirty="0"/>
              <a:t>IP/MPLS</a:t>
            </a:r>
          </a:p>
        </p:txBody>
      </p:sp>
      <p:grpSp>
        <p:nvGrpSpPr>
          <p:cNvPr id="50" name="Group 119"/>
          <p:cNvGrpSpPr/>
          <p:nvPr/>
        </p:nvGrpSpPr>
        <p:grpSpPr>
          <a:xfrm>
            <a:off x="2552160" y="1559400"/>
            <a:ext cx="7315200" cy="1260000"/>
            <a:chOff x="1371600" y="1559400"/>
            <a:chExt cx="5486400" cy="1260000"/>
          </a:xfrm>
        </p:grpSpPr>
        <p:sp>
          <p:nvSpPr>
            <p:cNvPr id="114" name="Up-Down Arrow 113"/>
            <p:cNvSpPr/>
            <p:nvPr/>
          </p:nvSpPr>
          <p:spPr>
            <a:xfrm>
              <a:off x="2971800" y="1559400"/>
              <a:ext cx="540000" cy="1260000"/>
            </a:xfrm>
            <a:prstGeom prst="upDownArrow">
              <a:avLst/>
            </a:prstGeom>
            <a:solidFill>
              <a:srgbClr val="88CF21"/>
            </a:solidFill>
            <a:ln>
              <a:noFill/>
            </a:ln>
            <a:scene3d>
              <a:camera prst="orthographicFront"/>
              <a:lightRig rig="threePt" dir="t"/>
            </a:scene3d>
            <a:sp3d>
              <a:bevelT w="63500" h="254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15" name="Up-Down Arrow 114"/>
            <p:cNvSpPr/>
            <p:nvPr/>
          </p:nvSpPr>
          <p:spPr>
            <a:xfrm>
              <a:off x="4641600" y="1559400"/>
              <a:ext cx="540000" cy="1260000"/>
            </a:xfrm>
            <a:prstGeom prst="upDownArrow">
              <a:avLst/>
            </a:prstGeom>
            <a:solidFill>
              <a:srgbClr val="009AFF"/>
            </a:solidFill>
            <a:ln>
              <a:noFill/>
            </a:ln>
            <a:scene3d>
              <a:camera prst="orthographicFront"/>
              <a:lightRig rig="threePt" dir="t"/>
            </a:scene3d>
            <a:sp3d>
              <a:bevelT w="63500" h="254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16" name="Up-Down Arrow 115"/>
            <p:cNvSpPr/>
            <p:nvPr/>
          </p:nvSpPr>
          <p:spPr>
            <a:xfrm>
              <a:off x="5791200" y="1559400"/>
              <a:ext cx="540000" cy="1260000"/>
            </a:xfrm>
            <a:prstGeom prst="upDownArrow">
              <a:avLst/>
            </a:prstGeom>
            <a:solidFill>
              <a:srgbClr val="009AFF"/>
            </a:solidFill>
            <a:ln>
              <a:noFill/>
            </a:ln>
            <a:scene3d>
              <a:camera prst="orthographicFront"/>
              <a:lightRig rig="threePt" dir="t"/>
            </a:scene3d>
            <a:sp3d>
              <a:bevelT w="63500" h="254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17" name="Left-Right Arrow 116"/>
            <p:cNvSpPr/>
            <p:nvPr/>
          </p:nvSpPr>
          <p:spPr>
            <a:xfrm>
              <a:off x="1371600" y="1898400"/>
              <a:ext cx="5486400" cy="540000"/>
            </a:xfrm>
            <a:prstGeom prst="leftRightArrow">
              <a:avLst/>
            </a:prstGeom>
            <a:gradFill flip="none" rotWithShape="1">
              <a:gsLst>
                <a:gs pos="70000">
                  <a:srgbClr val="009AFF"/>
                </a:gs>
                <a:gs pos="30000">
                  <a:srgbClr val="88CF21"/>
                </a:gs>
              </a:gsLst>
              <a:lin ang="0" scaled="1"/>
              <a:tileRect/>
            </a:gradFill>
            <a:ln>
              <a:noFill/>
            </a:ln>
            <a:scene3d>
              <a:camera prst="orthographicFront"/>
              <a:lightRig rig="threePt" dir="t"/>
            </a:scene3d>
            <a:sp3d>
              <a:bevelT w="63500" h="254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18" name="TextBox 117"/>
            <p:cNvSpPr txBox="1"/>
            <p:nvPr/>
          </p:nvSpPr>
          <p:spPr>
            <a:xfrm>
              <a:off x="3048000" y="1981200"/>
              <a:ext cx="1883641" cy="338554"/>
            </a:xfrm>
            <a:prstGeom prst="rect">
              <a:avLst/>
            </a:prstGeom>
            <a:noFill/>
          </p:spPr>
          <p:txBody>
            <a:bodyPr wrap="none" rtlCol="0">
              <a:spAutoFit/>
            </a:bodyPr>
            <a:lstStyle/>
            <a:p>
              <a:r>
                <a:rPr lang="en-GB" sz="1600" b="1" dirty="0"/>
                <a:t>Cross-Domain Convergence</a:t>
              </a:r>
            </a:p>
          </p:txBody>
        </p:sp>
      </p:grpSp>
      <p:sp>
        <p:nvSpPr>
          <p:cNvPr id="119" name="Title 1"/>
          <p:cNvSpPr txBox="1">
            <a:spLocks/>
          </p:cNvSpPr>
          <p:nvPr/>
        </p:nvSpPr>
        <p:spPr>
          <a:xfrm>
            <a:off x="406400" y="152400"/>
            <a:ext cx="12192000" cy="838200"/>
          </a:xfrm>
          <a:prstGeom prst="rect">
            <a:avLst/>
          </a:prstGeom>
        </p:spPr>
        <p:txBody>
          <a:bodyPr vert="horz" lIns="97960" tIns="54423" rIns="97960" bIns="54423" rtlCol="0" anchor="b" anchorCtr="0">
            <a:noAutofit/>
          </a:bodyPr>
          <a:lstStyle/>
          <a:p>
            <a:pPr marL="8334" indent="-8334" defTabSz="1219048" fontAlgn="base">
              <a:lnSpc>
                <a:spcPct val="80000"/>
              </a:lnSpc>
              <a:spcBef>
                <a:spcPct val="0"/>
              </a:spcBef>
              <a:spcAft>
                <a:spcPct val="0"/>
              </a:spcAft>
              <a:defRPr/>
            </a:pPr>
            <a:r>
              <a:rPr lang="en-GB" sz="3467" b="1" dirty="0">
                <a:latin typeface="+mj-lt"/>
                <a:ea typeface="+mj-ea"/>
                <a:cs typeface="+mj-cs"/>
                <a:sym typeface="Arial" pitchFamily="34" charset="0"/>
              </a:rPr>
              <a:t>MPLS as Network Convergence Technology</a:t>
            </a:r>
            <a:br>
              <a:rPr lang="en-GB" sz="3467" b="1" dirty="0">
                <a:latin typeface="+mj-lt"/>
                <a:ea typeface="+mj-ea"/>
                <a:cs typeface="+mj-cs"/>
                <a:sym typeface="Arial" pitchFamily="34" charset="0"/>
              </a:rPr>
            </a:br>
            <a:r>
              <a:rPr lang="en-GB" sz="2400" dirty="0">
                <a:latin typeface="+mj-lt"/>
                <a:ea typeface="+mj-ea"/>
                <a:cs typeface="+mj-cs"/>
                <a:sym typeface="Arial" pitchFamily="34" charset="0"/>
              </a:rPr>
              <a:t>Optimizing Service Delivery</a:t>
            </a:r>
          </a:p>
        </p:txBody>
      </p:sp>
      <p:pic>
        <p:nvPicPr>
          <p:cNvPr id="120" name="Group 21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3328" y="3057081"/>
            <a:ext cx="7478184" cy="488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 name="Text Placeholder 3"/>
          <p:cNvSpPr txBox="1">
            <a:spLocks/>
          </p:cNvSpPr>
          <p:nvPr/>
        </p:nvSpPr>
        <p:spPr>
          <a:xfrm>
            <a:off x="753533" y="3335528"/>
            <a:ext cx="11438467" cy="3547872"/>
          </a:xfrm>
          <a:prstGeom prst="rect">
            <a:avLst/>
          </a:prstGeom>
        </p:spPr>
        <p:txBody>
          <a:bodyPr>
            <a:normAutofit/>
          </a:bodyPr>
          <a:lstStyle>
            <a:lvl1pPr marL="187523" indent="-185738" algn="l" rtl="0" eaLnBrk="0" fontAlgn="base" hangingPunct="0">
              <a:lnSpc>
                <a:spcPct val="90000"/>
              </a:lnSpc>
              <a:spcBef>
                <a:spcPts val="1200"/>
              </a:spcBef>
              <a:spcAft>
                <a:spcPct val="0"/>
              </a:spcAft>
              <a:buClr>
                <a:srgbClr val="0C65B7"/>
              </a:buClr>
              <a:buSzPct val="100000"/>
              <a:buFont typeface="Wingdings" charset="2"/>
              <a:buChar char="§"/>
              <a:defRPr sz="1800">
                <a:solidFill>
                  <a:srgbClr val="000000"/>
                </a:solidFill>
                <a:latin typeface="+mn-lt"/>
                <a:ea typeface="+mn-ea"/>
                <a:cs typeface="+mn-cs"/>
                <a:sym typeface="Arial" pitchFamily="34" charset="0"/>
              </a:defRPr>
            </a:lvl1pPr>
            <a:lvl2pPr marL="386656" indent="-193775" algn="l" rtl="0" eaLnBrk="0" fontAlgn="base" hangingPunct="0">
              <a:lnSpc>
                <a:spcPct val="90000"/>
              </a:lnSpc>
              <a:spcBef>
                <a:spcPts val="400"/>
              </a:spcBef>
              <a:spcAft>
                <a:spcPct val="0"/>
              </a:spcAft>
              <a:buClr>
                <a:srgbClr val="0C65B7"/>
              </a:buClr>
              <a:buSzPct val="100000"/>
              <a:buFont typeface="Arial"/>
              <a:buChar char="–"/>
              <a:defRPr sz="1600">
                <a:solidFill>
                  <a:srgbClr val="000000"/>
                </a:solidFill>
                <a:latin typeface="+mn-lt"/>
                <a:ea typeface="+mn-ea"/>
                <a:cs typeface="+mn-cs"/>
                <a:sym typeface="Arial" pitchFamily="34" charset="0"/>
              </a:defRPr>
            </a:lvl2pPr>
            <a:lvl3pPr marL="546497" indent="-159842" algn="l" rtl="0" eaLnBrk="0" fontAlgn="base" hangingPunct="0">
              <a:lnSpc>
                <a:spcPct val="90000"/>
              </a:lnSpc>
              <a:spcBef>
                <a:spcPts val="200"/>
              </a:spcBef>
              <a:spcAft>
                <a:spcPct val="0"/>
              </a:spcAft>
              <a:buClr>
                <a:srgbClr val="0C65B7"/>
              </a:buClr>
              <a:buSzPct val="100000"/>
              <a:buFont typeface="Wingdings" charset="2"/>
              <a:buChar char="§"/>
              <a:defRPr sz="1400">
                <a:solidFill>
                  <a:srgbClr val="000000"/>
                </a:solidFill>
                <a:latin typeface="+mn-lt"/>
                <a:ea typeface="+mn-ea"/>
                <a:cs typeface="+mn-cs"/>
                <a:sym typeface="Arial" pitchFamily="34" charset="0"/>
              </a:defRPr>
            </a:lvl3pPr>
            <a:lvl4pPr marL="706339" indent="-159842" algn="l" rtl="0" eaLnBrk="0" fontAlgn="base" hangingPunct="0">
              <a:lnSpc>
                <a:spcPct val="90000"/>
              </a:lnSpc>
              <a:spcBef>
                <a:spcPts val="200"/>
              </a:spcBef>
              <a:spcAft>
                <a:spcPct val="0"/>
              </a:spcAft>
              <a:buClr>
                <a:srgbClr val="0C65B7"/>
              </a:buClr>
              <a:buSzPct val="100000"/>
              <a:buFont typeface="Arial" pitchFamily="34" charset="0"/>
              <a:buChar char="–"/>
              <a:defRPr sz="1100">
                <a:solidFill>
                  <a:srgbClr val="000000"/>
                </a:solidFill>
                <a:latin typeface="+mn-lt"/>
                <a:ea typeface="+mn-ea"/>
                <a:cs typeface="+mn-cs"/>
                <a:sym typeface="Arial" pitchFamily="34" charset="0"/>
              </a:defRPr>
            </a:lvl4pPr>
            <a:lvl5pPr marL="773311" indent="-66973" algn="l" rtl="0" eaLnBrk="0" fontAlgn="base" hangingPunct="0">
              <a:lnSpc>
                <a:spcPct val="95000"/>
              </a:lnSpc>
              <a:spcBef>
                <a:spcPts val="675"/>
              </a:spcBef>
              <a:spcAft>
                <a:spcPct val="0"/>
              </a:spcAft>
              <a:buClr>
                <a:srgbClr val="FFFFFF"/>
              </a:buClr>
              <a:buSzPct val="100000"/>
              <a:buFont typeface="Arial" pitchFamily="34" charset="0"/>
              <a:buChar char="»"/>
              <a:defRPr>
                <a:solidFill>
                  <a:schemeClr val="tx2"/>
                </a:solidFill>
                <a:latin typeface="+mn-lt"/>
                <a:ea typeface="+mn-ea"/>
                <a:cs typeface="+mn-cs"/>
                <a:sym typeface="Arial" pitchFamily="34" charset="0"/>
              </a:defRPr>
            </a:lvl5pPr>
            <a:lvl6pPr marL="1416248" indent="-128588" algn="l" rtl="0" fontAlgn="base">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6pPr>
            <a:lvl7pPr marL="1673423" indent="-128588" algn="l" rtl="0" fontAlgn="base">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7pPr>
            <a:lvl8pPr marL="1930598" indent="-128588" algn="l" rtl="0" fontAlgn="base">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8pPr>
            <a:lvl9pPr marL="2187773" indent="-128588" algn="l" rtl="0" fontAlgn="base">
              <a:lnSpc>
                <a:spcPct val="95000"/>
              </a:lnSpc>
              <a:spcBef>
                <a:spcPts val="1013"/>
              </a:spcBef>
              <a:spcAft>
                <a:spcPct val="0"/>
              </a:spcAft>
              <a:buClr>
                <a:srgbClr val="FFFFFF"/>
              </a:buClr>
              <a:buSzPct val="100000"/>
              <a:buFont typeface="Arial" pitchFamily="-107" charset="0"/>
              <a:buChar char="»"/>
              <a:defRPr>
                <a:solidFill>
                  <a:schemeClr val="tx1"/>
                </a:solidFill>
                <a:latin typeface="+mn-lt"/>
                <a:ea typeface="+mn-ea"/>
                <a:cs typeface="+mn-cs"/>
                <a:sym typeface="Arial" pitchFamily="-107" charset="0"/>
              </a:defRPr>
            </a:lvl9pPr>
          </a:lstStyle>
          <a:p>
            <a:pPr marL="0" indent="0">
              <a:spcBef>
                <a:spcPts val="1967"/>
              </a:spcBef>
              <a:buClr>
                <a:srgbClr val="FFA100"/>
              </a:buClr>
              <a:buNone/>
            </a:pPr>
            <a:r>
              <a:rPr lang="en-US" sz="2400" dirty="0">
                <a:solidFill>
                  <a:srgbClr val="FFFFFF"/>
                </a:solidFill>
                <a:latin typeface="Arial" charset="0"/>
                <a:ea typeface="ＭＳ Ｐゴシック" charset="0"/>
                <a:cs typeface="ＭＳ Ｐゴシック" charset="0"/>
                <a:sym typeface="Arial" charset="0"/>
              </a:rPr>
              <a:t>LS Challenges with differing Access technologies</a:t>
            </a:r>
          </a:p>
          <a:p>
            <a:pPr marL="922844" lvl="1" indent="-380990">
              <a:spcBef>
                <a:spcPts val="800"/>
              </a:spcBef>
              <a:buFont typeface="Arial"/>
              <a:buChar char="•"/>
            </a:pPr>
            <a:r>
              <a:rPr lang="en-US" sz="2133" b="1" dirty="0">
                <a:solidFill>
                  <a:schemeClr val="accent1"/>
                </a:solidFill>
                <a:latin typeface="Arial" charset="0"/>
                <a:ea typeface="ＭＳ Ｐゴシック" charset="0"/>
                <a:cs typeface="Arial" charset="0"/>
                <a:sym typeface="Arial" charset="0"/>
              </a:rPr>
              <a:t>Complexity</a:t>
            </a:r>
            <a:r>
              <a:rPr lang="en-US" sz="2133" b="1" dirty="0">
                <a:latin typeface="Arial" charset="0"/>
                <a:ea typeface="ＭＳ Ｐゴシック" charset="0"/>
                <a:cs typeface="Arial" charset="0"/>
                <a:sym typeface="Arial" charset="0"/>
              </a:rPr>
              <a:t> </a:t>
            </a:r>
            <a:r>
              <a:rPr lang="en-US" sz="2133" dirty="0">
                <a:latin typeface="Arial" charset="0"/>
                <a:ea typeface="ＭＳ Ｐゴシック" charset="0"/>
                <a:cs typeface="Arial" charset="0"/>
                <a:sym typeface="Arial" charset="0"/>
              </a:rPr>
              <a:t>of achieving 50 millisecond convergence with TE-FRR</a:t>
            </a:r>
          </a:p>
          <a:p>
            <a:pPr marL="922844" lvl="1" indent="-380990">
              <a:spcBef>
                <a:spcPts val="800"/>
              </a:spcBef>
              <a:buFont typeface="Arial"/>
              <a:buChar char="•"/>
            </a:pPr>
            <a:r>
              <a:rPr lang="en-US" sz="2133" dirty="0">
                <a:latin typeface="Arial" charset="0"/>
                <a:ea typeface="ＭＳ Ｐゴシック" charset="0"/>
                <a:cs typeface="Arial" charset="0"/>
                <a:sym typeface="Arial" charset="0"/>
              </a:rPr>
              <a:t>Splitting large networks into </a:t>
            </a:r>
            <a:r>
              <a:rPr lang="en-US" sz="2133" b="1" dirty="0">
                <a:solidFill>
                  <a:schemeClr val="accent1"/>
                </a:solidFill>
                <a:latin typeface="Arial" charset="0"/>
                <a:ea typeface="ＭＳ Ｐゴシック" charset="0"/>
                <a:cs typeface="Arial" charset="0"/>
                <a:sym typeface="Arial" charset="0"/>
              </a:rPr>
              <a:t>domains</a:t>
            </a:r>
            <a:r>
              <a:rPr lang="en-US" sz="2133" dirty="0">
                <a:latin typeface="Arial" charset="0"/>
                <a:ea typeface="ＭＳ Ｐゴシック" charset="0"/>
                <a:cs typeface="Arial" charset="0"/>
                <a:sym typeface="Arial" charset="0"/>
              </a:rPr>
              <a:t> while delivering services end-to-end</a:t>
            </a:r>
          </a:p>
          <a:p>
            <a:pPr marL="922844" lvl="1" indent="-380990">
              <a:spcBef>
                <a:spcPts val="800"/>
              </a:spcBef>
              <a:buFont typeface="Arial"/>
              <a:buChar char="•"/>
            </a:pPr>
            <a:r>
              <a:rPr lang="en-US" sz="2133" b="1" dirty="0">
                <a:solidFill>
                  <a:schemeClr val="accent1"/>
                </a:solidFill>
                <a:latin typeface="Arial" charset="0"/>
                <a:ea typeface="ＭＳ Ｐゴシック" charset="0"/>
                <a:cs typeface="Arial" charset="0"/>
                <a:sym typeface="Arial" charset="0"/>
              </a:rPr>
              <a:t>Common</a:t>
            </a:r>
            <a:r>
              <a:rPr lang="en-US" sz="2133" dirty="0">
                <a:latin typeface="Arial" charset="0"/>
                <a:ea typeface="ＭＳ Ｐゴシック" charset="0"/>
                <a:cs typeface="Arial" charset="0"/>
                <a:sym typeface="Arial" charset="0"/>
              </a:rPr>
              <a:t> end-to-end </a:t>
            </a:r>
            <a:r>
              <a:rPr lang="en-US" sz="2133" b="1" dirty="0">
                <a:solidFill>
                  <a:schemeClr val="accent1"/>
                </a:solidFill>
                <a:latin typeface="Arial" charset="0"/>
                <a:ea typeface="ＭＳ Ｐゴシック" charset="0"/>
                <a:cs typeface="Arial" charset="0"/>
                <a:sym typeface="Arial" charset="0"/>
              </a:rPr>
              <a:t>convergence</a:t>
            </a:r>
            <a:r>
              <a:rPr lang="en-US" sz="2133" dirty="0">
                <a:latin typeface="Arial" charset="0"/>
                <a:ea typeface="ＭＳ Ｐゴシック" charset="0"/>
                <a:cs typeface="Arial" charset="0"/>
                <a:sym typeface="Arial" charset="0"/>
              </a:rPr>
              <a:t> and resiliency mechanisms </a:t>
            </a:r>
          </a:p>
          <a:p>
            <a:pPr marL="922844" lvl="1" indent="-380990">
              <a:spcBef>
                <a:spcPts val="800"/>
              </a:spcBef>
              <a:buFont typeface="Arial"/>
              <a:buChar char="•"/>
            </a:pPr>
            <a:r>
              <a:rPr lang="en-US" sz="2133" dirty="0">
                <a:latin typeface="Arial" charset="0"/>
                <a:ea typeface="ＭＳ Ｐゴシック" charset="0"/>
                <a:cs typeface="Arial" charset="0"/>
                <a:sym typeface="Arial" charset="0"/>
              </a:rPr>
              <a:t>End-to-end </a:t>
            </a:r>
            <a:r>
              <a:rPr lang="en-US" sz="2133" b="1" dirty="0">
                <a:solidFill>
                  <a:srgbClr val="0065BD"/>
                </a:solidFill>
                <a:latin typeface="Arial" charset="0"/>
                <a:ea typeface="ＭＳ Ｐゴシック" charset="0"/>
                <a:cs typeface="Arial" charset="0"/>
                <a:sym typeface="Arial" charset="0"/>
              </a:rPr>
              <a:t>provisioning</a:t>
            </a:r>
            <a:r>
              <a:rPr lang="en-US" sz="2133" dirty="0">
                <a:latin typeface="Arial" charset="0"/>
                <a:ea typeface="ＭＳ Ｐゴシック" charset="0"/>
                <a:cs typeface="Arial" charset="0"/>
                <a:sym typeface="Arial" charset="0"/>
              </a:rPr>
              <a:t> and </a:t>
            </a:r>
            <a:r>
              <a:rPr lang="en-US" sz="2133" b="1" dirty="0">
                <a:solidFill>
                  <a:srgbClr val="0065BD"/>
                </a:solidFill>
                <a:latin typeface="Arial" charset="0"/>
                <a:ea typeface="ＭＳ Ｐゴシック" charset="0"/>
                <a:cs typeface="Arial" charset="0"/>
                <a:sym typeface="Arial" charset="0"/>
              </a:rPr>
              <a:t>troubleshooting</a:t>
            </a:r>
            <a:r>
              <a:rPr lang="en-US" sz="2133" dirty="0">
                <a:solidFill>
                  <a:srgbClr val="0065BD"/>
                </a:solidFill>
                <a:latin typeface="Arial" charset="0"/>
                <a:ea typeface="ＭＳ Ｐゴシック" charset="0"/>
                <a:cs typeface="Arial" charset="0"/>
                <a:sym typeface="Arial" charset="0"/>
              </a:rPr>
              <a:t> </a:t>
            </a:r>
            <a:r>
              <a:rPr lang="en-US" sz="2133" dirty="0">
                <a:latin typeface="Arial" charset="0"/>
                <a:ea typeface="ＭＳ Ｐゴシック" charset="0"/>
                <a:cs typeface="Arial" charset="0"/>
                <a:sym typeface="Arial" charset="0"/>
              </a:rPr>
              <a:t>across multiple domain</a:t>
            </a:r>
          </a:p>
        </p:txBody>
      </p:sp>
      <p:sp>
        <p:nvSpPr>
          <p:cNvPr id="122" name="TextBox 5"/>
          <p:cNvSpPr txBox="1">
            <a:spLocks noChangeArrowheads="1"/>
          </p:cNvSpPr>
          <p:nvPr/>
        </p:nvSpPr>
        <p:spPr bwMode="auto">
          <a:xfrm>
            <a:off x="2393330" y="5664201"/>
            <a:ext cx="7120859" cy="913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buClr>
                <a:srgbClr val="B21A1A"/>
              </a:buClr>
              <a:buFont typeface="Arial" charset="0"/>
              <a:buNone/>
            </a:pPr>
            <a:r>
              <a:rPr lang="en-US" sz="2667" b="1" dirty="0">
                <a:solidFill>
                  <a:srgbClr val="0065BD"/>
                </a:solidFill>
                <a:cs typeface="Arial" charset="0"/>
                <a:sym typeface="Arial" charset="0"/>
              </a:rPr>
              <a:t>Unified MPLS addresses these challenges </a:t>
            </a:r>
          </a:p>
          <a:p>
            <a:pPr algn="ctr" eaLnBrk="1" hangingPunct="1">
              <a:buClr>
                <a:srgbClr val="B21A1A"/>
              </a:buClr>
              <a:buFont typeface="Arial" charset="0"/>
              <a:buNone/>
            </a:pPr>
            <a:r>
              <a:rPr lang="en-US" sz="2667" b="1" dirty="0">
                <a:solidFill>
                  <a:srgbClr val="0065BD"/>
                </a:solidFill>
                <a:cs typeface="Arial" charset="0"/>
                <a:sym typeface="Arial" charset="0"/>
              </a:rPr>
              <a:t>with elegant simplicity and scale</a:t>
            </a:r>
          </a:p>
        </p:txBody>
      </p:sp>
    </p:spTree>
    <p:extLst>
      <p:ext uri="{BB962C8B-B14F-4D97-AF65-F5344CB8AC3E}">
        <p14:creationId xmlns:p14="http://schemas.microsoft.com/office/powerpoint/2010/main" val="43495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BE0E3CA-65A2-B04C-87E4-F90C029E927B}"/>
              </a:ext>
            </a:extLst>
          </p:cNvPr>
          <p:cNvSpPr>
            <a:spLocks noGrp="1"/>
          </p:cNvSpPr>
          <p:nvPr>
            <p:ph type="title"/>
          </p:nvPr>
        </p:nvSpPr>
        <p:spPr/>
        <p:txBody>
          <a:bodyPr/>
          <a:lstStyle/>
          <a:p>
            <a:r>
              <a:rPr lang="en-US" dirty="0">
                <a:solidFill>
                  <a:schemeClr val="tx1"/>
                </a:solidFill>
              </a:rPr>
              <a:t>Seamless MPLS Overview</a:t>
            </a:r>
          </a:p>
        </p:txBody>
      </p:sp>
      <p:sp>
        <p:nvSpPr>
          <p:cNvPr id="5" name="Content Placeholder 4"/>
          <p:cNvSpPr>
            <a:spLocks noGrp="1"/>
          </p:cNvSpPr>
          <p:nvPr>
            <p:ph sz="quarter" idx="11"/>
          </p:nvPr>
        </p:nvSpPr>
        <p:spPr/>
        <p:txBody>
          <a:bodyPr>
            <a:normAutofit lnSpcReduction="10000"/>
          </a:bodyPr>
          <a:lstStyle/>
          <a:p>
            <a:pPr>
              <a:lnSpc>
                <a:spcPct val="130000"/>
              </a:lnSpc>
              <a:spcBef>
                <a:spcPts val="1475"/>
              </a:spcBef>
            </a:pPr>
            <a:r>
              <a:rPr lang="en-US" sz="2400" dirty="0">
                <a:latin typeface="Arial" charset="0"/>
              </a:rPr>
              <a:t>An efficient MPLS transport architecture</a:t>
            </a:r>
          </a:p>
          <a:p>
            <a:pPr>
              <a:lnSpc>
                <a:spcPct val="130000"/>
              </a:lnSpc>
              <a:spcBef>
                <a:spcPts val="1475"/>
              </a:spcBef>
            </a:pPr>
            <a:r>
              <a:rPr lang="en-US" sz="2400" dirty="0">
                <a:latin typeface="Arial" charset="0"/>
              </a:rPr>
              <a:t>Virtualized to support many services on one infrastructure</a:t>
            </a:r>
          </a:p>
          <a:p>
            <a:pPr>
              <a:lnSpc>
                <a:spcPct val="130000"/>
              </a:lnSpc>
              <a:spcBef>
                <a:spcPts val="1475"/>
              </a:spcBef>
            </a:pPr>
            <a:r>
              <a:rPr lang="en-US" sz="2400" dirty="0">
                <a:latin typeface="Arial" charset="0"/>
              </a:rPr>
              <a:t>Relying on an intelligent hierarchy to scale to new challenges</a:t>
            </a:r>
          </a:p>
          <a:p>
            <a:pPr>
              <a:lnSpc>
                <a:spcPct val="130000"/>
              </a:lnSpc>
              <a:spcBef>
                <a:spcPts val="1475"/>
              </a:spcBef>
            </a:pPr>
            <a:r>
              <a:rPr lang="en-US" sz="2400" dirty="0">
                <a:latin typeface="Arial" charset="0"/>
              </a:rPr>
              <a:t>Enabling seamless operation for network and service resilience</a:t>
            </a:r>
          </a:p>
          <a:p>
            <a:pPr>
              <a:lnSpc>
                <a:spcPct val="130000"/>
              </a:lnSpc>
              <a:spcBef>
                <a:spcPts val="1475"/>
              </a:spcBef>
            </a:pPr>
            <a:r>
              <a:rPr lang="en-US" sz="2400" dirty="0">
                <a:latin typeface="Arial" charset="0"/>
              </a:rPr>
              <a:t>Separating transport from service operations with single touch point service enablement and contiguous OAM</a:t>
            </a:r>
          </a:p>
          <a:p>
            <a:pPr>
              <a:lnSpc>
                <a:spcPct val="130000"/>
              </a:lnSpc>
              <a:spcBef>
                <a:spcPts val="1475"/>
              </a:spcBef>
            </a:pPr>
            <a:r>
              <a:rPr lang="en-US" sz="2400" dirty="0">
                <a:latin typeface="Arial" charset="0"/>
              </a:rPr>
              <a:t>Integrating alternate access technologies on same infrastructure while still enabling Fixed and Mobile Services</a:t>
            </a:r>
          </a:p>
        </p:txBody>
      </p:sp>
    </p:spTree>
    <p:extLst>
      <p:ext uri="{BB962C8B-B14F-4D97-AF65-F5344CB8AC3E}">
        <p14:creationId xmlns:p14="http://schemas.microsoft.com/office/powerpoint/2010/main" val="781742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5" name="Rectangle 15"/>
          <p:cNvSpPr>
            <a:spLocks noChangeArrowheads="1"/>
          </p:cNvSpPr>
          <p:nvPr>
            <p:custDataLst>
              <p:tags r:id="rId1"/>
            </p:custDataLst>
          </p:nvPr>
        </p:nvSpPr>
        <p:spPr bwMode="auto">
          <a:xfrm>
            <a:off x="8002119" y="2843404"/>
            <a:ext cx="1678236" cy="695325"/>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121908" tIns="60955" rIns="121908" bIns="60955" anchor="b"/>
          <a:lstStyle/>
          <a:p>
            <a:pPr>
              <a:lnSpc>
                <a:spcPct val="101000"/>
              </a:lnSpc>
              <a:buClr>
                <a:srgbClr val="000000"/>
              </a:buClr>
              <a:buSzPct val="100000"/>
              <a:buFont typeface="Tahoma" pitchFamily="34" charset="0"/>
              <a:buNone/>
            </a:pPr>
            <a:r>
              <a:rPr lang="de-DE" sz="3067" dirty="0">
                <a:solidFill>
                  <a:schemeClr val="bg1"/>
                </a:solidFill>
              </a:rPr>
              <a:t>  MPLS</a:t>
            </a:r>
          </a:p>
        </p:txBody>
      </p:sp>
      <p:sp>
        <p:nvSpPr>
          <p:cNvPr id="204816" name="Rectangle 16"/>
          <p:cNvSpPr>
            <a:spLocks noChangeArrowheads="1"/>
          </p:cNvSpPr>
          <p:nvPr>
            <p:custDataLst>
              <p:tags r:id="rId2"/>
            </p:custDataLst>
          </p:nvPr>
        </p:nvSpPr>
        <p:spPr bwMode="auto">
          <a:xfrm>
            <a:off x="4655811" y="2560829"/>
            <a:ext cx="2744741" cy="716388"/>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121908" tIns="60955" rIns="121908" bIns="60955" anchor="b"/>
          <a:lstStyle/>
          <a:p>
            <a:pPr>
              <a:lnSpc>
                <a:spcPct val="101000"/>
              </a:lnSpc>
              <a:buClr>
                <a:srgbClr val="000000"/>
              </a:buClr>
              <a:buSzPct val="100000"/>
              <a:buFont typeface="Tahoma" pitchFamily="34" charset="0"/>
              <a:buNone/>
              <a:defRPr/>
            </a:pPr>
            <a:r>
              <a:rPr lang="de-DE" sz="3067" dirty="0">
                <a:solidFill>
                  <a:schemeClr val="bg1"/>
                </a:solidFill>
              </a:rPr>
              <a:t>      MPLS</a:t>
            </a:r>
          </a:p>
        </p:txBody>
      </p:sp>
      <p:sp>
        <p:nvSpPr>
          <p:cNvPr id="204817" name="Rectangle 17"/>
          <p:cNvSpPr>
            <a:spLocks noChangeArrowheads="1"/>
          </p:cNvSpPr>
          <p:nvPr>
            <p:custDataLst>
              <p:tags r:id="rId3"/>
            </p:custDataLst>
          </p:nvPr>
        </p:nvSpPr>
        <p:spPr bwMode="auto">
          <a:xfrm>
            <a:off x="1721458" y="2843404"/>
            <a:ext cx="1505180" cy="695325"/>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121908" tIns="60955" rIns="121908" bIns="60955" anchor="b"/>
          <a:lstStyle/>
          <a:p>
            <a:pPr>
              <a:lnSpc>
                <a:spcPct val="101000"/>
              </a:lnSpc>
              <a:buClr>
                <a:srgbClr val="000000"/>
              </a:buClr>
              <a:buSzPct val="100000"/>
              <a:buFont typeface="Tahoma" pitchFamily="34" charset="0"/>
              <a:buNone/>
            </a:pPr>
            <a:r>
              <a:rPr lang="de-DE" sz="3067" dirty="0">
                <a:solidFill>
                  <a:schemeClr val="bg1"/>
                </a:solidFill>
              </a:rPr>
              <a:t> MPLS</a:t>
            </a:r>
          </a:p>
        </p:txBody>
      </p:sp>
      <p:sp>
        <p:nvSpPr>
          <p:cNvPr id="9221" name="Rectangle 2"/>
          <p:cNvSpPr>
            <a:spLocks noGrp="1" noChangeArrowheads="1"/>
          </p:cNvSpPr>
          <p:nvPr>
            <p:ph type="title"/>
          </p:nvPr>
        </p:nvSpPr>
        <p:spPr>
          <a:xfrm>
            <a:off x="633984" y="210312"/>
            <a:ext cx="11070336" cy="804672"/>
          </a:xfrm>
        </p:spPr>
        <p:txBody>
          <a:bodyPr>
            <a:normAutofit fontScale="90000"/>
          </a:bodyPr>
          <a:lstStyle/>
          <a:p>
            <a:r>
              <a:rPr lang="en-US" dirty="0"/>
              <a:t>Seamless MPLS Operation </a:t>
            </a:r>
            <a:br>
              <a:rPr lang="en-US" dirty="0"/>
            </a:br>
            <a:r>
              <a:rPr lang="en-US" sz="2400" dirty="0">
                <a:solidFill>
                  <a:schemeClr val="bg1"/>
                </a:solidFill>
                <a:latin typeface="Arial" charset="0"/>
                <a:ea typeface="ＭＳ Ｐゴシック" charset="0"/>
                <a:cs typeface="ＭＳ Ｐゴシック" charset="0"/>
              </a:rPr>
              <a:t>Transport &amp; Service Decoupling</a:t>
            </a:r>
            <a:endParaRPr lang="de-DE" sz="2400" dirty="0">
              <a:solidFill>
                <a:schemeClr val="bg1"/>
              </a:solidFill>
              <a:latin typeface="Arial" charset="0"/>
              <a:ea typeface="ＭＳ Ｐゴシック" charset="0"/>
              <a:cs typeface="ＭＳ Ｐゴシック" charset="0"/>
            </a:endParaRPr>
          </a:p>
        </p:txBody>
      </p:sp>
      <p:sp>
        <p:nvSpPr>
          <p:cNvPr id="2" name="Content Placeholder 1"/>
          <p:cNvSpPr>
            <a:spLocks noGrp="1"/>
          </p:cNvSpPr>
          <p:nvPr>
            <p:ph idx="1"/>
          </p:nvPr>
        </p:nvSpPr>
        <p:spPr>
          <a:xfrm>
            <a:off x="487680" y="3794760"/>
            <a:ext cx="11460480" cy="2743200"/>
          </a:xfrm>
        </p:spPr>
        <p:txBody>
          <a:bodyPr>
            <a:normAutofit lnSpcReduction="10000"/>
          </a:bodyPr>
          <a:lstStyle/>
          <a:p>
            <a:pPr marL="0" indent="0" defTabSz="1219052">
              <a:spcBef>
                <a:spcPts val="1973"/>
              </a:spcBef>
              <a:buNone/>
              <a:defRPr/>
            </a:pPr>
            <a:r>
              <a:rPr lang="en-GB" sz="2133" b="1" dirty="0"/>
              <a:t>Typically, a service has to be configured on every network element via operational points. The management system has to know the topology.</a:t>
            </a:r>
          </a:p>
          <a:p>
            <a:pPr marL="304763" indent="-304763" defTabSz="1219052">
              <a:spcBef>
                <a:spcPts val="1973"/>
              </a:spcBef>
              <a:defRPr/>
            </a:pPr>
            <a:r>
              <a:rPr lang="en-GB" sz="2133" b="1" dirty="0"/>
              <a:t>Goal is to </a:t>
            </a:r>
            <a:r>
              <a:rPr lang="en-GB" sz="3200" b="1" dirty="0">
                <a:solidFill>
                  <a:srgbClr val="0096D6"/>
                </a:solidFill>
              </a:rPr>
              <a:t>minimize</a:t>
            </a:r>
            <a:r>
              <a:rPr lang="en-GB" sz="3200" b="1" dirty="0">
                <a:solidFill>
                  <a:srgbClr val="0065BD"/>
                </a:solidFill>
              </a:rPr>
              <a:t> </a:t>
            </a:r>
            <a:r>
              <a:rPr lang="en-GB" sz="2133" b="1" dirty="0"/>
              <a:t>the number of </a:t>
            </a:r>
            <a:r>
              <a:rPr lang="en-GB" sz="3200" b="1" dirty="0">
                <a:solidFill>
                  <a:srgbClr val="0096D6"/>
                </a:solidFill>
              </a:rPr>
              <a:t>operational points</a:t>
            </a:r>
          </a:p>
          <a:p>
            <a:pPr marL="304763" indent="-304763" defTabSz="1219052">
              <a:spcBef>
                <a:spcPts val="1973"/>
              </a:spcBef>
              <a:defRPr/>
            </a:pPr>
            <a:r>
              <a:rPr lang="en-GB" sz="2133" b="1" dirty="0"/>
              <a:t>Only with the integration of all MPLS islands, the minimum number of operational points is possible</a:t>
            </a:r>
          </a:p>
          <a:p>
            <a:pPr marL="0" indent="0" defTabSz="1219052">
              <a:spcBef>
                <a:spcPts val="1973"/>
              </a:spcBef>
              <a:buNone/>
              <a:defRPr/>
            </a:pPr>
            <a:r>
              <a:rPr lang="en-GB" sz="3200" b="1" dirty="0">
                <a:solidFill>
                  <a:srgbClr val="0096D6"/>
                </a:solidFill>
              </a:rPr>
              <a:t>		Service provisioning only at the Edge</a:t>
            </a:r>
            <a:endParaRPr lang="de-DE" sz="3200" b="1" dirty="0">
              <a:solidFill>
                <a:srgbClr val="0096D6"/>
              </a:solidFill>
            </a:endParaRPr>
          </a:p>
          <a:p>
            <a:endParaRPr lang="en-US" sz="3733" dirty="0"/>
          </a:p>
        </p:txBody>
      </p:sp>
      <p:sp>
        <p:nvSpPr>
          <p:cNvPr id="3" name="Slide Number Placeholder 2"/>
          <p:cNvSpPr>
            <a:spLocks noGrp="1"/>
          </p:cNvSpPr>
          <p:nvPr>
            <p:ph type="sldNum" sz="quarter" idx="4"/>
          </p:nvPr>
        </p:nvSpPr>
        <p:spPr/>
        <p:txBody>
          <a:bodyPr/>
          <a:lstStyle/>
          <a:p>
            <a:fld id="{2F5CCB13-0A32-4557-88E9-079F0C330695}" type="slidenum">
              <a:rPr lang="en-US" smtClean="0"/>
              <a:pPr/>
              <a:t>6</a:t>
            </a:fld>
            <a:endParaRPr lang="en-US"/>
          </a:p>
        </p:txBody>
      </p:sp>
      <p:sp>
        <p:nvSpPr>
          <p:cNvPr id="204806" name="Line 6"/>
          <p:cNvSpPr>
            <a:spLocks noChangeShapeType="1"/>
          </p:cNvSpPr>
          <p:nvPr>
            <p:custDataLst>
              <p:tags r:id="rId4"/>
            </p:custDataLst>
          </p:nvPr>
        </p:nvSpPr>
        <p:spPr bwMode="auto">
          <a:xfrm flipV="1">
            <a:off x="2875702" y="1998852"/>
            <a:ext cx="2013" cy="838200"/>
          </a:xfrm>
          <a:prstGeom prst="line">
            <a:avLst/>
          </a:prstGeom>
          <a:noFill/>
          <a:ln w="3175">
            <a:solidFill>
              <a:schemeClr val="tx1"/>
            </a:solidFill>
            <a:round/>
            <a:headEnd/>
            <a:tailEnd/>
          </a:ln>
        </p:spPr>
        <p:txBody>
          <a:bodyPr lIns="121908" tIns="60955" rIns="121908" bIns="60955"/>
          <a:lstStyle/>
          <a:p>
            <a:pPr>
              <a:defRPr/>
            </a:pPr>
            <a:endParaRPr lang="de-DE" sz="2400"/>
          </a:p>
        </p:txBody>
      </p:sp>
      <p:sp>
        <p:nvSpPr>
          <p:cNvPr id="204807" name="Line 7"/>
          <p:cNvSpPr>
            <a:spLocks noChangeShapeType="1"/>
          </p:cNvSpPr>
          <p:nvPr>
            <p:custDataLst>
              <p:tags r:id="rId5"/>
            </p:custDataLst>
          </p:nvPr>
        </p:nvSpPr>
        <p:spPr bwMode="auto">
          <a:xfrm flipV="1">
            <a:off x="4090668" y="1998852"/>
            <a:ext cx="2013" cy="838200"/>
          </a:xfrm>
          <a:prstGeom prst="line">
            <a:avLst/>
          </a:prstGeom>
          <a:noFill/>
          <a:ln w="3175">
            <a:solidFill>
              <a:schemeClr val="tx1"/>
            </a:solidFill>
            <a:round/>
            <a:headEnd/>
            <a:tailEnd/>
          </a:ln>
        </p:spPr>
        <p:txBody>
          <a:bodyPr lIns="121908" tIns="60955" rIns="121908" bIns="60955"/>
          <a:lstStyle/>
          <a:p>
            <a:pPr>
              <a:defRPr/>
            </a:pPr>
            <a:endParaRPr lang="de-DE" sz="2400"/>
          </a:p>
        </p:txBody>
      </p:sp>
      <p:sp>
        <p:nvSpPr>
          <p:cNvPr id="204808" name="Line 8"/>
          <p:cNvSpPr>
            <a:spLocks noChangeShapeType="1"/>
          </p:cNvSpPr>
          <p:nvPr>
            <p:custDataLst>
              <p:tags r:id="rId6"/>
            </p:custDataLst>
          </p:nvPr>
        </p:nvSpPr>
        <p:spPr bwMode="auto">
          <a:xfrm flipV="1">
            <a:off x="4934735" y="1998853"/>
            <a:ext cx="2012" cy="488951"/>
          </a:xfrm>
          <a:prstGeom prst="line">
            <a:avLst/>
          </a:prstGeom>
          <a:noFill/>
          <a:ln w="3175">
            <a:solidFill>
              <a:schemeClr val="tx1"/>
            </a:solidFill>
            <a:round/>
            <a:headEnd/>
            <a:tailEnd/>
          </a:ln>
        </p:spPr>
        <p:txBody>
          <a:bodyPr lIns="121908" tIns="60955" rIns="121908" bIns="60955"/>
          <a:lstStyle/>
          <a:p>
            <a:pPr>
              <a:defRPr/>
            </a:pPr>
            <a:endParaRPr lang="de-DE" sz="2400"/>
          </a:p>
        </p:txBody>
      </p:sp>
      <p:sp>
        <p:nvSpPr>
          <p:cNvPr id="204809" name="Line 9"/>
          <p:cNvSpPr>
            <a:spLocks noChangeShapeType="1"/>
          </p:cNvSpPr>
          <p:nvPr>
            <p:custDataLst>
              <p:tags r:id="rId7"/>
            </p:custDataLst>
          </p:nvPr>
        </p:nvSpPr>
        <p:spPr bwMode="auto">
          <a:xfrm flipV="1">
            <a:off x="7366783" y="1998853"/>
            <a:ext cx="2013" cy="488951"/>
          </a:xfrm>
          <a:prstGeom prst="line">
            <a:avLst/>
          </a:prstGeom>
          <a:noFill/>
          <a:ln w="3175">
            <a:solidFill>
              <a:schemeClr val="tx1"/>
            </a:solidFill>
            <a:round/>
            <a:headEnd/>
            <a:tailEnd/>
          </a:ln>
        </p:spPr>
        <p:txBody>
          <a:bodyPr lIns="121908" tIns="60955" rIns="121908" bIns="60955"/>
          <a:lstStyle/>
          <a:p>
            <a:pPr>
              <a:defRPr/>
            </a:pPr>
            <a:endParaRPr lang="de-DE" sz="2400"/>
          </a:p>
        </p:txBody>
      </p:sp>
      <p:sp>
        <p:nvSpPr>
          <p:cNvPr id="204810" name="Line 10"/>
          <p:cNvSpPr>
            <a:spLocks noChangeShapeType="1"/>
          </p:cNvSpPr>
          <p:nvPr>
            <p:custDataLst>
              <p:tags r:id="rId8"/>
            </p:custDataLst>
          </p:nvPr>
        </p:nvSpPr>
        <p:spPr bwMode="auto">
          <a:xfrm flipV="1">
            <a:off x="8437597" y="1998852"/>
            <a:ext cx="2012" cy="838200"/>
          </a:xfrm>
          <a:prstGeom prst="line">
            <a:avLst/>
          </a:prstGeom>
          <a:noFill/>
          <a:ln w="3175">
            <a:solidFill>
              <a:schemeClr val="tx1"/>
            </a:solidFill>
            <a:round/>
            <a:headEnd/>
            <a:tailEnd/>
          </a:ln>
        </p:spPr>
        <p:txBody>
          <a:bodyPr lIns="121908" tIns="60955" rIns="121908" bIns="60955"/>
          <a:lstStyle/>
          <a:p>
            <a:pPr>
              <a:defRPr/>
            </a:pPr>
            <a:endParaRPr lang="de-DE" sz="2400"/>
          </a:p>
        </p:txBody>
      </p:sp>
      <p:sp>
        <p:nvSpPr>
          <p:cNvPr id="204811" name="Line 11"/>
          <p:cNvSpPr>
            <a:spLocks noChangeShapeType="1"/>
          </p:cNvSpPr>
          <p:nvPr>
            <p:custDataLst>
              <p:tags r:id="rId9"/>
            </p:custDataLst>
          </p:nvPr>
        </p:nvSpPr>
        <p:spPr bwMode="auto">
          <a:xfrm flipV="1">
            <a:off x="9559430" y="1998852"/>
            <a:ext cx="2012" cy="838200"/>
          </a:xfrm>
          <a:prstGeom prst="line">
            <a:avLst/>
          </a:prstGeom>
          <a:noFill/>
          <a:ln w="3175">
            <a:solidFill>
              <a:schemeClr val="tx1"/>
            </a:solidFill>
            <a:round/>
            <a:headEnd/>
            <a:tailEnd/>
          </a:ln>
        </p:spPr>
        <p:txBody>
          <a:bodyPr lIns="121908" tIns="60955" rIns="121908" bIns="60955"/>
          <a:lstStyle/>
          <a:p>
            <a:pPr>
              <a:defRPr/>
            </a:pPr>
            <a:endParaRPr lang="de-DE" sz="2400"/>
          </a:p>
        </p:txBody>
      </p:sp>
      <p:sp>
        <p:nvSpPr>
          <p:cNvPr id="4109" name="Line 12"/>
          <p:cNvSpPr>
            <a:spLocks noChangeShapeType="1"/>
          </p:cNvSpPr>
          <p:nvPr>
            <p:custDataLst>
              <p:tags r:id="rId10"/>
            </p:custDataLst>
          </p:nvPr>
        </p:nvSpPr>
        <p:spPr bwMode="auto">
          <a:xfrm flipV="1">
            <a:off x="1470234" y="1998852"/>
            <a:ext cx="2013" cy="838200"/>
          </a:xfrm>
          <a:prstGeom prst="line">
            <a:avLst/>
          </a:prstGeom>
          <a:noFill/>
          <a:ln w="3175">
            <a:solidFill>
              <a:schemeClr val="tx1"/>
            </a:solidFill>
            <a:round/>
            <a:headEnd/>
            <a:tailEnd/>
          </a:ln>
        </p:spPr>
        <p:txBody>
          <a:bodyPr lIns="121908" tIns="60955" rIns="121908" bIns="60955"/>
          <a:lstStyle/>
          <a:p>
            <a:pPr>
              <a:defRPr/>
            </a:pPr>
            <a:endParaRPr lang="de-DE" sz="2400"/>
          </a:p>
        </p:txBody>
      </p:sp>
      <p:sp>
        <p:nvSpPr>
          <p:cNvPr id="4110" name="Line 13"/>
          <p:cNvSpPr>
            <a:spLocks noChangeShapeType="1"/>
          </p:cNvSpPr>
          <p:nvPr>
            <p:custDataLst>
              <p:tags r:id="rId11"/>
            </p:custDataLst>
          </p:nvPr>
        </p:nvSpPr>
        <p:spPr bwMode="auto">
          <a:xfrm flipV="1">
            <a:off x="10711693" y="1998852"/>
            <a:ext cx="2012" cy="838200"/>
          </a:xfrm>
          <a:prstGeom prst="line">
            <a:avLst/>
          </a:prstGeom>
          <a:noFill/>
          <a:ln w="3175">
            <a:solidFill>
              <a:schemeClr val="tx1"/>
            </a:solidFill>
            <a:round/>
            <a:headEnd/>
            <a:tailEnd/>
          </a:ln>
        </p:spPr>
        <p:txBody>
          <a:bodyPr lIns="121908" tIns="60955" rIns="121908" bIns="60955"/>
          <a:lstStyle/>
          <a:p>
            <a:pPr>
              <a:defRPr/>
            </a:pPr>
            <a:endParaRPr lang="de-DE" sz="2400"/>
          </a:p>
        </p:txBody>
      </p:sp>
      <p:sp>
        <p:nvSpPr>
          <p:cNvPr id="204814" name="Rectangle 14"/>
          <p:cNvSpPr>
            <a:spLocks noChangeArrowheads="1"/>
          </p:cNvSpPr>
          <p:nvPr>
            <p:custDataLst>
              <p:tags r:id="rId12"/>
            </p:custDataLst>
          </p:nvPr>
        </p:nvSpPr>
        <p:spPr bwMode="auto">
          <a:xfrm>
            <a:off x="1219200" y="2921000"/>
            <a:ext cx="9704459" cy="658368"/>
          </a:xfrm>
          <a:prstGeom prst="rect">
            <a:avLst/>
          </a:prstGeom>
          <a:solidFill>
            <a:schemeClr val="accent4">
              <a:lumMod val="40000"/>
              <a:lumOff val="60000"/>
            </a:schemeClr>
          </a:solidFill>
          <a:ln>
            <a:solidFill>
              <a:schemeClr val="bg1"/>
            </a:solidFill>
            <a:headEnd/>
            <a:tailEnd/>
          </a:ln>
          <a:effectLst>
            <a:glow rad="1397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wrap="none" lIns="121908" tIns="60955" rIns="121908" bIns="60955" anchor="ctr"/>
          <a:lstStyle/>
          <a:p>
            <a:pPr algn="ctr">
              <a:lnSpc>
                <a:spcPct val="101000"/>
              </a:lnSpc>
              <a:buClr>
                <a:srgbClr val="000000"/>
              </a:buClr>
              <a:buSzPct val="100000"/>
              <a:buFont typeface="Tahoma" pitchFamily="34" charset="0"/>
              <a:buNone/>
              <a:defRPr/>
            </a:pPr>
            <a:r>
              <a:rPr lang="de-DE" sz="3067" dirty="0">
                <a:solidFill>
                  <a:schemeClr val="tx1"/>
                </a:solidFill>
              </a:rPr>
              <a:t>Unified MPLS</a:t>
            </a:r>
          </a:p>
        </p:txBody>
      </p:sp>
      <p:sp>
        <p:nvSpPr>
          <p:cNvPr id="4115" name="Line 18"/>
          <p:cNvSpPr>
            <a:spLocks noChangeShapeType="1"/>
          </p:cNvSpPr>
          <p:nvPr>
            <p:custDataLst>
              <p:tags r:id="rId13"/>
            </p:custDataLst>
          </p:nvPr>
        </p:nvSpPr>
        <p:spPr bwMode="auto">
          <a:xfrm>
            <a:off x="1945475" y="2910079"/>
            <a:ext cx="1859340" cy="1587"/>
          </a:xfrm>
          <a:prstGeom prst="line">
            <a:avLst/>
          </a:prstGeom>
          <a:noFill/>
          <a:ln w="28575">
            <a:solidFill>
              <a:srgbClr val="0183B7"/>
            </a:solidFill>
            <a:round/>
            <a:headEnd/>
            <a:tailEnd/>
          </a:ln>
        </p:spPr>
        <p:txBody>
          <a:bodyPr lIns="121908" tIns="60955" rIns="121908" bIns="60955"/>
          <a:lstStyle/>
          <a:p>
            <a:pPr>
              <a:defRPr/>
            </a:pPr>
            <a:endParaRPr lang="de-DE" sz="2400"/>
          </a:p>
        </p:txBody>
      </p:sp>
      <p:sp>
        <p:nvSpPr>
          <p:cNvPr id="4116" name="Line 19"/>
          <p:cNvSpPr>
            <a:spLocks noChangeShapeType="1"/>
          </p:cNvSpPr>
          <p:nvPr>
            <p:custDataLst>
              <p:tags r:id="rId14"/>
            </p:custDataLst>
          </p:nvPr>
        </p:nvSpPr>
        <p:spPr bwMode="auto">
          <a:xfrm>
            <a:off x="8738206" y="2911666"/>
            <a:ext cx="1505180" cy="1588"/>
          </a:xfrm>
          <a:prstGeom prst="line">
            <a:avLst/>
          </a:prstGeom>
          <a:noFill/>
          <a:ln w="28575">
            <a:solidFill>
              <a:srgbClr val="0183B7"/>
            </a:solidFill>
            <a:round/>
            <a:headEnd/>
            <a:tailEnd/>
          </a:ln>
        </p:spPr>
        <p:txBody>
          <a:bodyPr lIns="121908" tIns="60955" rIns="121908" bIns="60955"/>
          <a:lstStyle/>
          <a:p>
            <a:pPr>
              <a:defRPr/>
            </a:pPr>
            <a:endParaRPr lang="de-DE" sz="2400"/>
          </a:p>
        </p:txBody>
      </p:sp>
      <p:sp>
        <p:nvSpPr>
          <p:cNvPr id="4117" name="Line 20"/>
          <p:cNvSpPr>
            <a:spLocks noChangeShapeType="1"/>
          </p:cNvSpPr>
          <p:nvPr>
            <p:custDataLst>
              <p:tags r:id="rId15"/>
            </p:custDataLst>
          </p:nvPr>
        </p:nvSpPr>
        <p:spPr bwMode="auto">
          <a:xfrm>
            <a:off x="5316839" y="2557653"/>
            <a:ext cx="1859340" cy="1587"/>
          </a:xfrm>
          <a:prstGeom prst="line">
            <a:avLst/>
          </a:prstGeom>
          <a:noFill/>
          <a:ln w="28575">
            <a:solidFill>
              <a:srgbClr val="0183B7"/>
            </a:solidFill>
            <a:round/>
            <a:headEnd/>
            <a:tailEnd/>
          </a:ln>
        </p:spPr>
        <p:txBody>
          <a:bodyPr lIns="121908" tIns="60955" rIns="121908" bIns="60955"/>
          <a:lstStyle/>
          <a:p>
            <a:pPr>
              <a:defRPr/>
            </a:pPr>
            <a:endParaRPr lang="de-DE" sz="2400"/>
          </a:p>
        </p:txBody>
      </p:sp>
      <p:sp>
        <p:nvSpPr>
          <p:cNvPr id="4118" name="Line 21"/>
          <p:cNvSpPr>
            <a:spLocks noChangeShapeType="1"/>
          </p:cNvSpPr>
          <p:nvPr>
            <p:custDataLst>
              <p:tags r:id="rId16"/>
            </p:custDataLst>
          </p:nvPr>
        </p:nvSpPr>
        <p:spPr bwMode="auto">
          <a:xfrm flipV="1">
            <a:off x="3715075" y="2629089"/>
            <a:ext cx="885400" cy="279400"/>
          </a:xfrm>
          <a:prstGeom prst="line">
            <a:avLst/>
          </a:prstGeom>
          <a:noFill/>
          <a:ln w="28575">
            <a:solidFill>
              <a:srgbClr val="0183B7"/>
            </a:solidFill>
            <a:round/>
            <a:headEnd/>
            <a:tailEnd/>
          </a:ln>
        </p:spPr>
        <p:txBody>
          <a:bodyPr lIns="121908" tIns="60955" rIns="121908" bIns="60955"/>
          <a:lstStyle/>
          <a:p>
            <a:pPr>
              <a:defRPr/>
            </a:pPr>
            <a:endParaRPr lang="de-DE" sz="2400"/>
          </a:p>
        </p:txBody>
      </p:sp>
      <p:sp>
        <p:nvSpPr>
          <p:cNvPr id="4119" name="Line 22"/>
          <p:cNvSpPr>
            <a:spLocks noChangeShapeType="1"/>
          </p:cNvSpPr>
          <p:nvPr>
            <p:custDataLst>
              <p:tags r:id="rId17"/>
            </p:custDataLst>
          </p:nvPr>
        </p:nvSpPr>
        <p:spPr bwMode="auto">
          <a:xfrm>
            <a:off x="7114319" y="2560828"/>
            <a:ext cx="885400" cy="279400"/>
          </a:xfrm>
          <a:prstGeom prst="line">
            <a:avLst/>
          </a:prstGeom>
          <a:noFill/>
          <a:ln w="28575">
            <a:solidFill>
              <a:srgbClr val="0183B7"/>
            </a:solidFill>
            <a:round/>
            <a:headEnd/>
            <a:tailEnd/>
          </a:ln>
        </p:spPr>
        <p:txBody>
          <a:bodyPr lIns="121908" tIns="60955" rIns="121908" bIns="60955"/>
          <a:lstStyle/>
          <a:p>
            <a:pPr>
              <a:defRPr/>
            </a:pPr>
            <a:endParaRPr lang="de-DE" sz="2400"/>
          </a:p>
        </p:txBody>
      </p:sp>
      <p:sp>
        <p:nvSpPr>
          <p:cNvPr id="4120" name="Rectangle 23"/>
          <p:cNvSpPr>
            <a:spLocks noChangeArrowheads="1"/>
          </p:cNvSpPr>
          <p:nvPr>
            <p:custDataLst>
              <p:tags r:id="rId18"/>
            </p:custDataLst>
          </p:nvPr>
        </p:nvSpPr>
        <p:spPr bwMode="auto">
          <a:xfrm>
            <a:off x="959172" y="2840227"/>
            <a:ext cx="881376" cy="279400"/>
          </a:xfrm>
          <a:prstGeom prst="rect">
            <a:avLst/>
          </a:prstGeom>
          <a:solidFill>
            <a:srgbClr val="00B8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B8FF"/>
            </a:extrusionClr>
          </a:sp3d>
        </p:spPr>
        <p:txBody>
          <a:bodyPr wrap="none" lIns="121908" tIns="60955" rIns="121908" bIns="60955" anchor="ctr">
            <a:flatTx/>
          </a:bodyPr>
          <a:lstStyle/>
          <a:p>
            <a:pPr algn="ctr">
              <a:lnSpc>
                <a:spcPct val="101000"/>
              </a:lnSpc>
              <a:buClr>
                <a:srgbClr val="000000"/>
              </a:buClr>
              <a:buSzPct val="100000"/>
              <a:buFont typeface="Tahoma" pitchFamily="34" charset="0"/>
              <a:buNone/>
              <a:defRPr/>
            </a:pPr>
            <a:r>
              <a:rPr lang="de-DE" sz="1867" dirty="0">
                <a:solidFill>
                  <a:schemeClr val="bg1"/>
                </a:solidFill>
              </a:rPr>
              <a:t>Access</a:t>
            </a:r>
          </a:p>
        </p:txBody>
      </p:sp>
      <p:sp>
        <p:nvSpPr>
          <p:cNvPr id="4121" name="Rectangle 24"/>
          <p:cNvSpPr>
            <a:spLocks noChangeArrowheads="1"/>
          </p:cNvSpPr>
          <p:nvPr>
            <p:custDataLst>
              <p:tags r:id="rId19"/>
            </p:custDataLst>
          </p:nvPr>
        </p:nvSpPr>
        <p:spPr bwMode="auto">
          <a:xfrm>
            <a:off x="2443993" y="2840227"/>
            <a:ext cx="615755" cy="279400"/>
          </a:xfrm>
          <a:prstGeom prst="rect">
            <a:avLst/>
          </a:prstGeom>
          <a:solidFill>
            <a:srgbClr val="00B8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B8FF"/>
            </a:extrusionClr>
          </a:sp3d>
        </p:spPr>
        <p:txBody>
          <a:bodyPr wrap="none" lIns="121908" tIns="60955" rIns="121908" bIns="60955" anchor="ctr">
            <a:flatTx/>
          </a:bodyPr>
          <a:lstStyle/>
          <a:p>
            <a:pPr algn="ctr">
              <a:lnSpc>
                <a:spcPct val="101000"/>
              </a:lnSpc>
              <a:buClr>
                <a:srgbClr val="000000"/>
              </a:buClr>
              <a:buSzPct val="100000"/>
              <a:buFont typeface="Tahoma" pitchFamily="34" charset="0"/>
              <a:buNone/>
              <a:defRPr/>
            </a:pPr>
            <a:r>
              <a:rPr lang="de-DE" sz="1867" dirty="0">
                <a:solidFill>
                  <a:schemeClr val="bg1"/>
                </a:solidFill>
              </a:rPr>
              <a:t>AGG</a:t>
            </a:r>
          </a:p>
        </p:txBody>
      </p:sp>
      <p:sp>
        <p:nvSpPr>
          <p:cNvPr id="4122" name="Rectangle 25"/>
          <p:cNvSpPr>
            <a:spLocks noChangeArrowheads="1"/>
          </p:cNvSpPr>
          <p:nvPr>
            <p:custDataLst>
              <p:tags r:id="rId20"/>
            </p:custDataLst>
          </p:nvPr>
        </p:nvSpPr>
        <p:spPr bwMode="auto">
          <a:xfrm>
            <a:off x="3565827" y="2840227"/>
            <a:ext cx="615755" cy="279400"/>
          </a:xfrm>
          <a:prstGeom prst="rect">
            <a:avLst/>
          </a:prstGeom>
          <a:solidFill>
            <a:srgbClr val="00B8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B8FF"/>
            </a:extrusionClr>
          </a:sp3d>
        </p:spPr>
        <p:txBody>
          <a:bodyPr wrap="none" lIns="121908" tIns="60955" rIns="121908" bIns="60955" anchor="ctr">
            <a:flatTx/>
          </a:bodyPr>
          <a:lstStyle/>
          <a:p>
            <a:pPr algn="ctr">
              <a:lnSpc>
                <a:spcPct val="101000"/>
              </a:lnSpc>
              <a:buClr>
                <a:srgbClr val="000000"/>
              </a:buClr>
              <a:buSzPct val="100000"/>
              <a:buFont typeface="Tahoma" pitchFamily="34" charset="0"/>
              <a:buNone/>
              <a:defRPr/>
            </a:pPr>
            <a:r>
              <a:rPr lang="de-DE" sz="1867" dirty="0">
                <a:solidFill>
                  <a:schemeClr val="bg1"/>
                </a:solidFill>
              </a:rPr>
              <a:t>AGG</a:t>
            </a:r>
          </a:p>
        </p:txBody>
      </p:sp>
      <p:sp>
        <p:nvSpPr>
          <p:cNvPr id="4123" name="Rectangle 26"/>
          <p:cNvSpPr>
            <a:spLocks noChangeArrowheads="1"/>
          </p:cNvSpPr>
          <p:nvPr>
            <p:custDataLst>
              <p:tags r:id="rId21"/>
            </p:custDataLst>
          </p:nvPr>
        </p:nvSpPr>
        <p:spPr bwMode="auto">
          <a:xfrm>
            <a:off x="4598275" y="2489389"/>
            <a:ext cx="615755" cy="279400"/>
          </a:xfrm>
          <a:prstGeom prst="rect">
            <a:avLst/>
          </a:prstGeom>
          <a:solidFill>
            <a:srgbClr val="00B8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B8FF"/>
            </a:extrusionClr>
          </a:sp3d>
        </p:spPr>
        <p:txBody>
          <a:bodyPr wrap="none" lIns="121908" tIns="60955" rIns="121908" bIns="60955" anchor="ctr">
            <a:flatTx/>
          </a:bodyPr>
          <a:lstStyle/>
          <a:p>
            <a:pPr algn="ctr">
              <a:lnSpc>
                <a:spcPct val="101000"/>
              </a:lnSpc>
              <a:buClr>
                <a:srgbClr val="000000"/>
              </a:buClr>
              <a:buSzPct val="100000"/>
              <a:buFont typeface="Tahoma" pitchFamily="34" charset="0"/>
              <a:buNone/>
              <a:defRPr/>
            </a:pPr>
            <a:r>
              <a:rPr lang="de-DE" sz="1867" dirty="0">
                <a:solidFill>
                  <a:schemeClr val="bg1"/>
                </a:solidFill>
              </a:rPr>
              <a:t>LER</a:t>
            </a:r>
          </a:p>
        </p:txBody>
      </p:sp>
      <p:sp>
        <p:nvSpPr>
          <p:cNvPr id="4124" name="Rectangle 27"/>
          <p:cNvSpPr>
            <a:spLocks noChangeArrowheads="1"/>
          </p:cNvSpPr>
          <p:nvPr>
            <p:custDataLst>
              <p:tags r:id="rId22"/>
            </p:custDataLst>
          </p:nvPr>
        </p:nvSpPr>
        <p:spPr bwMode="auto">
          <a:xfrm>
            <a:off x="5720108" y="2489389"/>
            <a:ext cx="615755" cy="279400"/>
          </a:xfrm>
          <a:prstGeom prst="rect">
            <a:avLst/>
          </a:prstGeom>
          <a:solidFill>
            <a:schemeClr val="tx1">
              <a:lumMod val="40000"/>
              <a:lumOff val="60000"/>
            </a:schemeClr>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lumMod val="40000"/>
                <a:lumOff val="60000"/>
              </a:schemeClr>
            </a:extrusionClr>
          </a:sp3d>
        </p:spPr>
        <p:txBody>
          <a:bodyPr wrap="none" lIns="121908" tIns="60955" rIns="121908" bIns="60955" anchor="ctr">
            <a:flatTx/>
          </a:bodyPr>
          <a:lstStyle/>
          <a:p>
            <a:pPr algn="ctr">
              <a:lnSpc>
                <a:spcPct val="101000"/>
              </a:lnSpc>
              <a:buClr>
                <a:srgbClr val="000000"/>
              </a:buClr>
              <a:buSzPct val="100000"/>
              <a:buFont typeface="Tahoma" pitchFamily="34" charset="0"/>
              <a:buNone/>
            </a:pPr>
            <a:r>
              <a:rPr lang="de-DE" sz="1867" dirty="0">
                <a:solidFill>
                  <a:schemeClr val="bg1"/>
                </a:solidFill>
              </a:rPr>
              <a:t>LSR</a:t>
            </a:r>
          </a:p>
        </p:txBody>
      </p:sp>
      <p:sp>
        <p:nvSpPr>
          <p:cNvPr id="4125" name="Rectangle 28"/>
          <p:cNvSpPr>
            <a:spLocks noChangeArrowheads="1"/>
          </p:cNvSpPr>
          <p:nvPr>
            <p:custDataLst>
              <p:tags r:id="rId23"/>
            </p:custDataLst>
          </p:nvPr>
        </p:nvSpPr>
        <p:spPr bwMode="auto">
          <a:xfrm>
            <a:off x="6841941" y="2489389"/>
            <a:ext cx="615755" cy="279400"/>
          </a:xfrm>
          <a:prstGeom prst="rect">
            <a:avLst/>
          </a:prstGeom>
          <a:solidFill>
            <a:srgbClr val="00B8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B8FF"/>
            </a:extrusionClr>
          </a:sp3d>
        </p:spPr>
        <p:txBody>
          <a:bodyPr wrap="none" lIns="121908" tIns="60955" rIns="121908" bIns="60955" anchor="ctr">
            <a:flatTx/>
          </a:bodyPr>
          <a:lstStyle/>
          <a:p>
            <a:pPr algn="ctr">
              <a:lnSpc>
                <a:spcPct val="101000"/>
              </a:lnSpc>
              <a:buClr>
                <a:srgbClr val="000000"/>
              </a:buClr>
              <a:buSzPct val="100000"/>
              <a:buFont typeface="Tahoma" pitchFamily="34" charset="0"/>
              <a:buNone/>
              <a:defRPr/>
            </a:pPr>
            <a:r>
              <a:rPr lang="de-DE" sz="1867">
                <a:solidFill>
                  <a:schemeClr val="bg1"/>
                </a:solidFill>
              </a:rPr>
              <a:t>LER</a:t>
            </a:r>
          </a:p>
        </p:txBody>
      </p:sp>
      <p:sp>
        <p:nvSpPr>
          <p:cNvPr id="4126" name="Rectangle 29"/>
          <p:cNvSpPr>
            <a:spLocks noChangeArrowheads="1"/>
          </p:cNvSpPr>
          <p:nvPr>
            <p:custDataLst>
              <p:tags r:id="rId24"/>
            </p:custDataLst>
          </p:nvPr>
        </p:nvSpPr>
        <p:spPr bwMode="auto">
          <a:xfrm>
            <a:off x="8005884" y="2840227"/>
            <a:ext cx="615755" cy="279400"/>
          </a:xfrm>
          <a:prstGeom prst="rect">
            <a:avLst/>
          </a:prstGeom>
          <a:solidFill>
            <a:srgbClr val="00B8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B8FF"/>
            </a:extrusionClr>
          </a:sp3d>
        </p:spPr>
        <p:txBody>
          <a:bodyPr wrap="none" lIns="121908" tIns="60955" rIns="121908" bIns="60955" anchor="ctr">
            <a:flatTx/>
          </a:bodyPr>
          <a:lstStyle/>
          <a:p>
            <a:pPr algn="ctr">
              <a:lnSpc>
                <a:spcPct val="101000"/>
              </a:lnSpc>
              <a:buClr>
                <a:srgbClr val="000000"/>
              </a:buClr>
              <a:buSzPct val="100000"/>
              <a:buFont typeface="Tahoma" pitchFamily="34" charset="0"/>
              <a:buNone/>
              <a:defRPr/>
            </a:pPr>
            <a:r>
              <a:rPr lang="de-DE" sz="1867" dirty="0">
                <a:solidFill>
                  <a:schemeClr val="bg1"/>
                </a:solidFill>
              </a:rPr>
              <a:t>AGG</a:t>
            </a:r>
          </a:p>
        </p:txBody>
      </p:sp>
      <p:sp>
        <p:nvSpPr>
          <p:cNvPr id="4127" name="Rectangle 30"/>
          <p:cNvSpPr>
            <a:spLocks noChangeArrowheads="1"/>
          </p:cNvSpPr>
          <p:nvPr>
            <p:custDataLst>
              <p:tags r:id="rId25"/>
            </p:custDataLst>
          </p:nvPr>
        </p:nvSpPr>
        <p:spPr bwMode="auto">
          <a:xfrm>
            <a:off x="9127719" y="2840227"/>
            <a:ext cx="615755" cy="279400"/>
          </a:xfrm>
          <a:prstGeom prst="rect">
            <a:avLst/>
          </a:prstGeom>
          <a:solidFill>
            <a:srgbClr val="00B8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B8FF"/>
            </a:extrusionClr>
          </a:sp3d>
        </p:spPr>
        <p:txBody>
          <a:bodyPr wrap="none" lIns="121908" tIns="60955" rIns="121908" bIns="60955" anchor="ctr">
            <a:flatTx/>
          </a:bodyPr>
          <a:lstStyle/>
          <a:p>
            <a:pPr algn="ctr">
              <a:lnSpc>
                <a:spcPct val="101000"/>
              </a:lnSpc>
              <a:buClr>
                <a:srgbClr val="000000"/>
              </a:buClr>
              <a:buSzPct val="100000"/>
              <a:buFont typeface="Tahoma" pitchFamily="34" charset="0"/>
              <a:buNone/>
              <a:defRPr/>
            </a:pPr>
            <a:r>
              <a:rPr lang="de-DE" sz="1867" dirty="0">
                <a:solidFill>
                  <a:schemeClr val="bg1"/>
                </a:solidFill>
              </a:rPr>
              <a:t>AGG</a:t>
            </a:r>
          </a:p>
        </p:txBody>
      </p:sp>
      <p:sp>
        <p:nvSpPr>
          <p:cNvPr id="4128" name="Rectangle 31"/>
          <p:cNvSpPr>
            <a:spLocks noChangeArrowheads="1"/>
          </p:cNvSpPr>
          <p:nvPr>
            <p:custDataLst>
              <p:tags r:id="rId26"/>
            </p:custDataLst>
          </p:nvPr>
        </p:nvSpPr>
        <p:spPr bwMode="auto">
          <a:xfrm>
            <a:off x="10200628" y="2840227"/>
            <a:ext cx="881376" cy="279400"/>
          </a:xfrm>
          <a:prstGeom prst="rect">
            <a:avLst/>
          </a:prstGeom>
          <a:solidFill>
            <a:srgbClr val="00B8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B8FF"/>
            </a:extrusionClr>
          </a:sp3d>
        </p:spPr>
        <p:txBody>
          <a:bodyPr wrap="none" lIns="121908" tIns="60955" rIns="121908" bIns="60955" anchor="ctr">
            <a:flatTx/>
          </a:bodyPr>
          <a:lstStyle/>
          <a:p>
            <a:pPr algn="ctr">
              <a:lnSpc>
                <a:spcPct val="101000"/>
              </a:lnSpc>
              <a:buClr>
                <a:srgbClr val="000000"/>
              </a:buClr>
              <a:buSzPct val="100000"/>
              <a:buFont typeface="Tahoma" pitchFamily="34" charset="0"/>
              <a:buNone/>
              <a:defRPr/>
            </a:pPr>
            <a:r>
              <a:rPr lang="de-DE" sz="1867" dirty="0">
                <a:solidFill>
                  <a:schemeClr val="bg1"/>
                </a:solidFill>
              </a:rPr>
              <a:t>Access</a:t>
            </a:r>
          </a:p>
        </p:txBody>
      </p:sp>
      <p:sp>
        <p:nvSpPr>
          <p:cNvPr id="4129" name="Text Box 32"/>
          <p:cNvSpPr txBox="1">
            <a:spLocks noChangeArrowheads="1"/>
          </p:cNvSpPr>
          <p:nvPr>
            <p:custDataLst>
              <p:tags r:id="rId27"/>
            </p:custDataLst>
          </p:nvPr>
        </p:nvSpPr>
        <p:spPr bwMode="auto">
          <a:xfrm>
            <a:off x="1171813" y="1628964"/>
            <a:ext cx="9657407" cy="3810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121908" tIns="60955" rIns="121908" bIns="60955" anchor="ctr"/>
          <a:lstStyle/>
          <a:p>
            <a:pPr algn="ctr">
              <a:lnSpc>
                <a:spcPct val="101000"/>
              </a:lnSpc>
              <a:buClr>
                <a:srgbClr val="000000"/>
              </a:buClr>
              <a:buSzPct val="100000"/>
              <a:buFont typeface="Tahoma" pitchFamily="34" charset="0"/>
              <a:buNone/>
              <a:defRPr/>
            </a:pPr>
            <a:r>
              <a:rPr lang="de-DE" sz="2533" dirty="0">
                <a:solidFill>
                  <a:schemeClr val="bg1"/>
                </a:solidFill>
              </a:rPr>
              <a:t>Operational Points</a:t>
            </a:r>
          </a:p>
        </p:txBody>
      </p:sp>
      <p:pic>
        <p:nvPicPr>
          <p:cNvPr id="33" name="Picture 32"/>
          <p:cNvPicPr/>
          <p:nvPr/>
        </p:nvPicPr>
        <p:blipFill>
          <a:blip r:embed="rId30">
            <a:extLst>
              <a:ext uri="{28A0092B-C50C-407E-A947-70E740481C1C}">
                <a14:useLocalDpi xmlns:a14="http://schemas.microsoft.com/office/drawing/2010/main" val="0"/>
              </a:ext>
            </a:extLst>
          </a:blip>
          <a:stretch>
            <a:fillRect/>
          </a:stretch>
        </p:blipFill>
        <p:spPr>
          <a:xfrm>
            <a:off x="7900416" y="13460"/>
            <a:ext cx="4291584" cy="1513589"/>
          </a:xfrm>
          <a:prstGeom prst="rect">
            <a:avLst/>
          </a:prstGeom>
        </p:spPr>
      </p:pic>
    </p:spTree>
    <p:extLst>
      <p:ext uri="{BB962C8B-B14F-4D97-AF65-F5344CB8AC3E}">
        <p14:creationId xmlns:p14="http://schemas.microsoft.com/office/powerpoint/2010/main" val="242265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16"/>
                                        </p:tgtEl>
                                        <p:attrNameLst>
                                          <p:attrName>style.visibility</p:attrName>
                                        </p:attrNameLst>
                                      </p:cBhvr>
                                      <p:to>
                                        <p:strVal val="visible"/>
                                      </p:to>
                                    </p:set>
                                    <p:animEffect transition="in" filter="blinds(horizontal)">
                                      <p:cBhvr>
                                        <p:cTn id="7" dur="3000"/>
                                        <p:tgtEl>
                                          <p:spTgt spid="204816"/>
                                        </p:tgtEl>
                                      </p:cBhvr>
                                    </p:animEffect>
                                  </p:childTnLst>
                                </p:cTn>
                              </p:par>
                            </p:childTnLst>
                          </p:cTn>
                        </p:par>
                        <p:par>
                          <p:cTn id="8" fill="hold">
                            <p:stCondLst>
                              <p:cond delay="3000"/>
                            </p:stCondLst>
                            <p:childTnLst>
                              <p:par>
                                <p:cTn id="9" presetID="3" presetClass="entr" presetSubtype="10" fill="hold" grpId="0" nodeType="afterEffect">
                                  <p:stCondLst>
                                    <p:cond delay="0"/>
                                  </p:stCondLst>
                                  <p:childTnLst>
                                    <p:set>
                                      <p:cBhvr>
                                        <p:cTn id="10" dur="1" fill="hold">
                                          <p:stCondLst>
                                            <p:cond delay="0"/>
                                          </p:stCondLst>
                                        </p:cTn>
                                        <p:tgtEl>
                                          <p:spTgt spid="204817"/>
                                        </p:tgtEl>
                                        <p:attrNameLst>
                                          <p:attrName>style.visibility</p:attrName>
                                        </p:attrNameLst>
                                      </p:cBhvr>
                                      <p:to>
                                        <p:strVal val="visible"/>
                                      </p:to>
                                    </p:set>
                                    <p:animEffect transition="in" filter="blinds(horizontal)">
                                      <p:cBhvr>
                                        <p:cTn id="11" dur="3000"/>
                                        <p:tgtEl>
                                          <p:spTgt spid="204817"/>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204815"/>
                                        </p:tgtEl>
                                        <p:attrNameLst>
                                          <p:attrName>style.visibility</p:attrName>
                                        </p:attrNameLst>
                                      </p:cBhvr>
                                      <p:to>
                                        <p:strVal val="visible"/>
                                      </p:to>
                                    </p:set>
                                    <p:animEffect transition="in" filter="blinds(horizontal)">
                                      <p:cBhvr>
                                        <p:cTn id="14" dur="3000"/>
                                        <p:tgtEl>
                                          <p:spTgt spid="204815"/>
                                        </p:tgtEl>
                                      </p:cBhvr>
                                    </p:animEffect>
                                  </p:childTnLst>
                                </p:cTn>
                              </p:par>
                            </p:childTnLst>
                          </p:cTn>
                        </p:par>
                        <p:par>
                          <p:cTn id="15" fill="hold">
                            <p:stCondLst>
                              <p:cond delay="6000"/>
                            </p:stCondLst>
                            <p:childTnLst>
                              <p:par>
                                <p:cTn id="16" presetID="55" presetClass="exit" presetSubtype="0" fill="hold" nodeType="afterEffect">
                                  <p:stCondLst>
                                    <p:cond delay="0"/>
                                  </p:stCondLst>
                                  <p:childTnLst>
                                    <p:anim calcmode="lin" valueType="num">
                                      <p:cBhvr>
                                        <p:cTn id="17" dur="3000"/>
                                        <p:tgtEl>
                                          <p:spTgt spid="204806"/>
                                        </p:tgtEl>
                                        <p:attrNameLst>
                                          <p:attrName>ppt_w</p:attrName>
                                        </p:attrNameLst>
                                      </p:cBhvr>
                                      <p:tavLst>
                                        <p:tav tm="0">
                                          <p:val>
                                            <p:strVal val="ppt_w"/>
                                          </p:val>
                                        </p:tav>
                                        <p:tav tm="100000">
                                          <p:val>
                                            <p:strVal val="ppt_w*0.70"/>
                                          </p:val>
                                        </p:tav>
                                      </p:tavLst>
                                    </p:anim>
                                    <p:anim calcmode="lin" valueType="num">
                                      <p:cBhvr>
                                        <p:cTn id="18" dur="3000"/>
                                        <p:tgtEl>
                                          <p:spTgt spid="204806"/>
                                        </p:tgtEl>
                                        <p:attrNameLst>
                                          <p:attrName>ppt_h</p:attrName>
                                        </p:attrNameLst>
                                      </p:cBhvr>
                                      <p:tavLst>
                                        <p:tav tm="0">
                                          <p:val>
                                            <p:strVal val="ppt_h"/>
                                          </p:val>
                                        </p:tav>
                                        <p:tav tm="100000">
                                          <p:val>
                                            <p:strVal val="ppt_h"/>
                                          </p:val>
                                        </p:tav>
                                      </p:tavLst>
                                    </p:anim>
                                    <p:animEffect transition="out" filter="fade">
                                      <p:cBhvr>
                                        <p:cTn id="19" dur="3000"/>
                                        <p:tgtEl>
                                          <p:spTgt spid="204806"/>
                                        </p:tgtEl>
                                      </p:cBhvr>
                                    </p:animEffect>
                                    <p:set>
                                      <p:cBhvr>
                                        <p:cTn id="20" dur="1" fill="hold">
                                          <p:stCondLst>
                                            <p:cond delay="2999"/>
                                          </p:stCondLst>
                                        </p:cTn>
                                        <p:tgtEl>
                                          <p:spTgt spid="204806"/>
                                        </p:tgtEl>
                                        <p:attrNameLst>
                                          <p:attrName>style.visibility</p:attrName>
                                        </p:attrNameLst>
                                      </p:cBhvr>
                                      <p:to>
                                        <p:strVal val="hidden"/>
                                      </p:to>
                                    </p:set>
                                  </p:childTnLst>
                                </p:cTn>
                              </p:par>
                              <p:par>
                                <p:cTn id="21" presetID="55" presetClass="exit" presetSubtype="0" fill="hold" nodeType="withEffect">
                                  <p:stCondLst>
                                    <p:cond delay="0"/>
                                  </p:stCondLst>
                                  <p:childTnLst>
                                    <p:anim calcmode="lin" valueType="num">
                                      <p:cBhvr>
                                        <p:cTn id="22" dur="3000"/>
                                        <p:tgtEl>
                                          <p:spTgt spid="204807"/>
                                        </p:tgtEl>
                                        <p:attrNameLst>
                                          <p:attrName>ppt_w</p:attrName>
                                        </p:attrNameLst>
                                      </p:cBhvr>
                                      <p:tavLst>
                                        <p:tav tm="0">
                                          <p:val>
                                            <p:strVal val="ppt_w"/>
                                          </p:val>
                                        </p:tav>
                                        <p:tav tm="100000">
                                          <p:val>
                                            <p:strVal val="ppt_w*0.70"/>
                                          </p:val>
                                        </p:tav>
                                      </p:tavLst>
                                    </p:anim>
                                    <p:anim calcmode="lin" valueType="num">
                                      <p:cBhvr>
                                        <p:cTn id="23" dur="3000"/>
                                        <p:tgtEl>
                                          <p:spTgt spid="204807"/>
                                        </p:tgtEl>
                                        <p:attrNameLst>
                                          <p:attrName>ppt_h</p:attrName>
                                        </p:attrNameLst>
                                      </p:cBhvr>
                                      <p:tavLst>
                                        <p:tav tm="0">
                                          <p:val>
                                            <p:strVal val="ppt_h"/>
                                          </p:val>
                                        </p:tav>
                                        <p:tav tm="100000">
                                          <p:val>
                                            <p:strVal val="ppt_h"/>
                                          </p:val>
                                        </p:tav>
                                      </p:tavLst>
                                    </p:anim>
                                    <p:animEffect transition="out" filter="fade">
                                      <p:cBhvr>
                                        <p:cTn id="24" dur="3000"/>
                                        <p:tgtEl>
                                          <p:spTgt spid="204807"/>
                                        </p:tgtEl>
                                      </p:cBhvr>
                                    </p:animEffect>
                                    <p:set>
                                      <p:cBhvr>
                                        <p:cTn id="25" dur="1" fill="hold">
                                          <p:stCondLst>
                                            <p:cond delay="2999"/>
                                          </p:stCondLst>
                                        </p:cTn>
                                        <p:tgtEl>
                                          <p:spTgt spid="204807"/>
                                        </p:tgtEl>
                                        <p:attrNameLst>
                                          <p:attrName>style.visibility</p:attrName>
                                        </p:attrNameLst>
                                      </p:cBhvr>
                                      <p:to>
                                        <p:strVal val="hidden"/>
                                      </p:to>
                                    </p:set>
                                  </p:childTnLst>
                                </p:cTn>
                              </p:par>
                              <p:par>
                                <p:cTn id="26" presetID="55" presetClass="exit" presetSubtype="0" fill="hold" nodeType="withEffect">
                                  <p:stCondLst>
                                    <p:cond delay="0"/>
                                  </p:stCondLst>
                                  <p:childTnLst>
                                    <p:anim calcmode="lin" valueType="num">
                                      <p:cBhvr>
                                        <p:cTn id="27" dur="3000"/>
                                        <p:tgtEl>
                                          <p:spTgt spid="204808"/>
                                        </p:tgtEl>
                                        <p:attrNameLst>
                                          <p:attrName>ppt_w</p:attrName>
                                        </p:attrNameLst>
                                      </p:cBhvr>
                                      <p:tavLst>
                                        <p:tav tm="0">
                                          <p:val>
                                            <p:strVal val="ppt_w"/>
                                          </p:val>
                                        </p:tav>
                                        <p:tav tm="100000">
                                          <p:val>
                                            <p:strVal val="ppt_w*0.70"/>
                                          </p:val>
                                        </p:tav>
                                      </p:tavLst>
                                    </p:anim>
                                    <p:anim calcmode="lin" valueType="num">
                                      <p:cBhvr>
                                        <p:cTn id="28" dur="3000"/>
                                        <p:tgtEl>
                                          <p:spTgt spid="204808"/>
                                        </p:tgtEl>
                                        <p:attrNameLst>
                                          <p:attrName>ppt_h</p:attrName>
                                        </p:attrNameLst>
                                      </p:cBhvr>
                                      <p:tavLst>
                                        <p:tav tm="0">
                                          <p:val>
                                            <p:strVal val="ppt_h"/>
                                          </p:val>
                                        </p:tav>
                                        <p:tav tm="100000">
                                          <p:val>
                                            <p:strVal val="ppt_h"/>
                                          </p:val>
                                        </p:tav>
                                      </p:tavLst>
                                    </p:anim>
                                    <p:animEffect transition="out" filter="fade">
                                      <p:cBhvr>
                                        <p:cTn id="29" dur="3000"/>
                                        <p:tgtEl>
                                          <p:spTgt spid="204808"/>
                                        </p:tgtEl>
                                      </p:cBhvr>
                                    </p:animEffect>
                                    <p:set>
                                      <p:cBhvr>
                                        <p:cTn id="30" dur="1" fill="hold">
                                          <p:stCondLst>
                                            <p:cond delay="2999"/>
                                          </p:stCondLst>
                                        </p:cTn>
                                        <p:tgtEl>
                                          <p:spTgt spid="204808"/>
                                        </p:tgtEl>
                                        <p:attrNameLst>
                                          <p:attrName>style.visibility</p:attrName>
                                        </p:attrNameLst>
                                      </p:cBhvr>
                                      <p:to>
                                        <p:strVal val="hidden"/>
                                      </p:to>
                                    </p:set>
                                  </p:childTnLst>
                                </p:cTn>
                              </p:par>
                              <p:par>
                                <p:cTn id="31" presetID="55" presetClass="exit" presetSubtype="0" fill="hold" nodeType="withEffect">
                                  <p:stCondLst>
                                    <p:cond delay="0"/>
                                  </p:stCondLst>
                                  <p:childTnLst>
                                    <p:anim calcmode="lin" valueType="num">
                                      <p:cBhvr>
                                        <p:cTn id="32" dur="3000"/>
                                        <p:tgtEl>
                                          <p:spTgt spid="204809"/>
                                        </p:tgtEl>
                                        <p:attrNameLst>
                                          <p:attrName>ppt_w</p:attrName>
                                        </p:attrNameLst>
                                      </p:cBhvr>
                                      <p:tavLst>
                                        <p:tav tm="0">
                                          <p:val>
                                            <p:strVal val="ppt_w"/>
                                          </p:val>
                                        </p:tav>
                                        <p:tav tm="100000">
                                          <p:val>
                                            <p:strVal val="ppt_w*0.70"/>
                                          </p:val>
                                        </p:tav>
                                      </p:tavLst>
                                    </p:anim>
                                    <p:anim calcmode="lin" valueType="num">
                                      <p:cBhvr>
                                        <p:cTn id="33" dur="3000"/>
                                        <p:tgtEl>
                                          <p:spTgt spid="204809"/>
                                        </p:tgtEl>
                                        <p:attrNameLst>
                                          <p:attrName>ppt_h</p:attrName>
                                        </p:attrNameLst>
                                      </p:cBhvr>
                                      <p:tavLst>
                                        <p:tav tm="0">
                                          <p:val>
                                            <p:strVal val="ppt_h"/>
                                          </p:val>
                                        </p:tav>
                                        <p:tav tm="100000">
                                          <p:val>
                                            <p:strVal val="ppt_h"/>
                                          </p:val>
                                        </p:tav>
                                      </p:tavLst>
                                    </p:anim>
                                    <p:animEffect transition="out" filter="fade">
                                      <p:cBhvr>
                                        <p:cTn id="34" dur="3000"/>
                                        <p:tgtEl>
                                          <p:spTgt spid="204809"/>
                                        </p:tgtEl>
                                      </p:cBhvr>
                                    </p:animEffect>
                                    <p:set>
                                      <p:cBhvr>
                                        <p:cTn id="35" dur="1" fill="hold">
                                          <p:stCondLst>
                                            <p:cond delay="2999"/>
                                          </p:stCondLst>
                                        </p:cTn>
                                        <p:tgtEl>
                                          <p:spTgt spid="204809"/>
                                        </p:tgtEl>
                                        <p:attrNameLst>
                                          <p:attrName>style.visibility</p:attrName>
                                        </p:attrNameLst>
                                      </p:cBhvr>
                                      <p:to>
                                        <p:strVal val="hidden"/>
                                      </p:to>
                                    </p:set>
                                  </p:childTnLst>
                                </p:cTn>
                              </p:par>
                              <p:par>
                                <p:cTn id="36" presetID="55" presetClass="exit" presetSubtype="0" fill="hold" nodeType="withEffect">
                                  <p:stCondLst>
                                    <p:cond delay="0"/>
                                  </p:stCondLst>
                                  <p:childTnLst>
                                    <p:anim calcmode="lin" valueType="num">
                                      <p:cBhvr>
                                        <p:cTn id="37" dur="3000"/>
                                        <p:tgtEl>
                                          <p:spTgt spid="204810"/>
                                        </p:tgtEl>
                                        <p:attrNameLst>
                                          <p:attrName>ppt_w</p:attrName>
                                        </p:attrNameLst>
                                      </p:cBhvr>
                                      <p:tavLst>
                                        <p:tav tm="0">
                                          <p:val>
                                            <p:strVal val="ppt_w"/>
                                          </p:val>
                                        </p:tav>
                                        <p:tav tm="100000">
                                          <p:val>
                                            <p:strVal val="ppt_w*0.70"/>
                                          </p:val>
                                        </p:tav>
                                      </p:tavLst>
                                    </p:anim>
                                    <p:anim calcmode="lin" valueType="num">
                                      <p:cBhvr>
                                        <p:cTn id="38" dur="3000"/>
                                        <p:tgtEl>
                                          <p:spTgt spid="204810"/>
                                        </p:tgtEl>
                                        <p:attrNameLst>
                                          <p:attrName>ppt_h</p:attrName>
                                        </p:attrNameLst>
                                      </p:cBhvr>
                                      <p:tavLst>
                                        <p:tav tm="0">
                                          <p:val>
                                            <p:strVal val="ppt_h"/>
                                          </p:val>
                                        </p:tav>
                                        <p:tav tm="100000">
                                          <p:val>
                                            <p:strVal val="ppt_h"/>
                                          </p:val>
                                        </p:tav>
                                      </p:tavLst>
                                    </p:anim>
                                    <p:animEffect transition="out" filter="fade">
                                      <p:cBhvr>
                                        <p:cTn id="39" dur="3000"/>
                                        <p:tgtEl>
                                          <p:spTgt spid="204810"/>
                                        </p:tgtEl>
                                      </p:cBhvr>
                                    </p:animEffect>
                                    <p:set>
                                      <p:cBhvr>
                                        <p:cTn id="40" dur="1" fill="hold">
                                          <p:stCondLst>
                                            <p:cond delay="2999"/>
                                          </p:stCondLst>
                                        </p:cTn>
                                        <p:tgtEl>
                                          <p:spTgt spid="204810"/>
                                        </p:tgtEl>
                                        <p:attrNameLst>
                                          <p:attrName>style.visibility</p:attrName>
                                        </p:attrNameLst>
                                      </p:cBhvr>
                                      <p:to>
                                        <p:strVal val="hidden"/>
                                      </p:to>
                                    </p:set>
                                  </p:childTnLst>
                                </p:cTn>
                              </p:par>
                              <p:par>
                                <p:cTn id="41" presetID="55" presetClass="exit" presetSubtype="0" fill="hold" nodeType="withEffect">
                                  <p:stCondLst>
                                    <p:cond delay="0"/>
                                  </p:stCondLst>
                                  <p:childTnLst>
                                    <p:anim calcmode="lin" valueType="num">
                                      <p:cBhvr>
                                        <p:cTn id="42" dur="3000"/>
                                        <p:tgtEl>
                                          <p:spTgt spid="204811"/>
                                        </p:tgtEl>
                                        <p:attrNameLst>
                                          <p:attrName>ppt_w</p:attrName>
                                        </p:attrNameLst>
                                      </p:cBhvr>
                                      <p:tavLst>
                                        <p:tav tm="0">
                                          <p:val>
                                            <p:strVal val="ppt_w"/>
                                          </p:val>
                                        </p:tav>
                                        <p:tav tm="100000">
                                          <p:val>
                                            <p:strVal val="ppt_w*0.70"/>
                                          </p:val>
                                        </p:tav>
                                      </p:tavLst>
                                    </p:anim>
                                    <p:anim calcmode="lin" valueType="num">
                                      <p:cBhvr>
                                        <p:cTn id="43" dur="3000"/>
                                        <p:tgtEl>
                                          <p:spTgt spid="204811"/>
                                        </p:tgtEl>
                                        <p:attrNameLst>
                                          <p:attrName>ppt_h</p:attrName>
                                        </p:attrNameLst>
                                      </p:cBhvr>
                                      <p:tavLst>
                                        <p:tav tm="0">
                                          <p:val>
                                            <p:strVal val="ppt_h"/>
                                          </p:val>
                                        </p:tav>
                                        <p:tav tm="100000">
                                          <p:val>
                                            <p:strVal val="ppt_h"/>
                                          </p:val>
                                        </p:tav>
                                      </p:tavLst>
                                    </p:anim>
                                    <p:animEffect transition="out" filter="fade">
                                      <p:cBhvr>
                                        <p:cTn id="44" dur="3000"/>
                                        <p:tgtEl>
                                          <p:spTgt spid="204811"/>
                                        </p:tgtEl>
                                      </p:cBhvr>
                                    </p:animEffect>
                                    <p:set>
                                      <p:cBhvr>
                                        <p:cTn id="45" dur="1" fill="hold">
                                          <p:stCondLst>
                                            <p:cond delay="2999"/>
                                          </p:stCondLst>
                                        </p:cTn>
                                        <p:tgtEl>
                                          <p:spTgt spid="204811"/>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309"/>
                                          </p:stCondLst>
                                        </p:cTn>
                                        <p:tgtEl>
                                          <p:spTgt spid="20481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
                                            <p:txEl>
                                              <p:pRg st="0" end="0"/>
                                            </p:txEl>
                                          </p:spTgt>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2">
                                            <p:txEl>
                                              <p:pRg st="1" end="1"/>
                                            </p:txEl>
                                          </p:spTgt>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5" grpId="0" animBg="1"/>
      <p:bldP spid="204816" grpId="0" animBg="1"/>
      <p:bldP spid="204817" grpId="0" animBg="1"/>
      <p:bldP spid="2048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80C94FD0-055A-1E44-91E2-88E3AA944356}"/>
              </a:ext>
            </a:extLst>
          </p:cNvPr>
          <p:cNvSpPr/>
          <p:nvPr/>
        </p:nvSpPr>
        <p:spPr>
          <a:xfrm>
            <a:off x="1802651" y="4575975"/>
            <a:ext cx="8142051" cy="1313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E7F4F9-3AF4-D440-BDF6-99DCAEB90601}"/>
              </a:ext>
            </a:extLst>
          </p:cNvPr>
          <p:cNvSpPr>
            <a:spLocks noGrp="1"/>
          </p:cNvSpPr>
          <p:nvPr>
            <p:ph type="title"/>
          </p:nvPr>
        </p:nvSpPr>
        <p:spPr/>
        <p:txBody>
          <a:bodyPr>
            <a:normAutofit fontScale="90000"/>
          </a:bodyPr>
          <a:lstStyle/>
          <a:p>
            <a:r>
              <a:rPr lang="en-US" dirty="0">
                <a:solidFill>
                  <a:schemeClr val="tx1"/>
                </a:solidFill>
              </a:rPr>
              <a:t>Unified MPLS = Classical MPLS with a few additions</a:t>
            </a:r>
          </a:p>
        </p:txBody>
      </p:sp>
      <p:sp>
        <p:nvSpPr>
          <p:cNvPr id="4" name="Rectangle 3">
            <a:extLst>
              <a:ext uri="{FF2B5EF4-FFF2-40B4-BE49-F238E27FC236}">
                <a16:creationId xmlns:a16="http://schemas.microsoft.com/office/drawing/2014/main" id="{25DF4B1A-02D7-284F-BA0F-86C4B883919A}"/>
              </a:ext>
            </a:extLst>
          </p:cNvPr>
          <p:cNvSpPr/>
          <p:nvPr/>
        </p:nvSpPr>
        <p:spPr>
          <a:xfrm>
            <a:off x="2677752" y="2524331"/>
            <a:ext cx="6510528" cy="880872"/>
          </a:xfrm>
          <a:prstGeom prst="rect">
            <a:avLst/>
          </a:prstGeom>
          <a:ln/>
        </p:spPr>
        <p:style>
          <a:lnRef idx="3">
            <a:schemeClr val="lt1"/>
          </a:lnRef>
          <a:fillRef idx="1">
            <a:schemeClr val="accent1"/>
          </a:fillRef>
          <a:effectRef idx="1">
            <a:schemeClr val="accent1"/>
          </a:effectRef>
          <a:fontRef idx="minor">
            <a:schemeClr val="lt1"/>
          </a:fontRef>
        </p:style>
        <p:txBody>
          <a:bodyPr lIns="81633" tIns="40817" rIns="81633" bIns="40817" rtlCol="0" anchor="ctr"/>
          <a:lstStyle/>
          <a:p>
            <a:pPr algn="ctr"/>
            <a:endParaRPr lang="en-US" dirty="0"/>
          </a:p>
        </p:txBody>
      </p:sp>
      <p:grpSp>
        <p:nvGrpSpPr>
          <p:cNvPr id="5" name="Group 192">
            <a:extLst>
              <a:ext uri="{FF2B5EF4-FFF2-40B4-BE49-F238E27FC236}">
                <a16:creationId xmlns:a16="http://schemas.microsoft.com/office/drawing/2014/main" id="{77FE162C-8766-E645-BD7E-03ABF0706D8C}"/>
              </a:ext>
            </a:extLst>
          </p:cNvPr>
          <p:cNvGrpSpPr>
            <a:grpSpLocks/>
          </p:cNvGrpSpPr>
          <p:nvPr/>
        </p:nvGrpSpPr>
        <p:grpSpPr bwMode="auto">
          <a:xfrm>
            <a:off x="3803098" y="2667587"/>
            <a:ext cx="740031" cy="571500"/>
            <a:chOff x="5639" y="3098"/>
            <a:chExt cx="752" cy="732"/>
          </a:xfrm>
          <a:effectLst>
            <a:outerShdw blurRad="50800" dist="38100" dir="2700000">
              <a:srgbClr val="000000">
                <a:alpha val="57000"/>
              </a:srgbClr>
            </a:outerShdw>
          </a:effectLst>
        </p:grpSpPr>
        <p:sp>
          <p:nvSpPr>
            <p:cNvPr id="6" name="Oval 184">
              <a:extLst>
                <a:ext uri="{FF2B5EF4-FFF2-40B4-BE49-F238E27FC236}">
                  <a16:creationId xmlns:a16="http://schemas.microsoft.com/office/drawing/2014/main" id="{4AC1AFEF-3FC0-BA4A-9D8C-E054DD8E5DFA}"/>
                </a:ext>
              </a:extLst>
            </p:cNvPr>
            <p:cNvSpPr>
              <a:spLocks noChangeArrowheads="1"/>
            </p:cNvSpPr>
            <p:nvPr/>
          </p:nvSpPr>
          <p:spPr bwMode="auto">
            <a:xfrm>
              <a:off x="5642" y="3098"/>
              <a:ext cx="738" cy="732"/>
            </a:xfrm>
            <a:prstGeom prst="ellipse">
              <a:avLst/>
            </a:prstGeom>
            <a:gradFill rotWithShape="1">
              <a:gsLst>
                <a:gs pos="0">
                  <a:schemeClr val="accent1">
                    <a:gamma/>
                    <a:shade val="63529"/>
                    <a:invGamma/>
                  </a:schemeClr>
                </a:gs>
                <a:gs pos="100000">
                  <a:schemeClr val="accent1"/>
                </a:gs>
              </a:gsLst>
              <a:lin ang="5400000" scaled="1"/>
            </a:gradFill>
            <a:ln w="25400" algn="ctr">
              <a:solidFill>
                <a:srgbClr val="016289"/>
              </a:solidFill>
              <a:round/>
              <a:headEnd/>
              <a:tailEnd/>
            </a:ln>
            <a:effectLst/>
          </p:spPr>
          <p:txBody>
            <a:bodyPr wrap="none" lIns="82124" tIns="41061" rIns="82124" bIns="41061" anchor="ctr"/>
            <a:lstStyle/>
            <a:p>
              <a:pPr algn="l" rtl="0">
                <a:defRPr/>
              </a:pPr>
              <a:endParaRPr lang="en-US" kern="1200" dirty="0">
                <a:solidFill>
                  <a:srgbClr val="FFFFFF"/>
                </a:solidFill>
                <a:latin typeface="Arial"/>
                <a:ea typeface="+mn-ea"/>
                <a:cs typeface="Arial" pitchFamily="34" charset="0"/>
              </a:endParaRPr>
            </a:p>
          </p:txBody>
        </p:sp>
        <p:sp>
          <p:nvSpPr>
            <p:cNvPr id="7" name="Oval 185">
              <a:extLst>
                <a:ext uri="{FF2B5EF4-FFF2-40B4-BE49-F238E27FC236}">
                  <a16:creationId xmlns:a16="http://schemas.microsoft.com/office/drawing/2014/main" id="{23C732C6-793B-3440-9C0E-E7E19271E548}"/>
                </a:ext>
              </a:extLst>
            </p:cNvPr>
            <p:cNvSpPr>
              <a:spLocks noChangeArrowheads="1"/>
            </p:cNvSpPr>
            <p:nvPr/>
          </p:nvSpPr>
          <p:spPr bwMode="auto">
            <a:xfrm>
              <a:off x="5708" y="3130"/>
              <a:ext cx="598" cy="474"/>
            </a:xfrm>
            <a:prstGeom prst="ellipse">
              <a:avLst/>
            </a:prstGeom>
            <a:gradFill rotWithShape="1">
              <a:gsLst>
                <a:gs pos="0">
                  <a:srgbClr val="FFFFFF">
                    <a:alpha val="60001"/>
                  </a:srgbClr>
                </a:gs>
                <a:gs pos="100000">
                  <a:srgbClr val="000000">
                    <a:alpha val="0"/>
                  </a:srgbClr>
                </a:gs>
              </a:gsLst>
              <a:lin ang="5400000" scaled="1"/>
            </a:gradFill>
            <a:ln w="9525">
              <a:noFill/>
              <a:round/>
              <a:headEnd/>
              <a:tailEnd/>
            </a:ln>
          </p:spPr>
          <p:txBody>
            <a:bodyPr wrap="none" lIns="82124" tIns="41061" rIns="82124" bIns="41061" anchor="ctr"/>
            <a:lstStyle/>
            <a:p>
              <a:pPr algn="l" rtl="0" fontAlgn="base">
                <a:spcBef>
                  <a:spcPct val="0"/>
                </a:spcBef>
                <a:spcAft>
                  <a:spcPct val="0"/>
                </a:spcAft>
              </a:pPr>
              <a:endParaRPr lang="en-US" kern="1200" dirty="0">
                <a:solidFill>
                  <a:srgbClr val="FFFFFF"/>
                </a:solidFill>
                <a:latin typeface="Arial" pitchFamily="34" charset="0"/>
                <a:ea typeface="ＭＳ Ｐゴシック" pitchFamily="34" charset="-128"/>
                <a:cs typeface="Arial" pitchFamily="34" charset="0"/>
              </a:endParaRPr>
            </a:p>
          </p:txBody>
        </p:sp>
        <p:sp>
          <p:nvSpPr>
            <p:cNvPr id="8" name="Rectangle 186">
              <a:extLst>
                <a:ext uri="{FF2B5EF4-FFF2-40B4-BE49-F238E27FC236}">
                  <a16:creationId xmlns:a16="http://schemas.microsoft.com/office/drawing/2014/main" id="{F4BF3D6D-E31A-B34B-BA22-BAFA960CEE30}"/>
                </a:ext>
              </a:extLst>
            </p:cNvPr>
            <p:cNvSpPr>
              <a:spLocks noChangeArrowheads="1"/>
            </p:cNvSpPr>
            <p:nvPr/>
          </p:nvSpPr>
          <p:spPr bwMode="auto">
            <a:xfrm>
              <a:off x="5639" y="3218"/>
              <a:ext cx="752" cy="579"/>
            </a:xfrm>
            <a:prstGeom prst="rect">
              <a:avLst/>
            </a:prstGeom>
            <a:noFill/>
            <a:ln w="9525">
              <a:noFill/>
              <a:miter lim="800000"/>
              <a:headEnd/>
              <a:tailEnd/>
            </a:ln>
            <a:effectLst>
              <a:outerShdw blurRad="50800" dist="25400" dir="2700000">
                <a:srgbClr val="000000">
                  <a:alpha val="43000"/>
                </a:srgbClr>
              </a:outerShdw>
            </a:effectLst>
          </p:spPr>
          <p:txBody>
            <a:bodyPr lIns="82124" tIns="41061" rIns="82124" bIns="41061">
              <a:spAutoFit/>
            </a:bodyPr>
            <a:lstStyle/>
            <a:p>
              <a:pPr algn="ctr" defTabSz="726940">
                <a:spcBef>
                  <a:spcPct val="50000"/>
                </a:spcBef>
              </a:pPr>
              <a:r>
                <a:rPr lang="en-US" sz="1200" dirty="0">
                  <a:solidFill>
                    <a:srgbClr val="FFFFFF"/>
                  </a:solidFill>
                  <a:latin typeface="Arial" pitchFamily="34" charset="0"/>
                  <a:ea typeface="ＭＳ Ｐゴシック" pitchFamily="34" charset="-128"/>
                </a:rPr>
                <a:t>RFC</a:t>
              </a:r>
              <a:br>
                <a:rPr lang="en-US" sz="1200" dirty="0">
                  <a:solidFill>
                    <a:srgbClr val="FFFFFF"/>
                  </a:solidFill>
                  <a:latin typeface="Arial" pitchFamily="34" charset="0"/>
                  <a:ea typeface="ＭＳ Ｐゴシック" pitchFamily="34" charset="-128"/>
                </a:rPr>
              </a:br>
              <a:r>
                <a:rPr lang="en-US" sz="1200" dirty="0">
                  <a:solidFill>
                    <a:srgbClr val="FFFFFF"/>
                  </a:solidFill>
                  <a:latin typeface="Arial" pitchFamily="34" charset="0"/>
                  <a:ea typeface="ＭＳ Ｐゴシック" pitchFamily="34" charset="-128"/>
                </a:rPr>
                <a:t>3107</a:t>
              </a:r>
              <a:endParaRPr lang="en-US" sz="1000" dirty="0">
                <a:solidFill>
                  <a:srgbClr val="FFFFFF"/>
                </a:solidFill>
                <a:latin typeface="Arial" pitchFamily="34" charset="0"/>
                <a:ea typeface="ＭＳ Ｐゴシック" pitchFamily="34" charset="-128"/>
              </a:endParaRPr>
            </a:p>
          </p:txBody>
        </p:sp>
      </p:grpSp>
      <p:grpSp>
        <p:nvGrpSpPr>
          <p:cNvPr id="9" name="Group 192">
            <a:extLst>
              <a:ext uri="{FF2B5EF4-FFF2-40B4-BE49-F238E27FC236}">
                <a16:creationId xmlns:a16="http://schemas.microsoft.com/office/drawing/2014/main" id="{F89C9597-DF74-2C45-82A3-C22721A73C2A}"/>
              </a:ext>
            </a:extLst>
          </p:cNvPr>
          <p:cNvGrpSpPr>
            <a:grpSpLocks/>
          </p:cNvGrpSpPr>
          <p:nvPr/>
        </p:nvGrpSpPr>
        <p:grpSpPr bwMode="auto">
          <a:xfrm>
            <a:off x="4680922" y="2672159"/>
            <a:ext cx="740031" cy="571500"/>
            <a:chOff x="5639" y="3098"/>
            <a:chExt cx="752" cy="732"/>
          </a:xfrm>
          <a:effectLst>
            <a:outerShdw blurRad="50800" dist="38100" dir="2700000">
              <a:srgbClr val="000000">
                <a:alpha val="57000"/>
              </a:srgbClr>
            </a:outerShdw>
          </a:effectLst>
        </p:grpSpPr>
        <p:sp>
          <p:nvSpPr>
            <p:cNvPr id="10" name="Oval 184">
              <a:extLst>
                <a:ext uri="{FF2B5EF4-FFF2-40B4-BE49-F238E27FC236}">
                  <a16:creationId xmlns:a16="http://schemas.microsoft.com/office/drawing/2014/main" id="{EF26B53E-2DED-8D4A-83DD-2BA72179D176}"/>
                </a:ext>
              </a:extLst>
            </p:cNvPr>
            <p:cNvSpPr>
              <a:spLocks noChangeArrowheads="1"/>
            </p:cNvSpPr>
            <p:nvPr/>
          </p:nvSpPr>
          <p:spPr bwMode="auto">
            <a:xfrm>
              <a:off x="5642" y="3098"/>
              <a:ext cx="738" cy="732"/>
            </a:xfrm>
            <a:prstGeom prst="ellipse">
              <a:avLst/>
            </a:prstGeom>
            <a:gradFill rotWithShape="1">
              <a:gsLst>
                <a:gs pos="0">
                  <a:schemeClr val="accent1">
                    <a:gamma/>
                    <a:shade val="63529"/>
                    <a:invGamma/>
                  </a:schemeClr>
                </a:gs>
                <a:gs pos="100000">
                  <a:schemeClr val="accent1"/>
                </a:gs>
              </a:gsLst>
              <a:lin ang="5400000" scaled="1"/>
            </a:gradFill>
            <a:ln w="25400" algn="ctr">
              <a:solidFill>
                <a:srgbClr val="016289"/>
              </a:solidFill>
              <a:round/>
              <a:headEnd/>
              <a:tailEnd/>
            </a:ln>
            <a:effectLst/>
          </p:spPr>
          <p:txBody>
            <a:bodyPr wrap="none" lIns="82124" tIns="41061" rIns="82124" bIns="41061" anchor="ctr"/>
            <a:lstStyle/>
            <a:p>
              <a:pPr algn="l" rtl="0">
                <a:defRPr/>
              </a:pPr>
              <a:endParaRPr lang="en-US" kern="1200" dirty="0">
                <a:solidFill>
                  <a:srgbClr val="FFFFFF"/>
                </a:solidFill>
                <a:latin typeface="Arial"/>
                <a:ea typeface="+mn-ea"/>
                <a:cs typeface="Arial" pitchFamily="34" charset="0"/>
              </a:endParaRPr>
            </a:p>
          </p:txBody>
        </p:sp>
        <p:sp>
          <p:nvSpPr>
            <p:cNvPr id="11" name="Oval 185">
              <a:extLst>
                <a:ext uri="{FF2B5EF4-FFF2-40B4-BE49-F238E27FC236}">
                  <a16:creationId xmlns:a16="http://schemas.microsoft.com/office/drawing/2014/main" id="{8A730C6C-D38B-534F-B823-AA93729AE1EB}"/>
                </a:ext>
              </a:extLst>
            </p:cNvPr>
            <p:cNvSpPr>
              <a:spLocks noChangeArrowheads="1"/>
            </p:cNvSpPr>
            <p:nvPr/>
          </p:nvSpPr>
          <p:spPr bwMode="auto">
            <a:xfrm>
              <a:off x="5708" y="3130"/>
              <a:ext cx="598" cy="474"/>
            </a:xfrm>
            <a:prstGeom prst="ellipse">
              <a:avLst/>
            </a:prstGeom>
            <a:gradFill rotWithShape="1">
              <a:gsLst>
                <a:gs pos="0">
                  <a:srgbClr val="FFFFFF">
                    <a:alpha val="60001"/>
                  </a:srgbClr>
                </a:gs>
                <a:gs pos="100000">
                  <a:srgbClr val="000000">
                    <a:alpha val="0"/>
                  </a:srgbClr>
                </a:gs>
              </a:gsLst>
              <a:lin ang="5400000" scaled="1"/>
            </a:gradFill>
            <a:ln w="9525">
              <a:noFill/>
              <a:round/>
              <a:headEnd/>
              <a:tailEnd/>
            </a:ln>
          </p:spPr>
          <p:txBody>
            <a:bodyPr wrap="none" lIns="82124" tIns="41061" rIns="82124" bIns="41061" anchor="ctr"/>
            <a:lstStyle/>
            <a:p>
              <a:pPr algn="l" rtl="0" fontAlgn="base">
                <a:spcBef>
                  <a:spcPct val="0"/>
                </a:spcBef>
                <a:spcAft>
                  <a:spcPct val="0"/>
                </a:spcAft>
              </a:pPr>
              <a:endParaRPr lang="en-US" kern="1200" dirty="0">
                <a:solidFill>
                  <a:srgbClr val="FFFFFF"/>
                </a:solidFill>
                <a:latin typeface="Arial" pitchFamily="34" charset="0"/>
                <a:ea typeface="ＭＳ Ｐゴシック" pitchFamily="34" charset="-128"/>
                <a:cs typeface="Arial" pitchFamily="34" charset="0"/>
              </a:endParaRPr>
            </a:p>
          </p:txBody>
        </p:sp>
        <p:sp>
          <p:nvSpPr>
            <p:cNvPr id="12" name="Rectangle 186">
              <a:extLst>
                <a:ext uri="{FF2B5EF4-FFF2-40B4-BE49-F238E27FC236}">
                  <a16:creationId xmlns:a16="http://schemas.microsoft.com/office/drawing/2014/main" id="{1E783869-D7B4-4F43-BD9E-FD31D61698F6}"/>
                </a:ext>
              </a:extLst>
            </p:cNvPr>
            <p:cNvSpPr>
              <a:spLocks noChangeArrowheads="1"/>
            </p:cNvSpPr>
            <p:nvPr/>
          </p:nvSpPr>
          <p:spPr bwMode="auto">
            <a:xfrm>
              <a:off x="5639" y="3218"/>
              <a:ext cx="752" cy="579"/>
            </a:xfrm>
            <a:prstGeom prst="rect">
              <a:avLst/>
            </a:prstGeom>
            <a:noFill/>
            <a:ln w="9525">
              <a:noFill/>
              <a:miter lim="800000"/>
              <a:headEnd/>
              <a:tailEnd/>
            </a:ln>
            <a:effectLst>
              <a:outerShdw blurRad="50800" dist="25400" dir="2700000">
                <a:srgbClr val="000000">
                  <a:alpha val="43000"/>
                </a:srgbClr>
              </a:outerShdw>
            </a:effectLst>
          </p:spPr>
          <p:txBody>
            <a:bodyPr lIns="82124" tIns="41061" rIns="82124" bIns="41061">
              <a:spAutoFit/>
            </a:bodyPr>
            <a:lstStyle/>
            <a:p>
              <a:pPr algn="ctr" defTabSz="726940">
                <a:spcBef>
                  <a:spcPct val="50000"/>
                </a:spcBef>
              </a:pPr>
              <a:r>
                <a:rPr lang="en-US" sz="1200" dirty="0">
                  <a:solidFill>
                    <a:srgbClr val="FFFFFF"/>
                  </a:solidFill>
                  <a:latin typeface="Arial" pitchFamily="34" charset="0"/>
                  <a:ea typeface="ＭＳ Ｐゴシック" pitchFamily="34" charset="-128"/>
                </a:rPr>
                <a:t>BGP</a:t>
              </a:r>
              <a:br>
                <a:rPr lang="en-US" sz="1200" dirty="0">
                  <a:solidFill>
                    <a:srgbClr val="FFFFFF"/>
                  </a:solidFill>
                  <a:latin typeface="Arial" pitchFamily="34" charset="0"/>
                  <a:ea typeface="ＭＳ Ｐゴシック" pitchFamily="34" charset="-128"/>
                </a:rPr>
              </a:br>
              <a:r>
                <a:rPr lang="en-US" sz="1200" dirty="0">
                  <a:solidFill>
                    <a:srgbClr val="FFFFFF"/>
                  </a:solidFill>
                  <a:latin typeface="Arial" pitchFamily="34" charset="0"/>
                  <a:ea typeface="ＭＳ Ｐゴシック" pitchFamily="34" charset="-128"/>
                </a:rPr>
                <a:t>filtering</a:t>
              </a:r>
              <a:endParaRPr lang="en-US" sz="1000" dirty="0">
                <a:solidFill>
                  <a:srgbClr val="FFFFFF"/>
                </a:solidFill>
                <a:latin typeface="Arial" pitchFamily="34" charset="0"/>
                <a:ea typeface="ＭＳ Ｐゴシック" pitchFamily="34" charset="-128"/>
              </a:endParaRPr>
            </a:p>
          </p:txBody>
        </p:sp>
      </p:grpSp>
      <p:grpSp>
        <p:nvGrpSpPr>
          <p:cNvPr id="13" name="Group 192">
            <a:extLst>
              <a:ext uri="{FF2B5EF4-FFF2-40B4-BE49-F238E27FC236}">
                <a16:creationId xmlns:a16="http://schemas.microsoft.com/office/drawing/2014/main" id="{16EE829A-C807-CA45-8D5A-7D7DA63641D0}"/>
              </a:ext>
            </a:extLst>
          </p:cNvPr>
          <p:cNvGrpSpPr>
            <a:grpSpLocks/>
          </p:cNvGrpSpPr>
          <p:nvPr/>
        </p:nvGrpSpPr>
        <p:grpSpPr bwMode="auto">
          <a:xfrm>
            <a:off x="6399994" y="2672159"/>
            <a:ext cx="740031" cy="571500"/>
            <a:chOff x="5639" y="3098"/>
            <a:chExt cx="752" cy="732"/>
          </a:xfrm>
          <a:effectLst>
            <a:outerShdw blurRad="50800" dist="38100" dir="2700000">
              <a:srgbClr val="000000">
                <a:alpha val="57000"/>
              </a:srgbClr>
            </a:outerShdw>
          </a:effectLst>
        </p:grpSpPr>
        <p:sp>
          <p:nvSpPr>
            <p:cNvPr id="14" name="Oval 184">
              <a:extLst>
                <a:ext uri="{FF2B5EF4-FFF2-40B4-BE49-F238E27FC236}">
                  <a16:creationId xmlns:a16="http://schemas.microsoft.com/office/drawing/2014/main" id="{02126C30-D956-744F-B612-7C00D7FFE8C6}"/>
                </a:ext>
              </a:extLst>
            </p:cNvPr>
            <p:cNvSpPr>
              <a:spLocks noChangeArrowheads="1"/>
            </p:cNvSpPr>
            <p:nvPr/>
          </p:nvSpPr>
          <p:spPr bwMode="auto">
            <a:xfrm>
              <a:off x="5642" y="3098"/>
              <a:ext cx="738" cy="732"/>
            </a:xfrm>
            <a:prstGeom prst="ellipse">
              <a:avLst/>
            </a:prstGeom>
            <a:gradFill rotWithShape="1">
              <a:gsLst>
                <a:gs pos="0">
                  <a:schemeClr val="accent1">
                    <a:gamma/>
                    <a:shade val="63529"/>
                    <a:invGamma/>
                  </a:schemeClr>
                </a:gs>
                <a:gs pos="100000">
                  <a:schemeClr val="accent1"/>
                </a:gs>
              </a:gsLst>
              <a:lin ang="5400000" scaled="1"/>
            </a:gradFill>
            <a:ln w="25400" algn="ctr">
              <a:solidFill>
                <a:srgbClr val="016289"/>
              </a:solidFill>
              <a:round/>
              <a:headEnd/>
              <a:tailEnd/>
            </a:ln>
            <a:effectLst/>
          </p:spPr>
          <p:txBody>
            <a:bodyPr wrap="none" lIns="82124" tIns="41061" rIns="82124" bIns="41061" anchor="ctr"/>
            <a:lstStyle/>
            <a:p>
              <a:pPr algn="l" rtl="0">
                <a:defRPr/>
              </a:pPr>
              <a:endParaRPr lang="en-US" kern="1200" dirty="0">
                <a:solidFill>
                  <a:srgbClr val="FFFFFF"/>
                </a:solidFill>
                <a:latin typeface="Arial"/>
                <a:ea typeface="+mn-ea"/>
                <a:cs typeface="Arial" pitchFamily="34" charset="0"/>
              </a:endParaRPr>
            </a:p>
          </p:txBody>
        </p:sp>
        <p:sp>
          <p:nvSpPr>
            <p:cNvPr id="15" name="Oval 185">
              <a:extLst>
                <a:ext uri="{FF2B5EF4-FFF2-40B4-BE49-F238E27FC236}">
                  <a16:creationId xmlns:a16="http://schemas.microsoft.com/office/drawing/2014/main" id="{22E1C2CE-9655-1740-9745-04AEC8A0284A}"/>
                </a:ext>
              </a:extLst>
            </p:cNvPr>
            <p:cNvSpPr>
              <a:spLocks noChangeArrowheads="1"/>
            </p:cNvSpPr>
            <p:nvPr/>
          </p:nvSpPr>
          <p:spPr bwMode="auto">
            <a:xfrm>
              <a:off x="5708" y="3130"/>
              <a:ext cx="598" cy="474"/>
            </a:xfrm>
            <a:prstGeom prst="ellipse">
              <a:avLst/>
            </a:prstGeom>
            <a:gradFill rotWithShape="1">
              <a:gsLst>
                <a:gs pos="0">
                  <a:srgbClr val="FFFFFF">
                    <a:alpha val="60001"/>
                  </a:srgbClr>
                </a:gs>
                <a:gs pos="100000">
                  <a:srgbClr val="000000">
                    <a:alpha val="0"/>
                  </a:srgbClr>
                </a:gs>
              </a:gsLst>
              <a:lin ang="5400000" scaled="1"/>
            </a:gradFill>
            <a:ln w="9525">
              <a:noFill/>
              <a:round/>
              <a:headEnd/>
              <a:tailEnd/>
            </a:ln>
          </p:spPr>
          <p:txBody>
            <a:bodyPr wrap="none" lIns="82124" tIns="41061" rIns="82124" bIns="41061" anchor="ctr"/>
            <a:lstStyle/>
            <a:p>
              <a:pPr algn="l" rtl="0" fontAlgn="base">
                <a:spcBef>
                  <a:spcPct val="0"/>
                </a:spcBef>
                <a:spcAft>
                  <a:spcPct val="0"/>
                </a:spcAft>
              </a:pPr>
              <a:endParaRPr lang="en-US" kern="1200" dirty="0">
                <a:solidFill>
                  <a:srgbClr val="FFFFFF"/>
                </a:solidFill>
                <a:latin typeface="Arial" pitchFamily="34" charset="0"/>
                <a:ea typeface="ＭＳ Ｐゴシック" pitchFamily="34" charset="-128"/>
                <a:cs typeface="Arial" pitchFamily="34" charset="0"/>
              </a:endParaRPr>
            </a:p>
          </p:txBody>
        </p:sp>
        <p:sp>
          <p:nvSpPr>
            <p:cNvPr id="16" name="Rectangle 186">
              <a:extLst>
                <a:ext uri="{FF2B5EF4-FFF2-40B4-BE49-F238E27FC236}">
                  <a16:creationId xmlns:a16="http://schemas.microsoft.com/office/drawing/2014/main" id="{0FDEF301-BC1C-4A45-9EB4-54B93B421AD6}"/>
                </a:ext>
              </a:extLst>
            </p:cNvPr>
            <p:cNvSpPr>
              <a:spLocks noChangeArrowheads="1"/>
            </p:cNvSpPr>
            <p:nvPr/>
          </p:nvSpPr>
          <p:spPr bwMode="auto">
            <a:xfrm>
              <a:off x="5639" y="3218"/>
              <a:ext cx="752" cy="579"/>
            </a:xfrm>
            <a:prstGeom prst="rect">
              <a:avLst/>
            </a:prstGeom>
            <a:noFill/>
            <a:ln w="9525">
              <a:noFill/>
              <a:miter lim="800000"/>
              <a:headEnd/>
              <a:tailEnd/>
            </a:ln>
            <a:effectLst>
              <a:outerShdw blurRad="50800" dist="25400" dir="2700000">
                <a:srgbClr val="000000">
                  <a:alpha val="43000"/>
                </a:srgbClr>
              </a:outerShdw>
            </a:effectLst>
          </p:spPr>
          <p:txBody>
            <a:bodyPr lIns="82124" tIns="41061" rIns="82124" bIns="41061">
              <a:spAutoFit/>
            </a:bodyPr>
            <a:lstStyle/>
            <a:p>
              <a:pPr algn="ctr" defTabSz="726940">
                <a:spcBef>
                  <a:spcPct val="50000"/>
                </a:spcBef>
              </a:pPr>
              <a:r>
                <a:rPr lang="en-US" sz="1200" dirty="0">
                  <a:solidFill>
                    <a:srgbClr val="FFFFFF"/>
                  </a:solidFill>
                  <a:latin typeface="Arial" pitchFamily="34" charset="0"/>
                  <a:ea typeface="ＭＳ Ｐゴシック" pitchFamily="34" charset="-128"/>
                </a:rPr>
                <a:t>LFA</a:t>
              </a:r>
              <a:br>
                <a:rPr lang="en-US" sz="1000" dirty="0">
                  <a:solidFill>
                    <a:srgbClr val="FFFFFF"/>
                  </a:solidFill>
                  <a:latin typeface="Arial" pitchFamily="34" charset="0"/>
                  <a:ea typeface="ＭＳ Ｐゴシック" pitchFamily="34" charset="-128"/>
                </a:rPr>
              </a:br>
              <a:r>
                <a:rPr lang="en-US" sz="1200" dirty="0">
                  <a:solidFill>
                    <a:srgbClr val="FFFFFF"/>
                  </a:solidFill>
                  <a:latin typeface="Arial" pitchFamily="34" charset="0"/>
                  <a:ea typeface="ＭＳ Ｐゴシック" pitchFamily="34" charset="-128"/>
                </a:rPr>
                <a:t>R-LFA</a:t>
              </a:r>
            </a:p>
          </p:txBody>
        </p:sp>
      </p:grpSp>
      <p:grpSp>
        <p:nvGrpSpPr>
          <p:cNvPr id="17" name="Group 192">
            <a:extLst>
              <a:ext uri="{FF2B5EF4-FFF2-40B4-BE49-F238E27FC236}">
                <a16:creationId xmlns:a16="http://schemas.microsoft.com/office/drawing/2014/main" id="{8E13EDDF-C875-8541-89B1-51C3A11D24BE}"/>
              </a:ext>
            </a:extLst>
          </p:cNvPr>
          <p:cNvGrpSpPr>
            <a:grpSpLocks/>
          </p:cNvGrpSpPr>
          <p:nvPr/>
        </p:nvGrpSpPr>
        <p:grpSpPr bwMode="auto">
          <a:xfrm>
            <a:off x="7314394" y="2672159"/>
            <a:ext cx="740031" cy="571500"/>
            <a:chOff x="5639" y="3098"/>
            <a:chExt cx="752" cy="732"/>
          </a:xfrm>
          <a:effectLst>
            <a:outerShdw blurRad="50800" dist="38100" dir="2700000">
              <a:srgbClr val="000000">
                <a:alpha val="57000"/>
              </a:srgbClr>
            </a:outerShdw>
          </a:effectLst>
        </p:grpSpPr>
        <p:sp>
          <p:nvSpPr>
            <p:cNvPr id="18" name="Oval 184">
              <a:extLst>
                <a:ext uri="{FF2B5EF4-FFF2-40B4-BE49-F238E27FC236}">
                  <a16:creationId xmlns:a16="http://schemas.microsoft.com/office/drawing/2014/main" id="{6124ADBD-FEC8-634D-85DC-94D73B09C30A}"/>
                </a:ext>
              </a:extLst>
            </p:cNvPr>
            <p:cNvSpPr>
              <a:spLocks noChangeArrowheads="1"/>
            </p:cNvSpPr>
            <p:nvPr/>
          </p:nvSpPr>
          <p:spPr bwMode="auto">
            <a:xfrm>
              <a:off x="5642" y="3098"/>
              <a:ext cx="738" cy="732"/>
            </a:xfrm>
            <a:prstGeom prst="ellipse">
              <a:avLst/>
            </a:prstGeom>
            <a:gradFill rotWithShape="1">
              <a:gsLst>
                <a:gs pos="0">
                  <a:schemeClr val="accent1">
                    <a:gamma/>
                    <a:shade val="63529"/>
                    <a:invGamma/>
                  </a:schemeClr>
                </a:gs>
                <a:gs pos="100000">
                  <a:schemeClr val="accent1"/>
                </a:gs>
              </a:gsLst>
              <a:lin ang="5400000" scaled="1"/>
            </a:gradFill>
            <a:ln w="25400" algn="ctr">
              <a:solidFill>
                <a:srgbClr val="016289"/>
              </a:solidFill>
              <a:round/>
              <a:headEnd/>
              <a:tailEnd/>
            </a:ln>
            <a:effectLst/>
          </p:spPr>
          <p:txBody>
            <a:bodyPr wrap="none" lIns="82124" tIns="41061" rIns="82124" bIns="41061" anchor="ctr"/>
            <a:lstStyle/>
            <a:p>
              <a:pPr algn="l" rtl="0">
                <a:defRPr/>
              </a:pPr>
              <a:endParaRPr lang="en-US" kern="1200" dirty="0">
                <a:solidFill>
                  <a:srgbClr val="FFFFFF"/>
                </a:solidFill>
                <a:latin typeface="Arial"/>
                <a:ea typeface="+mn-ea"/>
                <a:cs typeface="Arial" pitchFamily="34" charset="0"/>
              </a:endParaRPr>
            </a:p>
          </p:txBody>
        </p:sp>
        <p:sp>
          <p:nvSpPr>
            <p:cNvPr id="19" name="Oval 185">
              <a:extLst>
                <a:ext uri="{FF2B5EF4-FFF2-40B4-BE49-F238E27FC236}">
                  <a16:creationId xmlns:a16="http://schemas.microsoft.com/office/drawing/2014/main" id="{E8324D78-53DF-034D-B0B1-98B631861699}"/>
                </a:ext>
              </a:extLst>
            </p:cNvPr>
            <p:cNvSpPr>
              <a:spLocks noChangeArrowheads="1"/>
            </p:cNvSpPr>
            <p:nvPr/>
          </p:nvSpPr>
          <p:spPr bwMode="auto">
            <a:xfrm>
              <a:off x="5708" y="3130"/>
              <a:ext cx="598" cy="474"/>
            </a:xfrm>
            <a:prstGeom prst="ellipse">
              <a:avLst/>
            </a:prstGeom>
            <a:gradFill rotWithShape="1">
              <a:gsLst>
                <a:gs pos="0">
                  <a:srgbClr val="FFFFFF">
                    <a:alpha val="60001"/>
                  </a:srgbClr>
                </a:gs>
                <a:gs pos="100000">
                  <a:srgbClr val="000000">
                    <a:alpha val="0"/>
                  </a:srgbClr>
                </a:gs>
              </a:gsLst>
              <a:lin ang="5400000" scaled="1"/>
            </a:gradFill>
            <a:ln w="9525">
              <a:noFill/>
              <a:round/>
              <a:headEnd/>
              <a:tailEnd/>
            </a:ln>
          </p:spPr>
          <p:txBody>
            <a:bodyPr wrap="none" lIns="82124" tIns="41061" rIns="82124" bIns="41061" anchor="ctr"/>
            <a:lstStyle/>
            <a:p>
              <a:pPr algn="l" rtl="0" fontAlgn="base">
                <a:spcBef>
                  <a:spcPct val="0"/>
                </a:spcBef>
                <a:spcAft>
                  <a:spcPct val="0"/>
                </a:spcAft>
              </a:pPr>
              <a:endParaRPr lang="en-US" kern="1200" dirty="0">
                <a:solidFill>
                  <a:srgbClr val="FFFFFF"/>
                </a:solidFill>
                <a:latin typeface="Arial" pitchFamily="34" charset="0"/>
                <a:ea typeface="ＭＳ Ｐゴシック" pitchFamily="34" charset="-128"/>
                <a:cs typeface="Arial" pitchFamily="34" charset="0"/>
              </a:endParaRPr>
            </a:p>
          </p:txBody>
        </p:sp>
        <p:sp>
          <p:nvSpPr>
            <p:cNvPr id="20" name="Rectangle 186">
              <a:extLst>
                <a:ext uri="{FF2B5EF4-FFF2-40B4-BE49-F238E27FC236}">
                  <a16:creationId xmlns:a16="http://schemas.microsoft.com/office/drawing/2014/main" id="{CF3E9787-9B91-F445-BE0D-66CE833F8DE8}"/>
                </a:ext>
              </a:extLst>
            </p:cNvPr>
            <p:cNvSpPr>
              <a:spLocks noChangeArrowheads="1"/>
            </p:cNvSpPr>
            <p:nvPr/>
          </p:nvSpPr>
          <p:spPr bwMode="auto">
            <a:xfrm>
              <a:off x="5639" y="3218"/>
              <a:ext cx="752" cy="579"/>
            </a:xfrm>
            <a:prstGeom prst="rect">
              <a:avLst/>
            </a:prstGeom>
            <a:noFill/>
            <a:ln w="9525">
              <a:noFill/>
              <a:miter lim="800000"/>
              <a:headEnd/>
              <a:tailEnd/>
            </a:ln>
            <a:effectLst>
              <a:outerShdw blurRad="50800" dist="25400" dir="2700000">
                <a:srgbClr val="000000">
                  <a:alpha val="43000"/>
                </a:srgbClr>
              </a:outerShdw>
            </a:effectLst>
          </p:spPr>
          <p:txBody>
            <a:bodyPr lIns="82124" tIns="41061" rIns="82124" bIns="41061">
              <a:spAutoFit/>
            </a:bodyPr>
            <a:lstStyle/>
            <a:p>
              <a:pPr algn="ctr" defTabSz="726940">
                <a:spcBef>
                  <a:spcPct val="50000"/>
                </a:spcBef>
              </a:pPr>
              <a:r>
                <a:rPr lang="en-US" sz="1200" dirty="0">
                  <a:solidFill>
                    <a:srgbClr val="FFFFFF"/>
                  </a:solidFill>
                  <a:latin typeface="Arial" pitchFamily="34" charset="0"/>
                  <a:ea typeface="ＭＳ Ｐゴシック" pitchFamily="34" charset="-128"/>
                </a:rPr>
                <a:t>BGP</a:t>
              </a:r>
              <a:br>
                <a:rPr lang="en-US" sz="1200" dirty="0">
                  <a:solidFill>
                    <a:srgbClr val="FFFFFF"/>
                  </a:solidFill>
                  <a:latin typeface="Arial" pitchFamily="34" charset="0"/>
                  <a:ea typeface="ＭＳ Ｐゴシック" pitchFamily="34" charset="-128"/>
                </a:rPr>
              </a:br>
              <a:r>
                <a:rPr lang="en-US" sz="1200" dirty="0">
                  <a:solidFill>
                    <a:srgbClr val="FFFFFF"/>
                  </a:solidFill>
                  <a:latin typeface="Arial" pitchFamily="34" charset="0"/>
                  <a:ea typeface="ＭＳ Ｐゴシック" pitchFamily="34" charset="-128"/>
                </a:rPr>
                <a:t>PIC</a:t>
              </a:r>
            </a:p>
          </p:txBody>
        </p:sp>
      </p:grpSp>
      <p:grpSp>
        <p:nvGrpSpPr>
          <p:cNvPr id="21" name="Group 192">
            <a:extLst>
              <a:ext uri="{FF2B5EF4-FFF2-40B4-BE49-F238E27FC236}">
                <a16:creationId xmlns:a16="http://schemas.microsoft.com/office/drawing/2014/main" id="{343DAE23-3DCD-2141-A74E-9EA69B1450F6}"/>
              </a:ext>
            </a:extLst>
          </p:cNvPr>
          <p:cNvGrpSpPr>
            <a:grpSpLocks/>
          </p:cNvGrpSpPr>
          <p:nvPr/>
        </p:nvGrpSpPr>
        <p:grpSpPr bwMode="auto">
          <a:xfrm>
            <a:off x="2888698" y="2667588"/>
            <a:ext cx="740031" cy="571501"/>
            <a:chOff x="5639" y="3098"/>
            <a:chExt cx="752" cy="732"/>
          </a:xfrm>
          <a:effectLst>
            <a:outerShdw blurRad="50800" dist="38100" dir="2700000">
              <a:srgbClr val="000000">
                <a:alpha val="57000"/>
              </a:srgbClr>
            </a:outerShdw>
          </a:effectLst>
        </p:grpSpPr>
        <p:sp>
          <p:nvSpPr>
            <p:cNvPr id="22" name="Oval 184">
              <a:extLst>
                <a:ext uri="{FF2B5EF4-FFF2-40B4-BE49-F238E27FC236}">
                  <a16:creationId xmlns:a16="http://schemas.microsoft.com/office/drawing/2014/main" id="{2035E737-144F-C44E-B6E9-B05EE64D7116}"/>
                </a:ext>
              </a:extLst>
            </p:cNvPr>
            <p:cNvSpPr>
              <a:spLocks noChangeArrowheads="1"/>
            </p:cNvSpPr>
            <p:nvPr/>
          </p:nvSpPr>
          <p:spPr bwMode="auto">
            <a:xfrm>
              <a:off x="5642" y="3098"/>
              <a:ext cx="738" cy="732"/>
            </a:xfrm>
            <a:prstGeom prst="ellipse">
              <a:avLst/>
            </a:prstGeom>
            <a:gradFill rotWithShape="1">
              <a:gsLst>
                <a:gs pos="0">
                  <a:schemeClr val="accent1">
                    <a:gamma/>
                    <a:shade val="63529"/>
                    <a:invGamma/>
                  </a:schemeClr>
                </a:gs>
                <a:gs pos="100000">
                  <a:schemeClr val="accent1"/>
                </a:gs>
              </a:gsLst>
              <a:lin ang="5400000" scaled="1"/>
            </a:gradFill>
            <a:ln w="25400" algn="ctr">
              <a:solidFill>
                <a:srgbClr val="016289"/>
              </a:solidFill>
              <a:round/>
              <a:headEnd/>
              <a:tailEnd/>
            </a:ln>
            <a:effectLst/>
          </p:spPr>
          <p:txBody>
            <a:bodyPr wrap="none" lIns="82124" tIns="41061" rIns="82124" bIns="41061" anchor="ctr"/>
            <a:lstStyle/>
            <a:p>
              <a:pPr algn="l" rtl="0">
                <a:defRPr/>
              </a:pPr>
              <a:endParaRPr lang="en-US" kern="1200" dirty="0">
                <a:solidFill>
                  <a:srgbClr val="FFFFFF"/>
                </a:solidFill>
                <a:latin typeface="Arial"/>
                <a:ea typeface="+mn-ea"/>
                <a:cs typeface="Arial" pitchFamily="34" charset="0"/>
              </a:endParaRPr>
            </a:p>
          </p:txBody>
        </p:sp>
        <p:sp>
          <p:nvSpPr>
            <p:cNvPr id="23" name="Oval 185">
              <a:extLst>
                <a:ext uri="{FF2B5EF4-FFF2-40B4-BE49-F238E27FC236}">
                  <a16:creationId xmlns:a16="http://schemas.microsoft.com/office/drawing/2014/main" id="{04D86946-5ECB-7C4E-B0A9-A2757B980B0F}"/>
                </a:ext>
              </a:extLst>
            </p:cNvPr>
            <p:cNvSpPr>
              <a:spLocks noChangeArrowheads="1"/>
            </p:cNvSpPr>
            <p:nvPr/>
          </p:nvSpPr>
          <p:spPr bwMode="auto">
            <a:xfrm>
              <a:off x="5708" y="3130"/>
              <a:ext cx="598" cy="474"/>
            </a:xfrm>
            <a:prstGeom prst="ellipse">
              <a:avLst/>
            </a:prstGeom>
            <a:gradFill rotWithShape="1">
              <a:gsLst>
                <a:gs pos="0">
                  <a:srgbClr val="FFFFFF">
                    <a:alpha val="60001"/>
                  </a:srgbClr>
                </a:gs>
                <a:gs pos="100000">
                  <a:srgbClr val="000000">
                    <a:alpha val="0"/>
                  </a:srgbClr>
                </a:gs>
              </a:gsLst>
              <a:lin ang="5400000" scaled="1"/>
            </a:gradFill>
            <a:ln w="9525">
              <a:noFill/>
              <a:round/>
              <a:headEnd/>
              <a:tailEnd/>
            </a:ln>
          </p:spPr>
          <p:txBody>
            <a:bodyPr wrap="none" lIns="82124" tIns="41061" rIns="82124" bIns="41061" anchor="ctr"/>
            <a:lstStyle/>
            <a:p>
              <a:pPr algn="l" rtl="0" fontAlgn="base">
                <a:spcBef>
                  <a:spcPct val="0"/>
                </a:spcBef>
                <a:spcAft>
                  <a:spcPct val="0"/>
                </a:spcAft>
              </a:pPr>
              <a:endParaRPr lang="en-US" kern="1200" dirty="0">
                <a:solidFill>
                  <a:srgbClr val="FFFFFF"/>
                </a:solidFill>
                <a:latin typeface="Arial" pitchFamily="34" charset="0"/>
                <a:ea typeface="ＭＳ Ｐゴシック" pitchFamily="34" charset="-128"/>
                <a:cs typeface="Arial" pitchFamily="34" charset="0"/>
              </a:endParaRPr>
            </a:p>
          </p:txBody>
        </p:sp>
        <p:sp>
          <p:nvSpPr>
            <p:cNvPr id="24" name="Rectangle 186">
              <a:extLst>
                <a:ext uri="{FF2B5EF4-FFF2-40B4-BE49-F238E27FC236}">
                  <a16:creationId xmlns:a16="http://schemas.microsoft.com/office/drawing/2014/main" id="{95A58CC5-D83F-D54C-B580-89CBD16BFED2}"/>
                </a:ext>
              </a:extLst>
            </p:cNvPr>
            <p:cNvSpPr>
              <a:spLocks noChangeArrowheads="1"/>
            </p:cNvSpPr>
            <p:nvPr/>
          </p:nvSpPr>
          <p:spPr bwMode="auto">
            <a:xfrm>
              <a:off x="5639" y="3110"/>
              <a:ext cx="752" cy="678"/>
            </a:xfrm>
            <a:prstGeom prst="rect">
              <a:avLst/>
            </a:prstGeom>
            <a:noFill/>
            <a:ln w="9525">
              <a:noFill/>
              <a:miter lim="800000"/>
              <a:headEnd/>
              <a:tailEnd/>
            </a:ln>
            <a:effectLst>
              <a:outerShdw blurRad="50800" dist="25400" dir="2700000">
                <a:srgbClr val="000000">
                  <a:alpha val="43000"/>
                </a:srgbClr>
              </a:outerShdw>
            </a:effectLst>
          </p:spPr>
          <p:txBody>
            <a:bodyPr lIns="82124" tIns="41061" rIns="82124" bIns="41061">
              <a:spAutoFit/>
            </a:bodyPr>
            <a:lstStyle/>
            <a:p>
              <a:pPr algn="ctr" defTabSz="726940">
                <a:spcBef>
                  <a:spcPct val="50000"/>
                </a:spcBef>
              </a:pPr>
              <a:r>
                <a:rPr lang="en-US" sz="1000" dirty="0">
                  <a:solidFill>
                    <a:srgbClr val="FFFFFF"/>
                  </a:solidFill>
                  <a:latin typeface="Arial" pitchFamily="34" charset="0"/>
                  <a:ea typeface="ＭＳ Ｐゴシック" pitchFamily="34" charset="-128"/>
                </a:rPr>
                <a:t>IGP/LDP Domain</a:t>
              </a:r>
              <a:br>
                <a:rPr lang="en-US" sz="900" dirty="0">
                  <a:solidFill>
                    <a:srgbClr val="FFFFFF"/>
                  </a:solidFill>
                  <a:latin typeface="Arial" pitchFamily="34" charset="0"/>
                  <a:ea typeface="ＭＳ Ｐゴシック" pitchFamily="34" charset="-128"/>
                </a:rPr>
              </a:br>
              <a:r>
                <a:rPr lang="en-US" sz="900" dirty="0">
                  <a:solidFill>
                    <a:srgbClr val="FFFFFF"/>
                  </a:solidFill>
                  <a:latin typeface="Arial" pitchFamily="34" charset="0"/>
                  <a:ea typeface="ＭＳ Ｐゴシック" pitchFamily="34" charset="-128"/>
                </a:rPr>
                <a:t>isolation</a:t>
              </a:r>
              <a:endParaRPr lang="en-US" sz="1000" dirty="0">
                <a:solidFill>
                  <a:srgbClr val="FFFFFF"/>
                </a:solidFill>
                <a:latin typeface="Arial" pitchFamily="34" charset="0"/>
                <a:ea typeface="ＭＳ Ｐゴシック" pitchFamily="34" charset="-128"/>
              </a:endParaRPr>
            </a:p>
          </p:txBody>
        </p:sp>
      </p:grpSp>
      <p:grpSp>
        <p:nvGrpSpPr>
          <p:cNvPr id="25" name="Group 192">
            <a:extLst>
              <a:ext uri="{FF2B5EF4-FFF2-40B4-BE49-F238E27FC236}">
                <a16:creationId xmlns:a16="http://schemas.microsoft.com/office/drawing/2014/main" id="{9464A5C1-0060-F642-A7C0-BDC0152935D1}"/>
              </a:ext>
            </a:extLst>
          </p:cNvPr>
          <p:cNvGrpSpPr>
            <a:grpSpLocks/>
          </p:cNvGrpSpPr>
          <p:nvPr/>
        </p:nvGrpSpPr>
        <p:grpSpPr bwMode="auto">
          <a:xfrm>
            <a:off x="8273881" y="2667587"/>
            <a:ext cx="740031" cy="571500"/>
            <a:chOff x="5639" y="3098"/>
            <a:chExt cx="752" cy="732"/>
          </a:xfrm>
          <a:effectLst>
            <a:outerShdw blurRad="50800" dist="38100" dir="2700000">
              <a:srgbClr val="000000">
                <a:alpha val="57000"/>
              </a:srgbClr>
            </a:outerShdw>
          </a:effectLst>
        </p:grpSpPr>
        <p:sp>
          <p:nvSpPr>
            <p:cNvPr id="26" name="Oval 184">
              <a:extLst>
                <a:ext uri="{FF2B5EF4-FFF2-40B4-BE49-F238E27FC236}">
                  <a16:creationId xmlns:a16="http://schemas.microsoft.com/office/drawing/2014/main" id="{3943347A-5A3A-CA43-AED2-FEBBAC8CA825}"/>
                </a:ext>
              </a:extLst>
            </p:cNvPr>
            <p:cNvSpPr>
              <a:spLocks noChangeArrowheads="1"/>
            </p:cNvSpPr>
            <p:nvPr/>
          </p:nvSpPr>
          <p:spPr bwMode="auto">
            <a:xfrm>
              <a:off x="5642" y="3098"/>
              <a:ext cx="738" cy="732"/>
            </a:xfrm>
            <a:prstGeom prst="ellipse">
              <a:avLst/>
            </a:prstGeom>
            <a:gradFill rotWithShape="1">
              <a:gsLst>
                <a:gs pos="0">
                  <a:schemeClr val="accent1">
                    <a:gamma/>
                    <a:shade val="63529"/>
                    <a:invGamma/>
                  </a:schemeClr>
                </a:gs>
                <a:gs pos="100000">
                  <a:schemeClr val="accent1"/>
                </a:gs>
              </a:gsLst>
              <a:lin ang="5400000" scaled="1"/>
            </a:gradFill>
            <a:ln w="25400" algn="ctr">
              <a:solidFill>
                <a:srgbClr val="016289"/>
              </a:solidFill>
              <a:round/>
              <a:headEnd/>
              <a:tailEnd/>
            </a:ln>
            <a:effectLst/>
          </p:spPr>
          <p:txBody>
            <a:bodyPr wrap="none" lIns="82124" tIns="41061" rIns="82124" bIns="41061" anchor="ctr"/>
            <a:lstStyle/>
            <a:p>
              <a:pPr algn="l" rtl="0">
                <a:defRPr/>
              </a:pPr>
              <a:endParaRPr lang="en-US" kern="1200" dirty="0">
                <a:solidFill>
                  <a:srgbClr val="FFFFFF"/>
                </a:solidFill>
                <a:latin typeface="Arial"/>
                <a:ea typeface="+mn-ea"/>
                <a:cs typeface="Arial" pitchFamily="34" charset="0"/>
              </a:endParaRPr>
            </a:p>
          </p:txBody>
        </p:sp>
        <p:sp>
          <p:nvSpPr>
            <p:cNvPr id="27" name="Oval 185">
              <a:extLst>
                <a:ext uri="{FF2B5EF4-FFF2-40B4-BE49-F238E27FC236}">
                  <a16:creationId xmlns:a16="http://schemas.microsoft.com/office/drawing/2014/main" id="{4CED2DC2-8CF8-D547-B18B-1D243F14A744}"/>
                </a:ext>
              </a:extLst>
            </p:cNvPr>
            <p:cNvSpPr>
              <a:spLocks noChangeArrowheads="1"/>
            </p:cNvSpPr>
            <p:nvPr/>
          </p:nvSpPr>
          <p:spPr bwMode="auto">
            <a:xfrm>
              <a:off x="5708" y="3130"/>
              <a:ext cx="598" cy="474"/>
            </a:xfrm>
            <a:prstGeom prst="ellipse">
              <a:avLst/>
            </a:prstGeom>
            <a:gradFill rotWithShape="1">
              <a:gsLst>
                <a:gs pos="0">
                  <a:srgbClr val="FFFFFF">
                    <a:alpha val="60001"/>
                  </a:srgbClr>
                </a:gs>
                <a:gs pos="100000">
                  <a:srgbClr val="000000">
                    <a:alpha val="0"/>
                  </a:srgbClr>
                </a:gs>
              </a:gsLst>
              <a:lin ang="5400000" scaled="1"/>
            </a:gradFill>
            <a:ln w="9525">
              <a:noFill/>
              <a:round/>
              <a:headEnd/>
              <a:tailEnd/>
            </a:ln>
          </p:spPr>
          <p:txBody>
            <a:bodyPr wrap="none" lIns="82124" tIns="41061" rIns="82124" bIns="41061" anchor="ctr"/>
            <a:lstStyle/>
            <a:p>
              <a:pPr algn="l" rtl="0" fontAlgn="base">
                <a:spcBef>
                  <a:spcPct val="0"/>
                </a:spcBef>
                <a:spcAft>
                  <a:spcPct val="0"/>
                </a:spcAft>
              </a:pPr>
              <a:endParaRPr lang="en-US" kern="1200" dirty="0">
                <a:solidFill>
                  <a:srgbClr val="FFFFFF"/>
                </a:solidFill>
                <a:latin typeface="Arial" pitchFamily="34" charset="0"/>
                <a:ea typeface="ＭＳ Ｐゴシック" pitchFamily="34" charset="-128"/>
                <a:cs typeface="Arial" pitchFamily="34" charset="0"/>
              </a:endParaRPr>
            </a:p>
          </p:txBody>
        </p:sp>
        <p:sp>
          <p:nvSpPr>
            <p:cNvPr id="28" name="Rectangle 186">
              <a:extLst>
                <a:ext uri="{FF2B5EF4-FFF2-40B4-BE49-F238E27FC236}">
                  <a16:creationId xmlns:a16="http://schemas.microsoft.com/office/drawing/2014/main" id="{0091C9CF-5C7E-554B-AD8A-BD0E11B60A48}"/>
                </a:ext>
              </a:extLst>
            </p:cNvPr>
            <p:cNvSpPr>
              <a:spLocks noChangeArrowheads="1"/>
            </p:cNvSpPr>
            <p:nvPr/>
          </p:nvSpPr>
          <p:spPr bwMode="auto">
            <a:xfrm>
              <a:off x="5639" y="3218"/>
              <a:ext cx="752" cy="579"/>
            </a:xfrm>
            <a:prstGeom prst="rect">
              <a:avLst/>
            </a:prstGeom>
            <a:noFill/>
            <a:ln w="9525">
              <a:noFill/>
              <a:miter lim="800000"/>
              <a:headEnd/>
              <a:tailEnd/>
            </a:ln>
            <a:effectLst>
              <a:outerShdw blurRad="50800" dist="25400" dir="2700000">
                <a:srgbClr val="000000">
                  <a:alpha val="43000"/>
                </a:srgbClr>
              </a:outerShdw>
            </a:effectLst>
          </p:spPr>
          <p:txBody>
            <a:bodyPr lIns="82124" tIns="41061" rIns="82124" bIns="41061">
              <a:spAutoFit/>
            </a:bodyPr>
            <a:lstStyle/>
            <a:p>
              <a:pPr algn="ctr" defTabSz="726940">
                <a:spcBef>
                  <a:spcPct val="50000"/>
                </a:spcBef>
              </a:pPr>
              <a:r>
                <a:rPr lang="en-US" sz="1200" dirty="0">
                  <a:solidFill>
                    <a:srgbClr val="FFFFFF"/>
                  </a:solidFill>
                  <a:latin typeface="Arial" pitchFamily="34" charset="0"/>
                  <a:ea typeface="ＭＳ Ｐゴシック" pitchFamily="34" charset="-128"/>
                </a:rPr>
                <a:t>E2E</a:t>
              </a:r>
              <a:br>
                <a:rPr lang="en-US" sz="1200" dirty="0">
                  <a:solidFill>
                    <a:srgbClr val="FFFFFF"/>
                  </a:solidFill>
                  <a:latin typeface="Arial" pitchFamily="34" charset="0"/>
                  <a:ea typeface="ＭＳ Ｐゴシック" pitchFamily="34" charset="-128"/>
                </a:rPr>
              </a:br>
              <a:r>
                <a:rPr lang="en-US" sz="1200" dirty="0">
                  <a:solidFill>
                    <a:srgbClr val="FFFFFF"/>
                  </a:solidFill>
                  <a:latin typeface="Arial" pitchFamily="34" charset="0"/>
                  <a:ea typeface="ＭＳ Ｐゴシック" pitchFamily="34" charset="-128"/>
                </a:rPr>
                <a:t>OAM</a:t>
              </a:r>
            </a:p>
          </p:txBody>
        </p:sp>
      </p:grpSp>
      <p:sp>
        <p:nvSpPr>
          <p:cNvPr id="29" name="Oval 34">
            <a:extLst>
              <a:ext uri="{FF2B5EF4-FFF2-40B4-BE49-F238E27FC236}">
                <a16:creationId xmlns:a16="http://schemas.microsoft.com/office/drawing/2014/main" id="{C49D6DA9-E4AE-2744-823B-2CC5CB79A0E6}"/>
              </a:ext>
            </a:extLst>
          </p:cNvPr>
          <p:cNvSpPr>
            <a:spLocks noChangeArrowheads="1"/>
          </p:cNvSpPr>
          <p:nvPr/>
        </p:nvSpPr>
        <p:spPr bwMode="auto">
          <a:xfrm>
            <a:off x="4799160" y="1686131"/>
            <a:ext cx="2157984" cy="914400"/>
          </a:xfrm>
          <a:prstGeom prst="ellipse">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81633" tIns="40817" rIns="81633" bIns="40817">
            <a:prstTxWarp prst="textNoShape">
              <a:avLst/>
            </a:prstTxWarp>
          </a:bodyPr>
          <a:lstStyle/>
          <a:p>
            <a:pPr algn="ctr" eaLnBrk="0" hangingPunct="0">
              <a:lnSpc>
                <a:spcPct val="90000"/>
              </a:lnSpc>
            </a:pPr>
            <a:r>
              <a:rPr lang="en-US" dirty="0">
                <a:solidFill>
                  <a:srgbClr val="FFFFFF"/>
                </a:solidFill>
                <a:latin typeface="Arial" pitchFamily="-106" charset="0"/>
              </a:rPr>
              <a:t>Classical MPLS</a:t>
            </a:r>
          </a:p>
        </p:txBody>
      </p:sp>
      <p:sp>
        <p:nvSpPr>
          <p:cNvPr id="30" name="Plus 29">
            <a:extLst>
              <a:ext uri="{FF2B5EF4-FFF2-40B4-BE49-F238E27FC236}">
                <a16:creationId xmlns:a16="http://schemas.microsoft.com/office/drawing/2014/main" id="{F006BF01-C8A2-8E45-AEBD-D302E468E5C0}"/>
              </a:ext>
            </a:extLst>
          </p:cNvPr>
          <p:cNvSpPr/>
          <p:nvPr/>
        </p:nvSpPr>
        <p:spPr>
          <a:xfrm>
            <a:off x="1909656" y="2722451"/>
            <a:ext cx="621792" cy="466344"/>
          </a:xfrm>
          <a:prstGeom prst="mathPlus">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81633" tIns="40817" rIns="81633" bIns="40817" rtlCol="0" anchor="ctr"/>
          <a:lstStyle/>
          <a:p>
            <a:pPr algn="ctr"/>
            <a:endParaRPr lang="en-US" sz="1200" dirty="0"/>
          </a:p>
        </p:txBody>
      </p:sp>
      <p:sp>
        <p:nvSpPr>
          <p:cNvPr id="31" name="Equal 30">
            <a:extLst>
              <a:ext uri="{FF2B5EF4-FFF2-40B4-BE49-F238E27FC236}">
                <a16:creationId xmlns:a16="http://schemas.microsoft.com/office/drawing/2014/main" id="{6E0E1EEB-B0CF-7D42-A613-048FBF767A34}"/>
              </a:ext>
            </a:extLst>
          </p:cNvPr>
          <p:cNvSpPr/>
          <p:nvPr/>
        </p:nvSpPr>
        <p:spPr>
          <a:xfrm>
            <a:off x="4031064" y="3591131"/>
            <a:ext cx="621792" cy="493776"/>
          </a:xfrm>
          <a:prstGeom prst="mathEqual">
            <a:avLst/>
          </a:prstGeom>
          <a:solidFill>
            <a:srgbClr val="0096D6"/>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81633" tIns="40817" rIns="81633" bIns="40817" rtlCol="0" anchor="ctr"/>
          <a:lstStyle/>
          <a:p>
            <a:pPr algn="ctr"/>
            <a:endParaRPr lang="en-US" dirty="0">
              <a:solidFill>
                <a:schemeClr val="tx1"/>
              </a:solidFill>
            </a:endParaRPr>
          </a:p>
        </p:txBody>
      </p:sp>
      <p:sp>
        <p:nvSpPr>
          <p:cNvPr id="32" name="Oval 24">
            <a:extLst>
              <a:ext uri="{FF2B5EF4-FFF2-40B4-BE49-F238E27FC236}">
                <a16:creationId xmlns:a16="http://schemas.microsoft.com/office/drawing/2014/main" id="{8DE53440-B8F4-B948-97AF-E5D2FAE670BA}"/>
              </a:ext>
            </a:extLst>
          </p:cNvPr>
          <p:cNvSpPr>
            <a:spLocks noChangeArrowheads="1"/>
          </p:cNvSpPr>
          <p:nvPr/>
        </p:nvSpPr>
        <p:spPr bwMode="auto">
          <a:xfrm>
            <a:off x="2443056" y="4888055"/>
            <a:ext cx="1447800" cy="728472"/>
          </a:xfrm>
          <a:prstGeom prst="ellipse">
            <a:avLst/>
          </a:prstGeom>
          <a:solidFill>
            <a:schemeClr val="accent6"/>
          </a:solidFill>
          <a:ln>
            <a:solidFill>
              <a:srgbClr val="FFFFFF"/>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wrap="none" lIns="81633" tIns="40817" rIns="81633" bIns="40817" anchor="ctr">
            <a:prstTxWarp prst="textNoShape">
              <a:avLst/>
            </a:prstTxWarp>
          </a:bodyPr>
          <a:lstStyle/>
          <a:p>
            <a:pPr algn="ctr" eaLnBrk="0" hangingPunct="0">
              <a:lnSpc>
                <a:spcPct val="90000"/>
              </a:lnSpc>
            </a:pPr>
            <a:r>
              <a:rPr lang="en-US" sz="1600" dirty="0">
                <a:solidFill>
                  <a:srgbClr val="FFFFFF"/>
                </a:solidFill>
                <a:latin typeface="Arial" pitchFamily="-106" charset="0"/>
              </a:rPr>
              <a:t>Scalability</a:t>
            </a:r>
          </a:p>
        </p:txBody>
      </p:sp>
      <p:sp>
        <p:nvSpPr>
          <p:cNvPr id="33" name="Oval 24">
            <a:extLst>
              <a:ext uri="{FF2B5EF4-FFF2-40B4-BE49-F238E27FC236}">
                <a16:creationId xmlns:a16="http://schemas.microsoft.com/office/drawing/2014/main" id="{F3CD34BD-2A6C-7448-87CA-9A94E7448A50}"/>
              </a:ext>
            </a:extLst>
          </p:cNvPr>
          <p:cNvSpPr>
            <a:spLocks noChangeArrowheads="1"/>
          </p:cNvSpPr>
          <p:nvPr/>
        </p:nvSpPr>
        <p:spPr bwMode="auto">
          <a:xfrm>
            <a:off x="4198704" y="4888054"/>
            <a:ext cx="1447800" cy="728472"/>
          </a:xfrm>
          <a:prstGeom prst="ellipse">
            <a:avLst/>
          </a:prstGeom>
          <a:solidFill>
            <a:schemeClr val="accent6"/>
          </a:solidFill>
          <a:ln>
            <a:solidFill>
              <a:srgbClr val="FFFFFF"/>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wrap="none" lIns="81633" tIns="40817" rIns="81633" bIns="40817" anchor="ctr">
            <a:prstTxWarp prst="textNoShape">
              <a:avLst/>
            </a:prstTxWarp>
          </a:bodyPr>
          <a:lstStyle/>
          <a:p>
            <a:pPr algn="ctr" eaLnBrk="0" hangingPunct="0">
              <a:lnSpc>
                <a:spcPct val="90000"/>
              </a:lnSpc>
            </a:pPr>
            <a:r>
              <a:rPr lang="en-US" sz="1600" dirty="0">
                <a:solidFill>
                  <a:srgbClr val="FFFFFF"/>
                </a:solidFill>
                <a:latin typeface="Arial" pitchFamily="-106" charset="0"/>
              </a:rPr>
              <a:t>Security</a:t>
            </a:r>
          </a:p>
        </p:txBody>
      </p:sp>
      <p:sp>
        <p:nvSpPr>
          <p:cNvPr id="34" name="Oval 24">
            <a:extLst>
              <a:ext uri="{FF2B5EF4-FFF2-40B4-BE49-F238E27FC236}">
                <a16:creationId xmlns:a16="http://schemas.microsoft.com/office/drawing/2014/main" id="{4BA92303-1A11-E544-9566-402887CE4117}"/>
              </a:ext>
            </a:extLst>
          </p:cNvPr>
          <p:cNvSpPr>
            <a:spLocks noChangeArrowheads="1"/>
          </p:cNvSpPr>
          <p:nvPr/>
        </p:nvSpPr>
        <p:spPr bwMode="auto">
          <a:xfrm>
            <a:off x="6320112" y="4920059"/>
            <a:ext cx="1447800" cy="728472"/>
          </a:xfrm>
          <a:prstGeom prst="ellipse">
            <a:avLst/>
          </a:prstGeom>
          <a:solidFill>
            <a:schemeClr val="accent6"/>
          </a:solidFill>
          <a:ln>
            <a:solidFill>
              <a:srgbClr val="FFFFFF"/>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wrap="none" lIns="81633" tIns="40817" rIns="81633" bIns="40817" anchor="ctr">
            <a:prstTxWarp prst="textNoShape">
              <a:avLst/>
            </a:prstTxWarp>
          </a:bodyPr>
          <a:lstStyle/>
          <a:p>
            <a:pPr algn="ctr" eaLnBrk="0" hangingPunct="0">
              <a:lnSpc>
                <a:spcPct val="90000"/>
              </a:lnSpc>
            </a:pPr>
            <a:r>
              <a:rPr lang="en-US" sz="1600" dirty="0">
                <a:solidFill>
                  <a:srgbClr val="FFFFFF"/>
                </a:solidFill>
                <a:latin typeface="Arial" pitchFamily="-106" charset="0"/>
              </a:rPr>
              <a:t>Simplification</a:t>
            </a:r>
          </a:p>
        </p:txBody>
      </p:sp>
      <p:sp>
        <p:nvSpPr>
          <p:cNvPr id="35" name="Oval 24">
            <a:extLst>
              <a:ext uri="{FF2B5EF4-FFF2-40B4-BE49-F238E27FC236}">
                <a16:creationId xmlns:a16="http://schemas.microsoft.com/office/drawing/2014/main" id="{723D1608-161D-244F-9586-B473F5932A75}"/>
              </a:ext>
            </a:extLst>
          </p:cNvPr>
          <p:cNvSpPr>
            <a:spLocks noChangeArrowheads="1"/>
          </p:cNvSpPr>
          <p:nvPr/>
        </p:nvSpPr>
        <p:spPr bwMode="auto">
          <a:xfrm>
            <a:off x="8048328" y="4885006"/>
            <a:ext cx="1447800" cy="728472"/>
          </a:xfrm>
          <a:prstGeom prst="ellipse">
            <a:avLst/>
          </a:prstGeom>
          <a:solidFill>
            <a:schemeClr val="accent6"/>
          </a:solidFill>
          <a:ln>
            <a:solidFill>
              <a:srgbClr val="FFFFFF"/>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wrap="none" lIns="81633" tIns="40817" rIns="81633" bIns="40817" anchor="ctr">
            <a:prstTxWarp prst="textNoShape">
              <a:avLst/>
            </a:prstTxWarp>
          </a:bodyPr>
          <a:lstStyle/>
          <a:p>
            <a:pPr algn="ctr" eaLnBrk="0" hangingPunct="0">
              <a:lnSpc>
                <a:spcPct val="90000"/>
              </a:lnSpc>
            </a:pPr>
            <a:r>
              <a:rPr lang="en-US" sz="1600" dirty="0">
                <a:solidFill>
                  <a:srgbClr val="FFFFFF"/>
                </a:solidFill>
                <a:latin typeface="Arial" pitchFamily="-106" charset="0"/>
              </a:rPr>
              <a:t>Multi-Service</a:t>
            </a:r>
          </a:p>
        </p:txBody>
      </p:sp>
      <p:sp>
        <p:nvSpPr>
          <p:cNvPr id="36" name="Oval 34">
            <a:extLst>
              <a:ext uri="{FF2B5EF4-FFF2-40B4-BE49-F238E27FC236}">
                <a16:creationId xmlns:a16="http://schemas.microsoft.com/office/drawing/2014/main" id="{6D07A35F-DA66-F548-ADD4-A8FE4541D869}"/>
              </a:ext>
            </a:extLst>
          </p:cNvPr>
          <p:cNvSpPr>
            <a:spLocks noChangeArrowheads="1"/>
          </p:cNvSpPr>
          <p:nvPr/>
        </p:nvSpPr>
        <p:spPr bwMode="auto">
          <a:xfrm>
            <a:off x="4799160" y="3347291"/>
            <a:ext cx="2157984" cy="929640"/>
          </a:xfrm>
          <a:prstGeom prst="ellipse">
            <a:avLst/>
          </a:prstGeom>
          <a:ln>
            <a:headEnd type="none" w="med" len="med"/>
            <a:tailEnd type="none" w="med" len="med"/>
          </a:ln>
          <a:effectLst>
            <a:glow rad="139700">
              <a:schemeClr val="accent2">
                <a:satMod val="175000"/>
                <a:alpha val="40000"/>
              </a:schemeClr>
            </a:glow>
            <a:outerShdw blurRad="76200" dist="12700" dir="2700000" sy="-23000" kx="-800400" algn="bl" rotWithShape="0">
              <a:prstClr val="black">
                <a:alpha val="20000"/>
              </a:prstClr>
            </a:outerShdw>
          </a:effectLst>
        </p:spPr>
        <p:style>
          <a:lnRef idx="3">
            <a:schemeClr val="lt1"/>
          </a:lnRef>
          <a:fillRef idx="1">
            <a:schemeClr val="accent2"/>
          </a:fillRef>
          <a:effectRef idx="1">
            <a:schemeClr val="accent2"/>
          </a:effectRef>
          <a:fontRef idx="minor">
            <a:schemeClr val="lt1"/>
          </a:fontRef>
        </p:style>
        <p:txBody>
          <a:bodyPr lIns="81633" tIns="40817" rIns="81633" bIns="40817">
            <a:prstTxWarp prst="textNoShape">
              <a:avLst/>
            </a:prstTxWarp>
          </a:bodyPr>
          <a:lstStyle/>
          <a:p>
            <a:pPr algn="ctr" eaLnBrk="0" hangingPunct="0">
              <a:lnSpc>
                <a:spcPct val="90000"/>
              </a:lnSpc>
            </a:pPr>
            <a:r>
              <a:rPr lang="en-US" b="1" dirty="0">
                <a:solidFill>
                  <a:srgbClr val="FFFFFF"/>
                </a:solidFill>
                <a:latin typeface="Arial" pitchFamily="-106" charset="0"/>
              </a:rPr>
              <a:t>Unified</a:t>
            </a:r>
          </a:p>
          <a:p>
            <a:pPr algn="ctr" eaLnBrk="0" hangingPunct="0">
              <a:lnSpc>
                <a:spcPct val="90000"/>
              </a:lnSpc>
            </a:pPr>
            <a:r>
              <a:rPr lang="en-US" b="1" dirty="0">
                <a:solidFill>
                  <a:srgbClr val="FFFFFF"/>
                </a:solidFill>
                <a:latin typeface="Arial" pitchFamily="-106" charset="0"/>
              </a:rPr>
              <a:t>MPLS</a:t>
            </a:r>
          </a:p>
          <a:p>
            <a:pPr algn="ctr" eaLnBrk="0" hangingPunct="0">
              <a:lnSpc>
                <a:spcPct val="90000"/>
              </a:lnSpc>
            </a:pPr>
            <a:r>
              <a:rPr lang="en-US" sz="1400" dirty="0">
                <a:solidFill>
                  <a:srgbClr val="FFFFFF"/>
                </a:solidFill>
                <a:latin typeface="Arial" pitchFamily="-106" charset="0"/>
              </a:rPr>
              <a:t>Architecture</a:t>
            </a:r>
          </a:p>
        </p:txBody>
      </p:sp>
      <p:grpSp>
        <p:nvGrpSpPr>
          <p:cNvPr id="37" name="Group 192">
            <a:extLst>
              <a:ext uri="{FF2B5EF4-FFF2-40B4-BE49-F238E27FC236}">
                <a16:creationId xmlns:a16="http://schemas.microsoft.com/office/drawing/2014/main" id="{3FC8D279-9A69-9642-BA74-6F2F50B5F3CA}"/>
              </a:ext>
            </a:extLst>
          </p:cNvPr>
          <p:cNvGrpSpPr>
            <a:grpSpLocks/>
          </p:cNvGrpSpPr>
          <p:nvPr/>
        </p:nvGrpSpPr>
        <p:grpSpPr bwMode="auto">
          <a:xfrm>
            <a:off x="5530681" y="2829167"/>
            <a:ext cx="740031" cy="605853"/>
            <a:chOff x="5639" y="3059"/>
            <a:chExt cx="752" cy="776"/>
          </a:xfrm>
          <a:effectLst>
            <a:outerShdw blurRad="50800" dist="38100" dir="2700000">
              <a:srgbClr val="000000">
                <a:alpha val="57000"/>
              </a:srgbClr>
            </a:outerShdw>
          </a:effectLst>
        </p:grpSpPr>
        <p:sp>
          <p:nvSpPr>
            <p:cNvPr id="38" name="Oval 184">
              <a:extLst>
                <a:ext uri="{FF2B5EF4-FFF2-40B4-BE49-F238E27FC236}">
                  <a16:creationId xmlns:a16="http://schemas.microsoft.com/office/drawing/2014/main" id="{2913C71F-25BA-9748-A30B-D413A4A3392D}"/>
                </a:ext>
              </a:extLst>
            </p:cNvPr>
            <p:cNvSpPr>
              <a:spLocks noChangeArrowheads="1"/>
            </p:cNvSpPr>
            <p:nvPr/>
          </p:nvSpPr>
          <p:spPr bwMode="auto">
            <a:xfrm>
              <a:off x="5642" y="3098"/>
              <a:ext cx="738" cy="732"/>
            </a:xfrm>
            <a:prstGeom prst="ellipse">
              <a:avLst/>
            </a:prstGeom>
            <a:gradFill rotWithShape="1">
              <a:gsLst>
                <a:gs pos="0">
                  <a:schemeClr val="accent1">
                    <a:gamma/>
                    <a:shade val="63529"/>
                    <a:invGamma/>
                  </a:schemeClr>
                </a:gs>
                <a:gs pos="100000">
                  <a:schemeClr val="accent1"/>
                </a:gs>
              </a:gsLst>
              <a:lin ang="5400000" scaled="1"/>
            </a:gradFill>
            <a:ln w="25400" algn="ctr">
              <a:solidFill>
                <a:srgbClr val="016289"/>
              </a:solidFill>
              <a:round/>
              <a:headEnd/>
              <a:tailEnd/>
            </a:ln>
            <a:effectLst/>
          </p:spPr>
          <p:txBody>
            <a:bodyPr wrap="none" lIns="82124" tIns="41061" rIns="82124" bIns="41061" anchor="ctr"/>
            <a:lstStyle/>
            <a:p>
              <a:pPr algn="l" rtl="0">
                <a:defRPr/>
              </a:pPr>
              <a:endParaRPr lang="en-US" kern="1200" dirty="0">
                <a:solidFill>
                  <a:srgbClr val="FFFFFF"/>
                </a:solidFill>
                <a:latin typeface="Arial"/>
                <a:ea typeface="+mn-ea"/>
                <a:cs typeface="Arial" pitchFamily="34" charset="0"/>
              </a:endParaRPr>
            </a:p>
          </p:txBody>
        </p:sp>
        <p:sp>
          <p:nvSpPr>
            <p:cNvPr id="39" name="Oval 185">
              <a:extLst>
                <a:ext uri="{FF2B5EF4-FFF2-40B4-BE49-F238E27FC236}">
                  <a16:creationId xmlns:a16="http://schemas.microsoft.com/office/drawing/2014/main" id="{06696D2C-4DEE-BD4D-BBA3-555A8F01E710}"/>
                </a:ext>
              </a:extLst>
            </p:cNvPr>
            <p:cNvSpPr>
              <a:spLocks noChangeArrowheads="1"/>
            </p:cNvSpPr>
            <p:nvPr/>
          </p:nvSpPr>
          <p:spPr bwMode="auto">
            <a:xfrm>
              <a:off x="5708" y="3130"/>
              <a:ext cx="598" cy="474"/>
            </a:xfrm>
            <a:prstGeom prst="ellipse">
              <a:avLst/>
            </a:prstGeom>
            <a:gradFill rotWithShape="1">
              <a:gsLst>
                <a:gs pos="0">
                  <a:srgbClr val="FFFFFF">
                    <a:alpha val="60001"/>
                  </a:srgbClr>
                </a:gs>
                <a:gs pos="100000">
                  <a:srgbClr val="000000">
                    <a:alpha val="0"/>
                  </a:srgbClr>
                </a:gs>
              </a:gsLst>
              <a:lin ang="5400000" scaled="1"/>
            </a:gradFill>
            <a:ln w="9525">
              <a:noFill/>
              <a:round/>
              <a:headEnd/>
              <a:tailEnd/>
            </a:ln>
          </p:spPr>
          <p:txBody>
            <a:bodyPr wrap="none" lIns="82124" tIns="41061" rIns="82124" bIns="41061" anchor="ctr"/>
            <a:lstStyle/>
            <a:p>
              <a:pPr algn="l" rtl="0" fontAlgn="base">
                <a:spcBef>
                  <a:spcPct val="0"/>
                </a:spcBef>
                <a:spcAft>
                  <a:spcPct val="0"/>
                </a:spcAft>
              </a:pPr>
              <a:endParaRPr lang="en-US" kern="1200" dirty="0">
                <a:solidFill>
                  <a:srgbClr val="FFFFFF"/>
                </a:solidFill>
                <a:latin typeface="Arial" pitchFamily="34" charset="0"/>
                <a:ea typeface="ＭＳ Ｐゴシック" pitchFamily="34" charset="-128"/>
                <a:cs typeface="Arial" pitchFamily="34" charset="0"/>
              </a:endParaRPr>
            </a:p>
          </p:txBody>
        </p:sp>
        <p:sp>
          <p:nvSpPr>
            <p:cNvPr id="40" name="Rectangle 186">
              <a:extLst>
                <a:ext uri="{FF2B5EF4-FFF2-40B4-BE49-F238E27FC236}">
                  <a16:creationId xmlns:a16="http://schemas.microsoft.com/office/drawing/2014/main" id="{76EA2654-16BC-6545-8DAE-76626A5019A6}"/>
                </a:ext>
              </a:extLst>
            </p:cNvPr>
            <p:cNvSpPr>
              <a:spLocks noChangeArrowheads="1"/>
            </p:cNvSpPr>
            <p:nvPr/>
          </p:nvSpPr>
          <p:spPr bwMode="auto">
            <a:xfrm>
              <a:off x="5639" y="3059"/>
              <a:ext cx="752" cy="776"/>
            </a:xfrm>
            <a:prstGeom prst="rect">
              <a:avLst/>
            </a:prstGeom>
            <a:noFill/>
            <a:ln w="9525">
              <a:noFill/>
              <a:miter lim="800000"/>
              <a:headEnd/>
              <a:tailEnd/>
            </a:ln>
            <a:effectLst>
              <a:outerShdw blurRad="50800" dist="25400" dir="2700000">
                <a:srgbClr val="000000">
                  <a:alpha val="43000"/>
                </a:srgbClr>
              </a:outerShdw>
            </a:effectLst>
          </p:spPr>
          <p:txBody>
            <a:bodyPr lIns="82124" tIns="41061" rIns="82124" bIns="41061">
              <a:spAutoFit/>
            </a:bodyPr>
            <a:lstStyle/>
            <a:p>
              <a:pPr algn="ctr" defTabSz="726940">
                <a:spcBef>
                  <a:spcPct val="50000"/>
                </a:spcBef>
              </a:pPr>
              <a:r>
                <a:rPr lang="en-US" sz="1200" dirty="0">
                  <a:solidFill>
                    <a:srgbClr val="FFFFFF"/>
                  </a:solidFill>
                  <a:latin typeface="Arial" pitchFamily="34" charset="0"/>
                  <a:ea typeface="ＭＳ Ｐゴシック" pitchFamily="34" charset="-128"/>
                </a:rPr>
                <a:t>Flex</a:t>
              </a:r>
              <a:br>
                <a:rPr lang="en-US" sz="1200" dirty="0">
                  <a:solidFill>
                    <a:srgbClr val="FFFFFF"/>
                  </a:solidFill>
                  <a:latin typeface="Arial" pitchFamily="34" charset="0"/>
                  <a:ea typeface="ＭＳ Ｐゴシック" pitchFamily="34" charset="-128"/>
                </a:rPr>
              </a:br>
              <a:r>
                <a:rPr lang="en-US" sz="1200" dirty="0">
                  <a:solidFill>
                    <a:srgbClr val="FFFFFF"/>
                  </a:solidFill>
                  <a:latin typeface="Arial" pitchFamily="34" charset="0"/>
                  <a:ea typeface="ＭＳ Ｐゴシック" pitchFamily="34" charset="-128"/>
                </a:rPr>
                <a:t>Access</a:t>
              </a:r>
              <a:br>
                <a:rPr lang="en-US" sz="1200" dirty="0">
                  <a:solidFill>
                    <a:srgbClr val="FFFFFF"/>
                  </a:solidFill>
                  <a:latin typeface="Arial" pitchFamily="34" charset="0"/>
                  <a:ea typeface="ＭＳ Ｐゴシック" pitchFamily="34" charset="-128"/>
                </a:rPr>
              </a:br>
              <a:r>
                <a:rPr lang="en-US" sz="500" dirty="0">
                  <a:solidFill>
                    <a:srgbClr val="FFFFFF"/>
                  </a:solidFill>
                  <a:latin typeface="Arial" pitchFamily="34" charset="0"/>
                  <a:ea typeface="ＭＳ Ｐゴシック" pitchFamily="34" charset="-128"/>
                </a:rPr>
                <a:t>L2/IGP/BGP/MPLS-TP/LDP </a:t>
              </a:r>
              <a:r>
                <a:rPr lang="en-US" sz="500" dirty="0" err="1">
                  <a:solidFill>
                    <a:srgbClr val="FFFFFF"/>
                  </a:solidFill>
                  <a:latin typeface="Arial" pitchFamily="34" charset="0"/>
                  <a:ea typeface="ＭＳ Ｐゴシック" pitchFamily="34" charset="-128"/>
                </a:rPr>
                <a:t>DoD</a:t>
              </a:r>
              <a:endParaRPr lang="en-US" sz="500" dirty="0">
                <a:solidFill>
                  <a:srgbClr val="FFFFFF"/>
                </a:solidFill>
                <a:latin typeface="Arial" pitchFamily="34" charset="0"/>
                <a:ea typeface="ＭＳ Ｐゴシック" pitchFamily="34" charset="-128"/>
              </a:endParaRPr>
            </a:p>
          </p:txBody>
        </p:sp>
      </p:grpSp>
    </p:spTree>
    <p:extLst>
      <p:ext uri="{BB962C8B-B14F-4D97-AF65-F5344CB8AC3E}">
        <p14:creationId xmlns:p14="http://schemas.microsoft.com/office/powerpoint/2010/main" val="4104409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2" grpId="0" animBg="1"/>
      <p:bldP spid="33" grpId="0" animBg="1"/>
      <p:bldP spid="34" grpId="0" animBg="1"/>
      <p:bldP spid="35" grpId="0" animBg="1"/>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2192000" cy="838200"/>
          </a:xfrm>
        </p:spPr>
        <p:txBody>
          <a:bodyPr>
            <a:normAutofit/>
          </a:bodyPr>
          <a:lstStyle/>
          <a:p>
            <a:r>
              <a:rPr lang="en-US" dirty="0"/>
              <a:t>RFC-3107</a:t>
            </a:r>
            <a:endParaRPr lang="en-US" sz="2400" dirty="0">
              <a:solidFill>
                <a:schemeClr val="accent2"/>
              </a:solidFill>
            </a:endParaRPr>
          </a:p>
        </p:txBody>
      </p:sp>
      <p:sp>
        <p:nvSpPr>
          <p:cNvPr id="3" name="Content Placeholder 2"/>
          <p:cNvSpPr>
            <a:spLocks noGrp="1"/>
          </p:cNvSpPr>
          <p:nvPr>
            <p:ph idx="1"/>
          </p:nvPr>
        </p:nvSpPr>
        <p:spPr>
          <a:xfrm>
            <a:off x="386736" y="1390445"/>
            <a:ext cx="10890004" cy="4664541"/>
          </a:xfrm>
        </p:spPr>
        <p:txBody>
          <a:bodyPr/>
          <a:lstStyle/>
          <a:p>
            <a:r>
              <a:rPr lang="en-US" sz="2133" dirty="0"/>
              <a:t>RFC 3107 was approved </a:t>
            </a:r>
            <a:r>
              <a:rPr lang="en-US" sz="2133" b="1" dirty="0">
                <a:solidFill>
                  <a:schemeClr val="accent1"/>
                </a:solidFill>
              </a:rPr>
              <a:t>May 2001</a:t>
            </a:r>
            <a:r>
              <a:rPr lang="en-US" sz="2133" dirty="0"/>
              <a:t>, main purpose being scaling of MPLS</a:t>
            </a:r>
          </a:p>
          <a:p>
            <a:r>
              <a:rPr lang="en-US" sz="2133" dirty="0"/>
              <a:t>RFC 3107 is BGP IPv4 with the </a:t>
            </a:r>
            <a:r>
              <a:rPr lang="en-US" sz="2133" b="1" dirty="0">
                <a:solidFill>
                  <a:srgbClr val="0065BD"/>
                </a:solidFill>
              </a:rPr>
              <a:t>ability to distribute labels</a:t>
            </a:r>
          </a:p>
          <a:p>
            <a:r>
              <a:rPr lang="en-US" sz="2133" dirty="0"/>
              <a:t>BGP Filtering supported via BGP Communities in a secure manner</a:t>
            </a:r>
          </a:p>
          <a:p>
            <a:pPr>
              <a:buNone/>
            </a:pPr>
            <a:endParaRPr lang="en-US" sz="2133" dirty="0"/>
          </a:p>
          <a:p>
            <a:pPr>
              <a:buNone/>
            </a:pPr>
            <a:r>
              <a:rPr lang="en-US" sz="2133" dirty="0"/>
              <a:t>RFC 3107 basis:</a:t>
            </a:r>
          </a:p>
          <a:p>
            <a:r>
              <a:rPr lang="en-US" sz="2133" dirty="0"/>
              <a:t>BGP can be used to distribute MPLS labels in the same way it can distribute a route</a:t>
            </a:r>
          </a:p>
          <a:p>
            <a:r>
              <a:rPr lang="en-US" sz="2133" dirty="0"/>
              <a:t>The label mapping information for a particular route is piggybacked in the same BGP Update message that is used to distribute the route itself. </a:t>
            </a:r>
          </a:p>
          <a:p>
            <a:pPr lvl="1"/>
            <a:r>
              <a:rPr lang="en-US" sz="1733" dirty="0"/>
              <a:t>If two immediately adjacent Label Switched Routers (LSRs) are also BGP peers, then label distribution can be done without the need for any other label distribution protocol. </a:t>
            </a:r>
          </a:p>
        </p:txBody>
      </p:sp>
    </p:spTree>
    <p:extLst>
      <p:ext uri="{BB962C8B-B14F-4D97-AF65-F5344CB8AC3E}">
        <p14:creationId xmlns:p14="http://schemas.microsoft.com/office/powerpoint/2010/main" val="1067303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52400"/>
            <a:ext cx="12192000" cy="838200"/>
          </a:xfrm>
        </p:spPr>
        <p:txBody>
          <a:bodyPr>
            <a:normAutofit/>
          </a:bodyPr>
          <a:lstStyle/>
          <a:p>
            <a:r>
              <a:rPr lang="en-US" dirty="0"/>
              <a:t>LFA &amp; R-LFA</a:t>
            </a:r>
            <a:endParaRPr lang="en-US" sz="2400" dirty="0">
              <a:solidFill>
                <a:schemeClr val="accent2"/>
              </a:solidFill>
            </a:endParaRPr>
          </a:p>
        </p:txBody>
      </p:sp>
      <p:sp>
        <p:nvSpPr>
          <p:cNvPr id="3" name="Content Placeholder 2"/>
          <p:cNvSpPr>
            <a:spLocks noGrp="1"/>
          </p:cNvSpPr>
          <p:nvPr>
            <p:ph idx="1"/>
          </p:nvPr>
        </p:nvSpPr>
        <p:spPr>
          <a:xfrm>
            <a:off x="665516" y="1212026"/>
            <a:ext cx="10890004" cy="5211076"/>
          </a:xfrm>
        </p:spPr>
        <p:txBody>
          <a:bodyPr>
            <a:normAutofit fontScale="32500" lnSpcReduction="20000"/>
          </a:bodyPr>
          <a:lstStyle/>
          <a:p>
            <a:r>
              <a:rPr lang="en-US" sz="8000" dirty="0"/>
              <a:t>What is LFA FRR?</a:t>
            </a:r>
          </a:p>
          <a:p>
            <a:pPr lvl="1"/>
            <a:r>
              <a:rPr lang="en-US" sz="7200" dirty="0"/>
              <a:t>RFC 5286 basic fast re-route mechanism with local protection in pure IP and MPLS/LDP networks</a:t>
            </a:r>
          </a:p>
          <a:p>
            <a:pPr lvl="1"/>
            <a:r>
              <a:rPr lang="en-US" sz="7200" dirty="0"/>
              <a:t>Pre-computing available paths at source node that do not create loops</a:t>
            </a:r>
          </a:p>
          <a:p>
            <a:pPr lvl="1"/>
            <a:r>
              <a:rPr lang="en-US" sz="7200" dirty="0"/>
              <a:t>Gives benefits of TE-FRR, but no configuration or design required</a:t>
            </a:r>
          </a:p>
          <a:p>
            <a:r>
              <a:rPr lang="en-US" sz="8000" dirty="0"/>
              <a:t>What is Remote LFA?</a:t>
            </a:r>
          </a:p>
          <a:p>
            <a:pPr marL="644723" lvl="1" indent="-185738" eaLnBrk="0" fontAlgn="base" hangingPunct="0">
              <a:spcBef>
                <a:spcPts val="1200"/>
              </a:spcBef>
              <a:spcAft>
                <a:spcPct val="0"/>
              </a:spcAft>
              <a:buClr>
                <a:srgbClr val="0C65B7"/>
              </a:buClr>
              <a:buSzPct val="100000"/>
              <a:buFont typeface="Wingdings" charset="2"/>
              <a:buChar char="§"/>
            </a:pPr>
            <a:r>
              <a:rPr lang="en-US" sz="7200" dirty="0">
                <a:sym typeface="Arial" pitchFamily="34" charset="0"/>
              </a:rPr>
              <a:t>Defined in draft “</a:t>
            </a:r>
            <a:r>
              <a:rPr lang="en-US" sz="7200" i="1" dirty="0"/>
              <a:t>http://</a:t>
            </a:r>
            <a:r>
              <a:rPr lang="en-US" sz="7200" i="1" dirty="0" err="1"/>
              <a:t>tools.ietf.org</a:t>
            </a:r>
            <a:r>
              <a:rPr lang="en-US" sz="7200" i="1" dirty="0"/>
              <a:t>/html/draft-</a:t>
            </a:r>
            <a:r>
              <a:rPr lang="en-US" sz="7200" i="1" dirty="0" err="1"/>
              <a:t>shand</a:t>
            </a:r>
            <a:r>
              <a:rPr lang="en-US" sz="7200" i="1" dirty="0"/>
              <a:t>-remote-</a:t>
            </a:r>
            <a:r>
              <a:rPr lang="en-US" sz="7200" i="1" dirty="0" err="1"/>
              <a:t>lfa</a:t>
            </a:r>
            <a:r>
              <a:rPr lang="en-US" sz="7200" dirty="0">
                <a:sym typeface="Arial" pitchFamily="34" charset="0"/>
              </a:rPr>
              <a:t>”</a:t>
            </a:r>
          </a:p>
          <a:p>
            <a:pPr marL="644723" lvl="1" indent="-185738" eaLnBrk="0" fontAlgn="base" hangingPunct="0">
              <a:spcBef>
                <a:spcPts val="1200"/>
              </a:spcBef>
              <a:spcAft>
                <a:spcPct val="0"/>
              </a:spcAft>
              <a:buClr>
                <a:srgbClr val="0C65B7"/>
              </a:buClr>
              <a:buSzPct val="100000"/>
              <a:buFont typeface="Wingdings" charset="2"/>
              <a:buChar char="§"/>
            </a:pPr>
            <a:r>
              <a:rPr lang="en-US" sz="7200" dirty="0">
                <a:sym typeface="Arial" pitchFamily="34" charset="0"/>
              </a:rPr>
              <a:t>Remote LFA uses automated IGP/LDP behavior to extend basic LFA FRR to arbitrary topologies</a:t>
            </a:r>
          </a:p>
          <a:p>
            <a:pPr marL="644723" lvl="1" indent="-185738" eaLnBrk="0" fontAlgn="base" hangingPunct="0">
              <a:spcBef>
                <a:spcPts val="1200"/>
              </a:spcBef>
              <a:spcAft>
                <a:spcPct val="0"/>
              </a:spcAft>
              <a:buClr>
                <a:srgbClr val="0C65B7"/>
              </a:buClr>
              <a:buSzPct val="100000"/>
              <a:buFont typeface="Wingdings" charset="2"/>
              <a:buChar char="§"/>
            </a:pPr>
            <a:r>
              <a:rPr lang="en-US" sz="7200" dirty="0">
                <a:sym typeface="Arial" pitchFamily="34" charset="0"/>
              </a:rPr>
              <a:t>A node dynamically computes its remote loop free alternate node(s)</a:t>
            </a:r>
          </a:p>
          <a:p>
            <a:pPr marL="843856" lvl="2" indent="-193775" eaLnBrk="0" fontAlgn="base" hangingPunct="0">
              <a:spcBef>
                <a:spcPts val="400"/>
              </a:spcBef>
              <a:spcAft>
                <a:spcPct val="0"/>
              </a:spcAft>
              <a:buClr>
                <a:srgbClr val="0C65B7"/>
              </a:buClr>
              <a:buSzPct val="100000"/>
              <a:buFont typeface="Arial"/>
              <a:buChar char="–"/>
            </a:pPr>
            <a:r>
              <a:rPr lang="en-US" sz="7200" dirty="0">
                <a:sym typeface="Arial" pitchFamily="34" charset="0"/>
              </a:rPr>
              <a:t>Done during SFP calculations using PQ algorithm (see draft)</a:t>
            </a:r>
          </a:p>
          <a:p>
            <a:pPr marL="644723" lvl="1" indent="-185738" eaLnBrk="0" fontAlgn="base" hangingPunct="0">
              <a:spcBef>
                <a:spcPts val="1200"/>
              </a:spcBef>
              <a:spcAft>
                <a:spcPct val="0"/>
              </a:spcAft>
              <a:buClr>
                <a:srgbClr val="0C65B7"/>
              </a:buClr>
              <a:buSzPct val="100000"/>
              <a:buFont typeface="Wingdings" charset="2"/>
              <a:buChar char="§"/>
            </a:pPr>
            <a:r>
              <a:rPr lang="en-US" sz="7200" dirty="0">
                <a:sym typeface="Arial" pitchFamily="34" charset="0"/>
              </a:rPr>
              <a:t>Automatically establishes a directed LDP session to it</a:t>
            </a:r>
          </a:p>
          <a:p>
            <a:pPr marL="843856" lvl="2" indent="-193775" eaLnBrk="0" fontAlgn="base" hangingPunct="0">
              <a:spcBef>
                <a:spcPts val="400"/>
              </a:spcBef>
              <a:spcAft>
                <a:spcPct val="0"/>
              </a:spcAft>
              <a:buClr>
                <a:srgbClr val="0C65B7"/>
              </a:buClr>
              <a:buSzPct val="100000"/>
              <a:buFont typeface="Arial"/>
              <a:buChar char="–"/>
            </a:pPr>
            <a:r>
              <a:rPr lang="en-US" sz="7200" dirty="0">
                <a:sym typeface="Arial" pitchFamily="34" charset="0"/>
              </a:rPr>
              <a:t>The directed LDP session is used to exchange labels for the FEC in question</a:t>
            </a:r>
          </a:p>
          <a:p>
            <a:pPr marL="644723" lvl="1" indent="-185738" eaLnBrk="0" fontAlgn="base" hangingPunct="0">
              <a:spcBef>
                <a:spcPts val="1200"/>
              </a:spcBef>
              <a:spcAft>
                <a:spcPct val="0"/>
              </a:spcAft>
              <a:buClr>
                <a:srgbClr val="0C65B7"/>
              </a:buClr>
              <a:buSzPct val="100000"/>
              <a:buFont typeface="Wingdings" charset="2"/>
              <a:buChar char="§"/>
            </a:pPr>
            <a:r>
              <a:rPr lang="en-US" sz="7200" dirty="0">
                <a:sym typeface="Arial" pitchFamily="34" charset="0"/>
              </a:rPr>
              <a:t>On failure, the node uses label stacking to tunnel traffic to the Remote LFA node, which in turn forwards it to the destination</a:t>
            </a:r>
          </a:p>
          <a:p>
            <a:pPr lvl="1"/>
            <a:endParaRPr lang="en-US" sz="1800" dirty="0"/>
          </a:p>
        </p:txBody>
      </p:sp>
    </p:spTree>
    <p:extLst>
      <p:ext uri="{BB962C8B-B14F-4D97-AF65-F5344CB8AC3E}">
        <p14:creationId xmlns:p14="http://schemas.microsoft.com/office/powerpoint/2010/main" val="192152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Scheme8;Scheme2;-2;-2;Scheme1;-2"/>
</p:tagLst>
</file>

<file path=ppt/tags/tag10.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11.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12.xml><?xml version="1.0" encoding="utf-8"?>
<p:tagLst xmlns:a="http://schemas.openxmlformats.org/drawingml/2006/main" xmlns:r="http://schemas.openxmlformats.org/officeDocument/2006/relationships" xmlns:p="http://schemas.openxmlformats.org/presentationml/2006/main">
  <p:tag name="COLORSETCLASSNAME" val="ColorSet1"/>
  <p:tag name="COLORS" val="Scheme8;Scheme2;-2;-2;Scheme1;-2"/>
</p:tagLst>
</file>

<file path=ppt/tags/tag13.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3;Scheme1;-1;-2"/>
</p:tagLst>
</file>

<file path=ppt/tags/tag14.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3;Scheme1;-1;-2"/>
</p:tagLst>
</file>

<file path=ppt/tags/tag15.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3;Scheme1;-1;-2"/>
</p:tagLst>
</file>

<file path=ppt/tags/tag16.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3;Scheme1;-1;-2"/>
</p:tagLst>
</file>

<file path=ppt/tags/tag17.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3;Scheme1;-1;-2"/>
</p:tagLst>
</file>

<file path=ppt/tags/tag18.xml><?xml version="1.0" encoding="utf-8"?>
<p:tagLst xmlns:a="http://schemas.openxmlformats.org/drawingml/2006/main" xmlns:r="http://schemas.openxmlformats.org/officeDocument/2006/relationships" xmlns:p="http://schemas.openxmlformats.org/presentationml/2006/main">
  <p:tag name="COLORSETCLASSNAME" val="ColorSet1"/>
  <p:tag name="COLORS" val="-1;Scheme2;Scheme2;Scheme1;Scheme1;-2"/>
</p:tagLst>
</file>

<file path=ppt/tags/tag19.xml><?xml version="1.0" encoding="utf-8"?>
<p:tagLst xmlns:a="http://schemas.openxmlformats.org/drawingml/2006/main" xmlns:r="http://schemas.openxmlformats.org/officeDocument/2006/relationships" xmlns:p="http://schemas.openxmlformats.org/presentationml/2006/main">
  <p:tag name="COLORSETCLASSNAME" val="ColorSet1"/>
  <p:tag name="COLORS" val="-1;Scheme2;Scheme2;Scheme1;Scheme1;-2"/>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Scheme8;Scheme2;-2;-2;Scheme1;-2"/>
</p:tagLst>
</file>

<file path=ppt/tags/tag20.xml><?xml version="1.0" encoding="utf-8"?>
<p:tagLst xmlns:a="http://schemas.openxmlformats.org/drawingml/2006/main" xmlns:r="http://schemas.openxmlformats.org/officeDocument/2006/relationships" xmlns:p="http://schemas.openxmlformats.org/presentationml/2006/main">
  <p:tag name="COLORSETCLASSNAME" val="ColorSet1"/>
  <p:tag name="COLORS" val="-1;Scheme2;Scheme2;Scheme1;Scheme1;-2"/>
</p:tagLst>
</file>

<file path=ppt/tags/tag21.xml><?xml version="1.0" encoding="utf-8"?>
<p:tagLst xmlns:a="http://schemas.openxmlformats.org/drawingml/2006/main" xmlns:r="http://schemas.openxmlformats.org/officeDocument/2006/relationships" xmlns:p="http://schemas.openxmlformats.org/presentationml/2006/main">
  <p:tag name="COLORSETCLASSNAME" val="ColorSet1"/>
  <p:tag name="COLORS" val="-1;Scheme2;Scheme2;Scheme1;Scheme1;-2"/>
</p:tagLst>
</file>

<file path=ppt/tags/tag22.xml><?xml version="1.0" encoding="utf-8"?>
<p:tagLst xmlns:a="http://schemas.openxmlformats.org/drawingml/2006/main" xmlns:r="http://schemas.openxmlformats.org/officeDocument/2006/relationships" xmlns:p="http://schemas.openxmlformats.org/presentationml/2006/main">
  <p:tag name="COLORSETCLASSNAME" val="ColorSet1"/>
  <p:tag name="COLORS" val="Scheme8;Scheme2;Scheme2;Scheme1;Scheme1;-2"/>
</p:tagLst>
</file>

<file path=ppt/tags/tag23.xml><?xml version="1.0" encoding="utf-8"?>
<p:tagLst xmlns:a="http://schemas.openxmlformats.org/drawingml/2006/main" xmlns:r="http://schemas.openxmlformats.org/officeDocument/2006/relationships" xmlns:p="http://schemas.openxmlformats.org/presentationml/2006/main">
  <p:tag name="COLORSETCLASSNAME" val="ColorSet1"/>
  <p:tag name="COLORS" val="-1;Scheme2;Scheme2;Scheme1;Scheme1;-2"/>
</p:tagLst>
</file>

<file path=ppt/tags/tag24.xml><?xml version="1.0" encoding="utf-8"?>
<p:tagLst xmlns:a="http://schemas.openxmlformats.org/drawingml/2006/main" xmlns:r="http://schemas.openxmlformats.org/officeDocument/2006/relationships" xmlns:p="http://schemas.openxmlformats.org/presentationml/2006/main">
  <p:tag name="COLORSETCLASSNAME" val="ColorSet1"/>
  <p:tag name="COLORS" val="-1;Scheme2;Scheme2;Scheme1;Scheme1;-2"/>
</p:tagLst>
</file>

<file path=ppt/tags/tag25.xml><?xml version="1.0" encoding="utf-8"?>
<p:tagLst xmlns:a="http://schemas.openxmlformats.org/drawingml/2006/main" xmlns:r="http://schemas.openxmlformats.org/officeDocument/2006/relationships" xmlns:p="http://schemas.openxmlformats.org/presentationml/2006/main">
  <p:tag name="COLORSETCLASSNAME" val="ColorSet1"/>
  <p:tag name="COLORS" val="-1;Scheme2;Scheme2;Scheme1;Scheme1;-2"/>
</p:tagLst>
</file>

<file path=ppt/tags/tag26.xml><?xml version="1.0" encoding="utf-8"?>
<p:tagLst xmlns:a="http://schemas.openxmlformats.org/drawingml/2006/main" xmlns:r="http://schemas.openxmlformats.org/officeDocument/2006/relationships" xmlns:p="http://schemas.openxmlformats.org/presentationml/2006/main">
  <p:tag name="COLORSETCLASSNAME" val="ColorSet1"/>
  <p:tag name="COLORS" val="-1;Scheme2;Scheme2;Scheme1;Scheme1;-2"/>
</p:tagLst>
</file>

<file path=ppt/tags/tag27.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2;Scheme3;Scheme1;-1;-2"/>
</p:tagLst>
</file>

<file path=ppt/tags/tag3.xml><?xml version="1.0" encoding="utf-8"?>
<p:tagLst xmlns:a="http://schemas.openxmlformats.org/drawingml/2006/main" xmlns:r="http://schemas.openxmlformats.org/officeDocument/2006/relationships" xmlns:p="http://schemas.openxmlformats.org/presentationml/2006/main">
  <p:tag name="COLORSETCLASSNAME" val="ColorSet1"/>
  <p:tag name="COLORS" val="Scheme8;Scheme2;-2;-2;Scheme1;-2"/>
</p:tagLst>
</file>

<file path=ppt/tags/tag4.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5.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6.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7.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8.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9.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2074</TotalTime>
  <Words>2532</Words>
  <Application>Microsoft Macintosh PowerPoint</Application>
  <PresentationFormat>Widescreen</PresentationFormat>
  <Paragraphs>565</Paragraphs>
  <Slides>20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ＭＳ Ｐゴシック</vt:lpstr>
      <vt:lpstr>宋体</vt:lpstr>
      <vt:lpstr>Arial</vt:lpstr>
      <vt:lpstr>Calibri</vt:lpstr>
      <vt:lpstr>Calibri Light</vt:lpstr>
      <vt:lpstr>CiscoSans Thin</vt:lpstr>
      <vt:lpstr>Helvetica</vt:lpstr>
      <vt:lpstr>Tahoma</vt:lpstr>
      <vt:lpstr>Wingdings</vt:lpstr>
      <vt:lpstr>Office Theme</vt:lpstr>
      <vt:lpstr>Seamless MPLS</vt:lpstr>
      <vt:lpstr>Agenda</vt:lpstr>
      <vt:lpstr>Mobile Transport Market Conditions</vt:lpstr>
      <vt:lpstr>PowerPoint Presentation</vt:lpstr>
      <vt:lpstr>Seamless MPLS Overview</vt:lpstr>
      <vt:lpstr>Seamless MPLS Operation  Transport &amp; Service Decoupling</vt:lpstr>
      <vt:lpstr>Unified MPLS = Classical MPLS with a few additions</vt:lpstr>
      <vt:lpstr>RFC-3107</vt:lpstr>
      <vt:lpstr>LFA &amp; R-LFA</vt:lpstr>
      <vt:lpstr>Remote LFA FRR - Protection</vt:lpstr>
      <vt:lpstr>BGP Prefix-Independent Protection (PIC)/BGP FRR</vt:lpstr>
      <vt:lpstr>Unified MPLS Architecture Models</vt:lpstr>
      <vt:lpstr>1 –  Small Network: Ethernet/TDM Access</vt:lpstr>
      <vt:lpstr>2 – Small Network: MPLS Access</vt:lpstr>
      <vt:lpstr>3 – Large Network: Ethernet/TDM access </vt:lpstr>
      <vt:lpstr>4 – Large Network: MPLS Access </vt:lpstr>
      <vt:lpstr>5 - Large Network, MPLS Access</vt:lpstr>
      <vt:lpstr>PowerPoint Presentation</vt:lpstr>
      <vt:lpstr>PowerPoint Presentation</vt:lpstr>
      <vt:lpstr>Thank You</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Seamless MPLS</dc:title>
  <dc:creator>Microsoft Office User</dc:creator>
  <cp:lastModifiedBy>Microsoft Office User</cp:lastModifiedBy>
  <cp:revision>19</cp:revision>
  <dcterms:created xsi:type="dcterms:W3CDTF">2018-04-30T03:08:55Z</dcterms:created>
  <dcterms:modified xsi:type="dcterms:W3CDTF">2018-05-10T14:16:53Z</dcterms:modified>
</cp:coreProperties>
</file>