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894" r:id="rId4"/>
    <p:sldId id="895" r:id="rId5"/>
    <p:sldId id="372" r:id="rId6"/>
    <p:sldId id="650" r:id="rId7"/>
    <p:sldId id="649" r:id="rId8"/>
    <p:sldId id="896" r:id="rId9"/>
    <p:sldId id="945" r:id="rId10"/>
    <p:sldId id="652" r:id="rId11"/>
    <p:sldId id="653" r:id="rId12"/>
    <p:sldId id="567" r:id="rId13"/>
    <p:sldId id="950" r:id="rId14"/>
    <p:sldId id="568" r:id="rId15"/>
    <p:sldId id="951" r:id="rId16"/>
    <p:sldId id="952" r:id="rId17"/>
    <p:sldId id="953" r:id="rId18"/>
    <p:sldId id="954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607"/>
  </p:normalViewPr>
  <p:slideViewPr>
    <p:cSldViewPr snapToGrid="0" snapToObjects="1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FDEF-E50D-CC4E-906D-BDDE0314F5C1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9A5E-35CA-014A-B770-FAC61109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C4D6-BBCD-CA48-B98C-26026B9652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latin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785487-3F19-407F-9654-5C9483A2EA2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934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9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04A33C-AC12-4D33-9EB0-4D74BC086AF2}" type="slidenum">
              <a:rPr lang="en-US" altLang="en-US" sz="1200">
                <a:latin typeface="Calibri" panose="020F0502020204030204" pitchFamily="34" charset="0"/>
              </a:rPr>
              <a:pPr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2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04A33C-AC12-4D33-9EB0-4D74BC086AF2}" type="slidenum">
              <a:rPr lang="en-US" altLang="en-US" sz="1200">
                <a:latin typeface="Calibri" panose="020F0502020204030204" pitchFamily="34" charset="0"/>
              </a:rPr>
              <a:pPr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0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It includes the maturity</a:t>
            </a:r>
            <a:r>
              <a:rPr lang="en-US" altLang="en-US" baseline="0" dirty="0"/>
              <a:t> level: IETF:RFC, IETF:WG DRAFT, IETF:INDIVIDUAL, IETF: N/A, </a:t>
            </a:r>
          </a:p>
          <a:p>
            <a:r>
              <a:rPr lang="en-US" altLang="en-US" baseline="0" dirty="0"/>
              <a:t>Supporting document </a:t>
            </a:r>
          </a:p>
          <a:p>
            <a:r>
              <a:rPr lang="en-US" altLang="en-US" baseline="0" dirty="0"/>
              <a:t>Where it’s implemented</a:t>
            </a:r>
          </a:p>
          <a:p>
            <a:endParaRPr lang="en-US" alt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04A33C-AC12-4D33-9EB0-4D74BC086AF2}" type="slidenum">
              <a:rPr lang="en-US" altLang="en-US" sz="120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It includes the maturity</a:t>
            </a:r>
            <a:r>
              <a:rPr lang="en-US" altLang="en-US" baseline="0" dirty="0"/>
              <a:t> level: IETF:RFC, IETF:WG DRAFT, IETF:INDIVIDUAL, IETF: N/A, </a:t>
            </a:r>
          </a:p>
          <a:p>
            <a:r>
              <a:rPr lang="en-US" altLang="en-US" baseline="0" dirty="0"/>
              <a:t>And same maturity level for BBF.</a:t>
            </a:r>
          </a:p>
          <a:p>
            <a:endParaRPr lang="en-US" alt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3233" indent="-293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4204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3885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3567" indent="-234841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04A33C-AC12-4D33-9EB0-4D74BC086AF2}" type="slidenum">
              <a:rPr lang="en-US" altLang="en-US" sz="1200">
                <a:latin typeface="Calibri" panose="020F0502020204030204" pitchFamily="34" charset="0"/>
              </a:rPr>
              <a:pPr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1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7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3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602317"/>
            <a:ext cx="10820400" cy="37397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9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602317"/>
            <a:ext cx="11040076" cy="42933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2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007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663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2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73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2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04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07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02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76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60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22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D868-C3F4-124B-AB9F-D39E35CDB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144D6-0514-9742-9F85-9489C7B94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3E66A-DC8B-7642-90BB-08EF3B5C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072F-F0B4-3247-AAFF-AE3B18C9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40FD-0C53-9841-85CD-E2C9DC54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209C-894E-6847-9D5F-B2C57720B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93600" y="256032"/>
            <a:ext cx="11009376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  <a:latin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231034B-524C-4447-A374-672F2666E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200" y="6507857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BB752D9-2ACF-D548-805F-58049D981360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7799900" y="6595873"/>
            <a:ext cx="339261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marL="0" marR="0" lvl="0" indent="0" algn="r" defTabSz="814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© 2019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5E5BDA-2D3C-5E46-9527-2D026B2DC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143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4 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1995" y="260908"/>
            <a:ext cx="11021484" cy="579965"/>
          </a:xfrm>
        </p:spPr>
        <p:txBody>
          <a:bodyPr/>
          <a:lstStyle>
            <a:lvl1pPr>
              <a:defRPr lang="en-US" sz="3733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2749" y="840874"/>
            <a:ext cx="11020332" cy="5462129"/>
          </a:xfrm>
          <a:prstGeom prst="rect">
            <a:avLst/>
          </a:prstGeom>
        </p:spPr>
        <p:txBody>
          <a:bodyPr/>
          <a:lstStyle>
            <a:lvl1pPr>
              <a:spcBef>
                <a:spcPts val="1433"/>
              </a:spcBef>
              <a:buClr>
                <a:schemeClr val="tx1"/>
              </a:buClr>
              <a:buSzPct val="80000"/>
              <a:defRPr sz="2667">
                <a:latin typeface="CiscoSansTT Light" panose="020B0503020201020303" pitchFamily="34" charset="0"/>
              </a:defRPr>
            </a:lvl1pPr>
            <a:lvl2pPr marL="455073" indent="-228594">
              <a:spcBef>
                <a:spcPts val="800"/>
              </a:spcBef>
              <a:buClr>
                <a:schemeClr val="tx1"/>
              </a:buClr>
              <a:buSzPct val="80000"/>
              <a:defRPr sz="2400">
                <a:latin typeface="CiscoSansTT Light" panose="020B0503020201020303" pitchFamily="34" charset="0"/>
              </a:defRPr>
            </a:lvl2pPr>
            <a:lvl3pPr marL="681550" indent="-226478">
              <a:spcBef>
                <a:spcPts val="800"/>
              </a:spcBef>
              <a:buClr>
                <a:schemeClr val="tx1"/>
              </a:buClr>
              <a:buSzPct val="80000"/>
              <a:defRPr sz="2133">
                <a:latin typeface="CiscoSansTT Light" panose="020B0503020201020303" pitchFamily="34" charset="0"/>
              </a:defRPr>
            </a:lvl3pPr>
            <a:lvl4pPr>
              <a:buClr>
                <a:schemeClr val="tx1"/>
              </a:buClr>
              <a:defRPr sz="2133">
                <a:latin typeface="CiscoSansTT Light" panose="020B0503020201020303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AED59B0F-C472-469F-8983-6C5A6F04ED5F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7799900" y="6595873"/>
            <a:ext cx="339261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marL="0" marR="0" lvl="0" indent="0" algn="r" defTabSz="814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© 2019  Cisco and/or its affiliates. All rights reserved.   Cisco Public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60200" y="6507857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Freeform 1">
            <a:extLst>
              <a:ext uri="{FF2B5EF4-FFF2-40B4-BE49-F238E27FC236}">
                <a16:creationId xmlns:a16="http://schemas.microsoft.com/office/drawing/2014/main" id="{55C743F1-7825-490A-9D55-CF909A54ADC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15224" y="6380606"/>
            <a:ext cx="1097280" cy="368933"/>
          </a:xfrm>
          <a:custGeom>
            <a:avLst/>
            <a:gdLst>
              <a:gd name="T0" fmla="*/ 3628 w 4066"/>
              <a:gd name="T1" fmla="*/ 826 h 1365"/>
              <a:gd name="T2" fmla="*/ 3718 w 4066"/>
              <a:gd name="T3" fmla="*/ 964 h 1365"/>
              <a:gd name="T4" fmla="*/ 3811 w 4066"/>
              <a:gd name="T5" fmla="*/ 668 h 1365"/>
              <a:gd name="T6" fmla="*/ 4065 w 4066"/>
              <a:gd name="T7" fmla="*/ 98 h 1365"/>
              <a:gd name="T8" fmla="*/ 4000 w 4066"/>
              <a:gd name="T9" fmla="*/ 17 h 1365"/>
              <a:gd name="T10" fmla="*/ 3679 w 4066"/>
              <a:gd name="T11" fmla="*/ 626 h 1365"/>
              <a:gd name="T12" fmla="*/ 3554 w 4066"/>
              <a:gd name="T13" fmla="*/ 1359 h 1365"/>
              <a:gd name="T14" fmla="*/ 3659 w 4066"/>
              <a:gd name="T15" fmla="*/ 1062 h 1365"/>
              <a:gd name="T16" fmla="*/ 3507 w 4066"/>
              <a:gd name="T17" fmla="*/ 1308 h 1365"/>
              <a:gd name="T18" fmla="*/ 1989 w 4066"/>
              <a:gd name="T19" fmla="*/ 1161 h 1365"/>
              <a:gd name="T20" fmla="*/ 2169 w 4066"/>
              <a:gd name="T21" fmla="*/ 203 h 1365"/>
              <a:gd name="T22" fmla="*/ 2189 w 4066"/>
              <a:gd name="T23" fmla="*/ 155 h 1365"/>
              <a:gd name="T24" fmla="*/ 2169 w 4066"/>
              <a:gd name="T25" fmla="*/ 747 h 1365"/>
              <a:gd name="T26" fmla="*/ 2183 w 4066"/>
              <a:gd name="T27" fmla="*/ 1359 h 1365"/>
              <a:gd name="T28" fmla="*/ 2465 w 4066"/>
              <a:gd name="T29" fmla="*/ 550 h 1365"/>
              <a:gd name="T30" fmla="*/ 2491 w 4066"/>
              <a:gd name="T31" fmla="*/ 389 h 1365"/>
              <a:gd name="T32" fmla="*/ 2392 w 4066"/>
              <a:gd name="T33" fmla="*/ 1283 h 1365"/>
              <a:gd name="T34" fmla="*/ 2395 w 4066"/>
              <a:gd name="T35" fmla="*/ 989 h 1365"/>
              <a:gd name="T36" fmla="*/ 2361 w 4066"/>
              <a:gd name="T37" fmla="*/ 612 h 1365"/>
              <a:gd name="T38" fmla="*/ 2268 w 4066"/>
              <a:gd name="T39" fmla="*/ 1300 h 1365"/>
              <a:gd name="T40" fmla="*/ 3092 w 4066"/>
              <a:gd name="T41" fmla="*/ 778 h 1365"/>
              <a:gd name="T42" fmla="*/ 3001 w 4066"/>
              <a:gd name="T43" fmla="*/ 907 h 1365"/>
              <a:gd name="T44" fmla="*/ 2784 w 4066"/>
              <a:gd name="T45" fmla="*/ 1356 h 1365"/>
              <a:gd name="T46" fmla="*/ 2654 w 4066"/>
              <a:gd name="T47" fmla="*/ 1311 h 1365"/>
              <a:gd name="T48" fmla="*/ 2553 w 4066"/>
              <a:gd name="T49" fmla="*/ 694 h 1365"/>
              <a:gd name="T50" fmla="*/ 2770 w 4066"/>
              <a:gd name="T51" fmla="*/ 762 h 1365"/>
              <a:gd name="T52" fmla="*/ 2770 w 4066"/>
              <a:gd name="T53" fmla="*/ 818 h 1365"/>
              <a:gd name="T54" fmla="*/ 2778 w 4066"/>
              <a:gd name="T55" fmla="*/ 1088 h 1365"/>
              <a:gd name="T56" fmla="*/ 2815 w 4066"/>
              <a:gd name="T57" fmla="*/ 1094 h 1365"/>
              <a:gd name="T58" fmla="*/ 3151 w 4066"/>
              <a:gd name="T59" fmla="*/ 508 h 1365"/>
              <a:gd name="T60" fmla="*/ 3092 w 4066"/>
              <a:gd name="T61" fmla="*/ 778 h 1365"/>
              <a:gd name="T62" fmla="*/ 3227 w 4066"/>
              <a:gd name="T63" fmla="*/ 739 h 1365"/>
              <a:gd name="T64" fmla="*/ 3165 w 4066"/>
              <a:gd name="T65" fmla="*/ 843 h 1365"/>
              <a:gd name="T66" fmla="*/ 3123 w 4066"/>
              <a:gd name="T67" fmla="*/ 1277 h 1365"/>
              <a:gd name="T68" fmla="*/ 3346 w 4066"/>
              <a:gd name="T69" fmla="*/ 1291 h 1365"/>
              <a:gd name="T70" fmla="*/ 3439 w 4066"/>
              <a:gd name="T71" fmla="*/ 1108 h 1365"/>
              <a:gd name="T72" fmla="*/ 3213 w 4066"/>
              <a:gd name="T73" fmla="*/ 1271 h 1365"/>
              <a:gd name="T74" fmla="*/ 3405 w 4066"/>
              <a:gd name="T75" fmla="*/ 876 h 1365"/>
              <a:gd name="T76" fmla="*/ 3566 w 4066"/>
              <a:gd name="T77" fmla="*/ 685 h 1365"/>
              <a:gd name="T78" fmla="*/ 3478 w 4066"/>
              <a:gd name="T79" fmla="*/ 708 h 1365"/>
              <a:gd name="T80" fmla="*/ 3380 w 4066"/>
              <a:gd name="T81" fmla="*/ 843 h 1365"/>
              <a:gd name="T82" fmla="*/ 3478 w 4066"/>
              <a:gd name="T83" fmla="*/ 708 h 1365"/>
              <a:gd name="T84" fmla="*/ 116 w 4066"/>
              <a:gd name="T85" fmla="*/ 1088 h 1365"/>
              <a:gd name="T86" fmla="*/ 480 w 4066"/>
              <a:gd name="T87" fmla="*/ 1003 h 1365"/>
              <a:gd name="T88" fmla="*/ 257 w 4066"/>
              <a:gd name="T89" fmla="*/ 1359 h 1365"/>
              <a:gd name="T90" fmla="*/ 646 w 4066"/>
              <a:gd name="T91" fmla="*/ 826 h 1365"/>
              <a:gd name="T92" fmla="*/ 649 w 4066"/>
              <a:gd name="T93" fmla="*/ 919 h 1365"/>
              <a:gd name="T94" fmla="*/ 646 w 4066"/>
              <a:gd name="T95" fmla="*/ 969 h 1365"/>
              <a:gd name="T96" fmla="*/ 649 w 4066"/>
              <a:gd name="T97" fmla="*/ 1345 h 1365"/>
              <a:gd name="T98" fmla="*/ 703 w 4066"/>
              <a:gd name="T99" fmla="*/ 1068 h 1365"/>
              <a:gd name="T100" fmla="*/ 937 w 4066"/>
              <a:gd name="T101" fmla="*/ 1240 h 1365"/>
              <a:gd name="T102" fmla="*/ 691 w 4066"/>
              <a:gd name="T103" fmla="*/ 1221 h 1365"/>
              <a:gd name="T104" fmla="*/ 923 w 4066"/>
              <a:gd name="T105" fmla="*/ 1116 h 1365"/>
              <a:gd name="T106" fmla="*/ 863 w 4066"/>
              <a:gd name="T107" fmla="*/ 1029 h 1365"/>
              <a:gd name="T108" fmla="*/ 863 w 4066"/>
              <a:gd name="T109" fmla="*/ 961 h 1365"/>
              <a:gd name="T110" fmla="*/ 1278 w 4066"/>
              <a:gd name="T111" fmla="*/ 1280 h 1365"/>
              <a:gd name="T112" fmla="*/ 1354 w 4066"/>
              <a:gd name="T113" fmla="*/ 1099 h 1365"/>
              <a:gd name="T114" fmla="*/ 1078 w 4066"/>
              <a:gd name="T115" fmla="*/ 1156 h 1365"/>
              <a:gd name="T116" fmla="*/ 1357 w 4066"/>
              <a:gd name="T117" fmla="*/ 1206 h 1365"/>
              <a:gd name="T118" fmla="*/ 1893 w 4066"/>
              <a:gd name="T119" fmla="*/ 1158 h 1365"/>
              <a:gd name="T120" fmla="*/ 1693 w 4066"/>
              <a:gd name="T121" fmla="*/ 1356 h 1365"/>
              <a:gd name="T122" fmla="*/ 1603 w 4066"/>
              <a:gd name="T123" fmla="*/ 1158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6" h="1365">
                <a:moveTo>
                  <a:pt x="3679" y="626"/>
                </a:moveTo>
                <a:cubicBezTo>
                  <a:pt x="3659" y="674"/>
                  <a:pt x="3650" y="708"/>
                  <a:pt x="3650" y="728"/>
                </a:cubicBezTo>
                <a:cubicBezTo>
                  <a:pt x="3636" y="753"/>
                  <a:pt x="3628" y="807"/>
                  <a:pt x="3628" y="826"/>
                </a:cubicBezTo>
                <a:lnTo>
                  <a:pt x="3628" y="849"/>
                </a:lnTo>
                <a:lnTo>
                  <a:pt x="3665" y="907"/>
                </a:lnTo>
                <a:cubicBezTo>
                  <a:pt x="3684" y="936"/>
                  <a:pt x="3662" y="944"/>
                  <a:pt x="3718" y="964"/>
                </a:cubicBezTo>
                <a:cubicBezTo>
                  <a:pt x="3738" y="964"/>
                  <a:pt x="3752" y="950"/>
                  <a:pt x="3763" y="919"/>
                </a:cubicBezTo>
                <a:lnTo>
                  <a:pt x="3763" y="910"/>
                </a:lnTo>
                <a:cubicBezTo>
                  <a:pt x="3763" y="838"/>
                  <a:pt x="3789" y="739"/>
                  <a:pt x="3811" y="668"/>
                </a:cubicBezTo>
                <a:cubicBezTo>
                  <a:pt x="3811" y="637"/>
                  <a:pt x="3840" y="541"/>
                  <a:pt x="3938" y="307"/>
                </a:cubicBezTo>
                <a:cubicBezTo>
                  <a:pt x="3938" y="282"/>
                  <a:pt x="3961" y="234"/>
                  <a:pt x="4006" y="160"/>
                </a:cubicBezTo>
                <a:cubicBezTo>
                  <a:pt x="4043" y="98"/>
                  <a:pt x="4054" y="107"/>
                  <a:pt x="4065" y="98"/>
                </a:cubicBezTo>
                <a:lnTo>
                  <a:pt x="4065" y="62"/>
                </a:lnTo>
                <a:lnTo>
                  <a:pt x="4051" y="48"/>
                </a:lnTo>
                <a:cubicBezTo>
                  <a:pt x="4051" y="48"/>
                  <a:pt x="4037" y="34"/>
                  <a:pt x="4000" y="17"/>
                </a:cubicBezTo>
                <a:cubicBezTo>
                  <a:pt x="4000" y="17"/>
                  <a:pt x="3964" y="0"/>
                  <a:pt x="3950" y="0"/>
                </a:cubicBezTo>
                <a:cubicBezTo>
                  <a:pt x="3938" y="0"/>
                  <a:pt x="3916" y="22"/>
                  <a:pt x="3893" y="67"/>
                </a:cubicBezTo>
                <a:lnTo>
                  <a:pt x="3679" y="626"/>
                </a:lnTo>
                <a:close/>
                <a:moveTo>
                  <a:pt x="3507" y="1308"/>
                </a:moveTo>
                <a:cubicBezTo>
                  <a:pt x="3507" y="1333"/>
                  <a:pt x="3481" y="1342"/>
                  <a:pt x="3509" y="1359"/>
                </a:cubicBezTo>
                <a:lnTo>
                  <a:pt x="3554" y="1359"/>
                </a:lnTo>
                <a:cubicBezTo>
                  <a:pt x="3605" y="1333"/>
                  <a:pt x="3622" y="1291"/>
                  <a:pt x="3684" y="1150"/>
                </a:cubicBezTo>
                <a:lnTo>
                  <a:pt x="3684" y="1119"/>
                </a:lnTo>
                <a:cubicBezTo>
                  <a:pt x="3684" y="1099"/>
                  <a:pt x="3701" y="1091"/>
                  <a:pt x="3659" y="1062"/>
                </a:cubicBezTo>
                <a:lnTo>
                  <a:pt x="3648" y="1062"/>
                </a:lnTo>
                <a:cubicBezTo>
                  <a:pt x="3566" y="1062"/>
                  <a:pt x="3546" y="1102"/>
                  <a:pt x="3507" y="1266"/>
                </a:cubicBezTo>
                <a:lnTo>
                  <a:pt x="3507" y="1308"/>
                </a:lnTo>
                <a:close/>
                <a:moveTo>
                  <a:pt x="2183" y="1359"/>
                </a:moveTo>
                <a:cubicBezTo>
                  <a:pt x="2149" y="1359"/>
                  <a:pt x="2101" y="1328"/>
                  <a:pt x="2039" y="1268"/>
                </a:cubicBezTo>
                <a:cubicBezTo>
                  <a:pt x="2009" y="1232"/>
                  <a:pt x="1992" y="1195"/>
                  <a:pt x="1989" y="1161"/>
                </a:cubicBezTo>
                <a:cubicBezTo>
                  <a:pt x="1989" y="1065"/>
                  <a:pt x="1984" y="1012"/>
                  <a:pt x="2070" y="618"/>
                </a:cubicBezTo>
                <a:cubicBezTo>
                  <a:pt x="2084" y="581"/>
                  <a:pt x="2087" y="558"/>
                  <a:pt x="2146" y="307"/>
                </a:cubicBezTo>
                <a:lnTo>
                  <a:pt x="2169" y="203"/>
                </a:lnTo>
                <a:cubicBezTo>
                  <a:pt x="2177" y="160"/>
                  <a:pt x="2180" y="158"/>
                  <a:pt x="2180" y="158"/>
                </a:cubicBezTo>
                <a:lnTo>
                  <a:pt x="2183" y="155"/>
                </a:lnTo>
                <a:lnTo>
                  <a:pt x="2189" y="155"/>
                </a:lnTo>
                <a:cubicBezTo>
                  <a:pt x="2271" y="177"/>
                  <a:pt x="2310" y="208"/>
                  <a:pt x="2310" y="245"/>
                </a:cubicBezTo>
                <a:cubicBezTo>
                  <a:pt x="2310" y="276"/>
                  <a:pt x="2307" y="290"/>
                  <a:pt x="2262" y="395"/>
                </a:cubicBezTo>
                <a:cubicBezTo>
                  <a:pt x="2217" y="499"/>
                  <a:pt x="2231" y="443"/>
                  <a:pt x="2169" y="747"/>
                </a:cubicBezTo>
                <a:cubicBezTo>
                  <a:pt x="2155" y="818"/>
                  <a:pt x="2141" y="952"/>
                  <a:pt x="2124" y="1153"/>
                </a:cubicBezTo>
                <a:cubicBezTo>
                  <a:pt x="2135" y="1268"/>
                  <a:pt x="2144" y="1305"/>
                  <a:pt x="2169" y="1305"/>
                </a:cubicBezTo>
                <a:lnTo>
                  <a:pt x="2183" y="1359"/>
                </a:lnTo>
                <a:close/>
                <a:moveTo>
                  <a:pt x="2485" y="392"/>
                </a:moveTo>
                <a:cubicBezTo>
                  <a:pt x="2471" y="395"/>
                  <a:pt x="2457" y="446"/>
                  <a:pt x="2448" y="544"/>
                </a:cubicBezTo>
                <a:lnTo>
                  <a:pt x="2465" y="550"/>
                </a:lnTo>
                <a:cubicBezTo>
                  <a:pt x="2493" y="547"/>
                  <a:pt x="2530" y="513"/>
                  <a:pt x="2570" y="451"/>
                </a:cubicBezTo>
                <a:lnTo>
                  <a:pt x="2570" y="443"/>
                </a:lnTo>
                <a:cubicBezTo>
                  <a:pt x="2567" y="423"/>
                  <a:pt x="2541" y="406"/>
                  <a:pt x="2491" y="389"/>
                </a:cubicBezTo>
                <a:lnTo>
                  <a:pt x="2485" y="392"/>
                </a:lnTo>
                <a:close/>
                <a:moveTo>
                  <a:pt x="2400" y="1305"/>
                </a:moveTo>
                <a:lnTo>
                  <a:pt x="2392" y="1283"/>
                </a:lnTo>
                <a:cubicBezTo>
                  <a:pt x="2386" y="1175"/>
                  <a:pt x="2389" y="1108"/>
                  <a:pt x="2395" y="1077"/>
                </a:cubicBezTo>
                <a:lnTo>
                  <a:pt x="2386" y="1054"/>
                </a:lnTo>
                <a:cubicBezTo>
                  <a:pt x="2386" y="1012"/>
                  <a:pt x="2389" y="992"/>
                  <a:pt x="2395" y="989"/>
                </a:cubicBezTo>
                <a:cubicBezTo>
                  <a:pt x="2406" y="921"/>
                  <a:pt x="2417" y="885"/>
                  <a:pt x="2426" y="879"/>
                </a:cubicBezTo>
                <a:cubicBezTo>
                  <a:pt x="2429" y="835"/>
                  <a:pt x="2454" y="776"/>
                  <a:pt x="2499" y="702"/>
                </a:cubicBezTo>
                <a:cubicBezTo>
                  <a:pt x="2496" y="680"/>
                  <a:pt x="2451" y="649"/>
                  <a:pt x="2361" y="612"/>
                </a:cubicBezTo>
                <a:cubicBezTo>
                  <a:pt x="2338" y="615"/>
                  <a:pt x="2316" y="663"/>
                  <a:pt x="2299" y="759"/>
                </a:cubicBezTo>
                <a:cubicBezTo>
                  <a:pt x="2248" y="969"/>
                  <a:pt x="2228" y="1122"/>
                  <a:pt x="2239" y="1209"/>
                </a:cubicBezTo>
                <a:cubicBezTo>
                  <a:pt x="2248" y="1271"/>
                  <a:pt x="2256" y="1302"/>
                  <a:pt x="2268" y="1300"/>
                </a:cubicBezTo>
                <a:cubicBezTo>
                  <a:pt x="2310" y="1345"/>
                  <a:pt x="2355" y="1364"/>
                  <a:pt x="2409" y="1359"/>
                </a:cubicBezTo>
                <a:lnTo>
                  <a:pt x="2400" y="1305"/>
                </a:lnTo>
                <a:close/>
                <a:moveTo>
                  <a:pt x="3092" y="778"/>
                </a:moveTo>
                <a:cubicBezTo>
                  <a:pt x="3052" y="829"/>
                  <a:pt x="3049" y="829"/>
                  <a:pt x="3049" y="829"/>
                </a:cubicBezTo>
                <a:lnTo>
                  <a:pt x="3047" y="829"/>
                </a:lnTo>
                <a:cubicBezTo>
                  <a:pt x="3038" y="835"/>
                  <a:pt x="3024" y="859"/>
                  <a:pt x="3001" y="907"/>
                </a:cubicBezTo>
                <a:cubicBezTo>
                  <a:pt x="2984" y="924"/>
                  <a:pt x="2945" y="1003"/>
                  <a:pt x="2880" y="1139"/>
                </a:cubicBezTo>
                <a:lnTo>
                  <a:pt x="2812" y="1294"/>
                </a:lnTo>
                <a:cubicBezTo>
                  <a:pt x="2787" y="1353"/>
                  <a:pt x="2784" y="1356"/>
                  <a:pt x="2784" y="1356"/>
                </a:cubicBezTo>
                <a:lnTo>
                  <a:pt x="2781" y="1359"/>
                </a:lnTo>
                <a:lnTo>
                  <a:pt x="2759" y="1359"/>
                </a:lnTo>
                <a:cubicBezTo>
                  <a:pt x="2716" y="1359"/>
                  <a:pt x="2680" y="1342"/>
                  <a:pt x="2654" y="1311"/>
                </a:cubicBezTo>
                <a:cubicBezTo>
                  <a:pt x="2626" y="1294"/>
                  <a:pt x="2609" y="1252"/>
                  <a:pt x="2609" y="1187"/>
                </a:cubicBezTo>
                <a:cubicBezTo>
                  <a:pt x="2595" y="862"/>
                  <a:pt x="2575" y="702"/>
                  <a:pt x="2553" y="702"/>
                </a:cubicBezTo>
                <a:lnTo>
                  <a:pt x="2553" y="694"/>
                </a:lnTo>
                <a:cubicBezTo>
                  <a:pt x="2558" y="683"/>
                  <a:pt x="2570" y="677"/>
                  <a:pt x="2587" y="671"/>
                </a:cubicBezTo>
                <a:cubicBezTo>
                  <a:pt x="2708" y="691"/>
                  <a:pt x="2770" y="719"/>
                  <a:pt x="2770" y="756"/>
                </a:cubicBezTo>
                <a:lnTo>
                  <a:pt x="2770" y="762"/>
                </a:lnTo>
                <a:lnTo>
                  <a:pt x="2764" y="778"/>
                </a:lnTo>
                <a:lnTo>
                  <a:pt x="2776" y="804"/>
                </a:lnTo>
                <a:lnTo>
                  <a:pt x="2770" y="818"/>
                </a:lnTo>
                <a:lnTo>
                  <a:pt x="2781" y="879"/>
                </a:lnTo>
                <a:lnTo>
                  <a:pt x="2776" y="933"/>
                </a:lnTo>
                <a:lnTo>
                  <a:pt x="2778" y="1088"/>
                </a:lnTo>
                <a:cubicBezTo>
                  <a:pt x="2781" y="1153"/>
                  <a:pt x="2784" y="1153"/>
                  <a:pt x="2784" y="1153"/>
                </a:cubicBezTo>
                <a:lnTo>
                  <a:pt x="2787" y="1153"/>
                </a:lnTo>
                <a:cubicBezTo>
                  <a:pt x="2795" y="1153"/>
                  <a:pt x="2804" y="1133"/>
                  <a:pt x="2815" y="1094"/>
                </a:cubicBezTo>
                <a:cubicBezTo>
                  <a:pt x="2849" y="1048"/>
                  <a:pt x="2897" y="955"/>
                  <a:pt x="2965" y="810"/>
                </a:cubicBezTo>
                <a:cubicBezTo>
                  <a:pt x="3004" y="770"/>
                  <a:pt x="3041" y="697"/>
                  <a:pt x="3069" y="587"/>
                </a:cubicBezTo>
                <a:cubicBezTo>
                  <a:pt x="3109" y="533"/>
                  <a:pt x="3137" y="508"/>
                  <a:pt x="3151" y="508"/>
                </a:cubicBezTo>
                <a:cubicBezTo>
                  <a:pt x="3224" y="510"/>
                  <a:pt x="3244" y="536"/>
                  <a:pt x="3244" y="578"/>
                </a:cubicBezTo>
                <a:cubicBezTo>
                  <a:pt x="3244" y="592"/>
                  <a:pt x="3233" y="612"/>
                  <a:pt x="3210" y="637"/>
                </a:cubicBezTo>
                <a:lnTo>
                  <a:pt x="3092" y="778"/>
                </a:lnTo>
                <a:close/>
                <a:moveTo>
                  <a:pt x="3382" y="567"/>
                </a:moveTo>
                <a:lnTo>
                  <a:pt x="3326" y="606"/>
                </a:lnTo>
                <a:cubicBezTo>
                  <a:pt x="3281" y="649"/>
                  <a:pt x="3247" y="691"/>
                  <a:pt x="3227" y="739"/>
                </a:cubicBezTo>
                <a:lnTo>
                  <a:pt x="3224" y="742"/>
                </a:lnTo>
                <a:cubicBezTo>
                  <a:pt x="3224" y="742"/>
                  <a:pt x="3222" y="745"/>
                  <a:pt x="3210" y="764"/>
                </a:cubicBezTo>
                <a:lnTo>
                  <a:pt x="3165" y="843"/>
                </a:lnTo>
                <a:cubicBezTo>
                  <a:pt x="3103" y="989"/>
                  <a:pt x="3072" y="1099"/>
                  <a:pt x="3072" y="1173"/>
                </a:cubicBezTo>
                <a:lnTo>
                  <a:pt x="3072" y="1187"/>
                </a:lnTo>
                <a:cubicBezTo>
                  <a:pt x="3072" y="1212"/>
                  <a:pt x="3089" y="1243"/>
                  <a:pt x="3123" y="1277"/>
                </a:cubicBezTo>
                <a:cubicBezTo>
                  <a:pt x="3154" y="1333"/>
                  <a:pt x="3193" y="1362"/>
                  <a:pt x="3238" y="1362"/>
                </a:cubicBezTo>
                <a:cubicBezTo>
                  <a:pt x="3275" y="1353"/>
                  <a:pt x="3295" y="1345"/>
                  <a:pt x="3295" y="1339"/>
                </a:cubicBezTo>
                <a:cubicBezTo>
                  <a:pt x="3329" y="1316"/>
                  <a:pt x="3346" y="1300"/>
                  <a:pt x="3346" y="1291"/>
                </a:cubicBezTo>
                <a:cubicBezTo>
                  <a:pt x="3399" y="1223"/>
                  <a:pt x="3433" y="1167"/>
                  <a:pt x="3450" y="1122"/>
                </a:cubicBezTo>
                <a:lnTo>
                  <a:pt x="3450" y="1116"/>
                </a:lnTo>
                <a:lnTo>
                  <a:pt x="3439" y="1108"/>
                </a:lnTo>
                <a:lnTo>
                  <a:pt x="3428" y="1116"/>
                </a:lnTo>
                <a:cubicBezTo>
                  <a:pt x="3371" y="1201"/>
                  <a:pt x="3309" y="1260"/>
                  <a:pt x="3241" y="1294"/>
                </a:cubicBezTo>
                <a:cubicBezTo>
                  <a:pt x="3230" y="1294"/>
                  <a:pt x="3219" y="1285"/>
                  <a:pt x="3213" y="1271"/>
                </a:cubicBezTo>
                <a:cubicBezTo>
                  <a:pt x="3213" y="1175"/>
                  <a:pt x="3250" y="1043"/>
                  <a:pt x="3323" y="879"/>
                </a:cubicBezTo>
                <a:lnTo>
                  <a:pt x="3363" y="882"/>
                </a:lnTo>
                <a:cubicBezTo>
                  <a:pt x="3363" y="882"/>
                  <a:pt x="3385" y="885"/>
                  <a:pt x="3405" y="876"/>
                </a:cubicBezTo>
                <a:lnTo>
                  <a:pt x="3473" y="849"/>
                </a:lnTo>
                <a:cubicBezTo>
                  <a:pt x="3515" y="826"/>
                  <a:pt x="3546" y="790"/>
                  <a:pt x="3566" y="739"/>
                </a:cubicBezTo>
                <a:lnTo>
                  <a:pt x="3566" y="685"/>
                </a:lnTo>
                <a:cubicBezTo>
                  <a:pt x="3560" y="649"/>
                  <a:pt x="3509" y="609"/>
                  <a:pt x="3411" y="564"/>
                </a:cubicBezTo>
                <a:lnTo>
                  <a:pt x="3382" y="567"/>
                </a:lnTo>
                <a:close/>
                <a:moveTo>
                  <a:pt x="3478" y="708"/>
                </a:moveTo>
                <a:lnTo>
                  <a:pt x="3484" y="708"/>
                </a:lnTo>
                <a:lnTo>
                  <a:pt x="3490" y="714"/>
                </a:lnTo>
                <a:cubicBezTo>
                  <a:pt x="3450" y="801"/>
                  <a:pt x="3413" y="843"/>
                  <a:pt x="3380" y="843"/>
                </a:cubicBezTo>
                <a:lnTo>
                  <a:pt x="3357" y="835"/>
                </a:lnTo>
                <a:lnTo>
                  <a:pt x="3357" y="829"/>
                </a:lnTo>
                <a:cubicBezTo>
                  <a:pt x="3416" y="750"/>
                  <a:pt x="3456" y="708"/>
                  <a:pt x="3478" y="708"/>
                </a:cubicBezTo>
                <a:close/>
                <a:moveTo>
                  <a:pt x="375" y="1147"/>
                </a:moveTo>
                <a:cubicBezTo>
                  <a:pt x="372" y="1187"/>
                  <a:pt x="347" y="1263"/>
                  <a:pt x="257" y="1263"/>
                </a:cubicBezTo>
                <a:cubicBezTo>
                  <a:pt x="178" y="1263"/>
                  <a:pt x="116" y="1206"/>
                  <a:pt x="116" y="1088"/>
                </a:cubicBezTo>
                <a:cubicBezTo>
                  <a:pt x="116" y="981"/>
                  <a:pt x="169" y="913"/>
                  <a:pt x="257" y="913"/>
                </a:cubicBezTo>
                <a:cubicBezTo>
                  <a:pt x="330" y="913"/>
                  <a:pt x="364" y="967"/>
                  <a:pt x="370" y="1003"/>
                </a:cubicBezTo>
                <a:lnTo>
                  <a:pt x="480" y="1003"/>
                </a:lnTo>
                <a:cubicBezTo>
                  <a:pt x="474" y="938"/>
                  <a:pt x="420" y="818"/>
                  <a:pt x="257" y="818"/>
                </a:cubicBezTo>
                <a:cubicBezTo>
                  <a:pt x="99" y="818"/>
                  <a:pt x="0" y="936"/>
                  <a:pt x="0" y="1088"/>
                </a:cubicBezTo>
                <a:cubicBezTo>
                  <a:pt x="0" y="1252"/>
                  <a:pt x="104" y="1359"/>
                  <a:pt x="257" y="1359"/>
                </a:cubicBezTo>
                <a:cubicBezTo>
                  <a:pt x="429" y="1359"/>
                  <a:pt x="482" y="1221"/>
                  <a:pt x="485" y="1147"/>
                </a:cubicBezTo>
                <a:lnTo>
                  <a:pt x="375" y="1147"/>
                </a:lnTo>
                <a:close/>
                <a:moveTo>
                  <a:pt x="646" y="826"/>
                </a:moveTo>
                <a:lnTo>
                  <a:pt x="539" y="826"/>
                </a:lnTo>
                <a:lnTo>
                  <a:pt x="539" y="919"/>
                </a:lnTo>
                <a:lnTo>
                  <a:pt x="649" y="919"/>
                </a:lnTo>
                <a:lnTo>
                  <a:pt x="649" y="826"/>
                </a:lnTo>
                <a:lnTo>
                  <a:pt x="646" y="826"/>
                </a:lnTo>
                <a:close/>
                <a:moveTo>
                  <a:pt x="646" y="969"/>
                </a:moveTo>
                <a:lnTo>
                  <a:pt x="539" y="969"/>
                </a:lnTo>
                <a:lnTo>
                  <a:pt x="539" y="1345"/>
                </a:lnTo>
                <a:lnTo>
                  <a:pt x="649" y="1345"/>
                </a:lnTo>
                <a:lnTo>
                  <a:pt x="649" y="969"/>
                </a:lnTo>
                <a:lnTo>
                  <a:pt x="646" y="969"/>
                </a:lnTo>
                <a:close/>
                <a:moveTo>
                  <a:pt x="703" y="1068"/>
                </a:moveTo>
                <a:cubicBezTo>
                  <a:pt x="703" y="1147"/>
                  <a:pt x="773" y="1173"/>
                  <a:pt x="813" y="1181"/>
                </a:cubicBezTo>
                <a:cubicBezTo>
                  <a:pt x="824" y="1184"/>
                  <a:pt x="852" y="1189"/>
                  <a:pt x="861" y="1192"/>
                </a:cubicBezTo>
                <a:cubicBezTo>
                  <a:pt x="900" y="1201"/>
                  <a:pt x="937" y="1209"/>
                  <a:pt x="937" y="1240"/>
                </a:cubicBezTo>
                <a:cubicBezTo>
                  <a:pt x="937" y="1263"/>
                  <a:pt x="914" y="1280"/>
                  <a:pt x="869" y="1280"/>
                </a:cubicBezTo>
                <a:cubicBezTo>
                  <a:pt x="827" y="1280"/>
                  <a:pt x="799" y="1257"/>
                  <a:pt x="796" y="1221"/>
                </a:cubicBezTo>
                <a:lnTo>
                  <a:pt x="691" y="1221"/>
                </a:lnTo>
                <a:cubicBezTo>
                  <a:pt x="694" y="1260"/>
                  <a:pt x="717" y="1353"/>
                  <a:pt x="869" y="1353"/>
                </a:cubicBezTo>
                <a:cubicBezTo>
                  <a:pt x="1010" y="1353"/>
                  <a:pt x="1050" y="1277"/>
                  <a:pt x="1050" y="1232"/>
                </a:cubicBezTo>
                <a:cubicBezTo>
                  <a:pt x="1050" y="1181"/>
                  <a:pt x="1019" y="1139"/>
                  <a:pt x="923" y="1116"/>
                </a:cubicBezTo>
                <a:cubicBezTo>
                  <a:pt x="917" y="1113"/>
                  <a:pt x="886" y="1108"/>
                  <a:pt x="875" y="1105"/>
                </a:cubicBezTo>
                <a:cubicBezTo>
                  <a:pt x="827" y="1094"/>
                  <a:pt x="813" y="1085"/>
                  <a:pt x="813" y="1060"/>
                </a:cubicBezTo>
                <a:cubicBezTo>
                  <a:pt x="813" y="1040"/>
                  <a:pt x="838" y="1029"/>
                  <a:pt x="863" y="1029"/>
                </a:cubicBezTo>
                <a:cubicBezTo>
                  <a:pt x="923" y="1029"/>
                  <a:pt x="934" y="1060"/>
                  <a:pt x="937" y="1077"/>
                </a:cubicBezTo>
                <a:lnTo>
                  <a:pt x="1041" y="1077"/>
                </a:lnTo>
                <a:cubicBezTo>
                  <a:pt x="1038" y="1040"/>
                  <a:pt x="1010" y="961"/>
                  <a:pt x="863" y="961"/>
                </a:cubicBezTo>
                <a:cubicBezTo>
                  <a:pt x="745" y="961"/>
                  <a:pt x="703" y="1020"/>
                  <a:pt x="703" y="1068"/>
                </a:cubicBezTo>
                <a:close/>
                <a:moveTo>
                  <a:pt x="1357" y="1209"/>
                </a:moveTo>
                <a:cubicBezTo>
                  <a:pt x="1349" y="1243"/>
                  <a:pt x="1326" y="1280"/>
                  <a:pt x="1278" y="1280"/>
                </a:cubicBezTo>
                <a:cubicBezTo>
                  <a:pt x="1219" y="1280"/>
                  <a:pt x="1191" y="1229"/>
                  <a:pt x="1191" y="1158"/>
                </a:cubicBezTo>
                <a:cubicBezTo>
                  <a:pt x="1191" y="1105"/>
                  <a:pt x="1211" y="1037"/>
                  <a:pt x="1278" y="1037"/>
                </a:cubicBezTo>
                <a:cubicBezTo>
                  <a:pt x="1321" y="1037"/>
                  <a:pt x="1346" y="1068"/>
                  <a:pt x="1354" y="1099"/>
                </a:cubicBezTo>
                <a:lnTo>
                  <a:pt x="1462" y="1099"/>
                </a:lnTo>
                <a:cubicBezTo>
                  <a:pt x="1456" y="1040"/>
                  <a:pt x="1411" y="958"/>
                  <a:pt x="1278" y="958"/>
                </a:cubicBezTo>
                <a:cubicBezTo>
                  <a:pt x="1160" y="958"/>
                  <a:pt x="1078" y="1035"/>
                  <a:pt x="1078" y="1156"/>
                </a:cubicBezTo>
                <a:cubicBezTo>
                  <a:pt x="1078" y="1278"/>
                  <a:pt x="1160" y="1353"/>
                  <a:pt x="1278" y="1353"/>
                </a:cubicBezTo>
                <a:cubicBezTo>
                  <a:pt x="1417" y="1353"/>
                  <a:pt x="1456" y="1266"/>
                  <a:pt x="1462" y="1206"/>
                </a:cubicBezTo>
                <a:lnTo>
                  <a:pt x="1357" y="1206"/>
                </a:lnTo>
                <a:lnTo>
                  <a:pt x="1357" y="1209"/>
                </a:lnTo>
                <a:close/>
                <a:moveTo>
                  <a:pt x="1693" y="1356"/>
                </a:moveTo>
                <a:cubicBezTo>
                  <a:pt x="1809" y="1356"/>
                  <a:pt x="1893" y="1280"/>
                  <a:pt x="1893" y="1158"/>
                </a:cubicBezTo>
                <a:cubicBezTo>
                  <a:pt x="1893" y="1034"/>
                  <a:pt x="1809" y="961"/>
                  <a:pt x="1693" y="961"/>
                </a:cubicBezTo>
                <a:cubicBezTo>
                  <a:pt x="1575" y="961"/>
                  <a:pt x="1493" y="1037"/>
                  <a:pt x="1493" y="1158"/>
                </a:cubicBezTo>
                <a:cubicBezTo>
                  <a:pt x="1493" y="1280"/>
                  <a:pt x="1575" y="1356"/>
                  <a:pt x="1693" y="1356"/>
                </a:cubicBezTo>
                <a:close/>
                <a:moveTo>
                  <a:pt x="1778" y="1158"/>
                </a:moveTo>
                <a:cubicBezTo>
                  <a:pt x="1778" y="1221"/>
                  <a:pt x="1752" y="1280"/>
                  <a:pt x="1690" y="1280"/>
                </a:cubicBezTo>
                <a:cubicBezTo>
                  <a:pt x="1631" y="1280"/>
                  <a:pt x="1603" y="1229"/>
                  <a:pt x="1603" y="1158"/>
                </a:cubicBezTo>
                <a:cubicBezTo>
                  <a:pt x="1603" y="1108"/>
                  <a:pt x="1623" y="1037"/>
                  <a:pt x="1690" y="1037"/>
                </a:cubicBezTo>
                <a:cubicBezTo>
                  <a:pt x="1752" y="1037"/>
                  <a:pt x="1778" y="1096"/>
                  <a:pt x="1778" y="11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2C1A78-836D-AF4F-BF3F-C3803EA23F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995" y="256032"/>
            <a:ext cx="11021484" cy="579965"/>
          </a:xfrm>
        </p:spPr>
        <p:txBody>
          <a:bodyPr anchor="b" anchorCtr="0"/>
          <a:lstStyle>
            <a:lvl1pPr marL="8334" indent="-8334"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AED59B0F-C472-469F-8983-6C5A6F04ED5F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7799900" y="6595873"/>
            <a:ext cx="339261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marL="0" marR="0" lvl="0" indent="0" algn="r" defTabSz="8143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© 2019  Cisco and/or its affiliates. All rights reserved.   Cisco Public</a:t>
            </a: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60200" y="6507857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88CD4D-9334-C342-9DF5-62BD69A7A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143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2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2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3661"/>
            <a:ext cx="10852149" cy="663195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7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192000" cy="37909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09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90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2739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0" r:id="rId29"/>
    <p:sldLayoutId id="2147483691" r:id="rId3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3C07834-294F-DE48-AB8A-EC1D1D464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B4008-94E4-9648-B47F-4C8266726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Distinguished Services Engineer, Cisco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E86E2E-E215-8B46-8DD2-CB8A9792B0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23, 2019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383B3-D130-4144-97A7-0923DE264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723" y="4281951"/>
            <a:ext cx="11070167" cy="398668"/>
          </a:xfrm>
        </p:spPr>
        <p:txBody>
          <a:bodyPr/>
          <a:lstStyle/>
          <a:p>
            <a:r>
              <a:rPr lang="en-US" dirty="0"/>
              <a:t>CHI-NOG 09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54A38-4BBC-8A46-AE4C-942D7A9F6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Model-Driven Management With the YANG Catalog</a:t>
            </a:r>
          </a:p>
        </p:txBody>
      </p:sp>
      <p:pic>
        <p:nvPicPr>
          <p:cNvPr id="1026" name="Picture 2" descr="CHI-NOG">
            <a:extLst>
              <a:ext uri="{FF2B5EF4-FFF2-40B4-BE49-F238E27FC236}">
                <a16:creationId xmlns:a16="http://schemas.microsoft.com/office/drawing/2014/main" id="{93225B61-AE8F-424F-9981-FBFD07C3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360471"/>
            <a:ext cx="381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A06976-09D5-CD4D-833A-2F6DB052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Module And Node Search</a:t>
            </a:r>
          </a:p>
        </p:txBody>
      </p:sp>
      <p:sp>
        <p:nvSpPr>
          <p:cNvPr id="15155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171575" y="841375"/>
            <a:ext cx="11020425" cy="54610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12575" y="6507163"/>
            <a:ext cx="479425" cy="366712"/>
          </a:xfrm>
          <a:prstGeom prst="rect">
            <a:avLst/>
          </a:prstGeom>
        </p:spPr>
        <p:txBody>
          <a:bodyPr/>
          <a:lstStyle/>
          <a:p>
            <a:fld id="{45AC83C7-63AD-4690-8FDD-64135FEA0AE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88" y="1682435"/>
            <a:ext cx="5864641" cy="462025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7CA75-7AD8-4C81-AA68-D4F9DF7FE56A}"/>
              </a:ext>
            </a:extLst>
          </p:cNvPr>
          <p:cNvSpPr txBox="1">
            <a:spLocks/>
          </p:cNvSpPr>
          <p:nvPr/>
        </p:nvSpPr>
        <p:spPr>
          <a:xfrm>
            <a:off x="7154182" y="1817158"/>
            <a:ext cx="3042860" cy="5450620"/>
          </a:xfr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67" dirty="0"/>
              <a:t>What YANG modules and features exist in the industry?</a:t>
            </a:r>
          </a:p>
          <a:p>
            <a:pPr marL="0" indent="0">
              <a:buNone/>
            </a:pPr>
            <a:r>
              <a:rPr lang="en-GB" sz="2667" dirty="0"/>
              <a:t>Which are supported by a given platform and OS?</a:t>
            </a:r>
          </a:p>
          <a:p>
            <a:pPr marL="0" indent="0">
              <a:buNone/>
            </a:pPr>
            <a:r>
              <a:rPr lang="en-GB" sz="2667" dirty="0"/>
              <a:t>What is a good type definition for a MAC address?</a:t>
            </a:r>
          </a:p>
          <a:p>
            <a:pPr marL="0" indent="0">
              <a:buNone/>
            </a:pPr>
            <a:endParaRPr lang="en-GB" sz="2000" dirty="0"/>
          </a:p>
          <a:p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67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155700" y="1797050"/>
            <a:ext cx="11036300" cy="422433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endParaRPr lang="en-US" altLang="en-US" dirty="0"/>
          </a:p>
        </p:txBody>
      </p:sp>
      <p:sp>
        <p:nvSpPr>
          <p:cNvPr id="7" name="AutoShape 2" descr="mailbox://C:/Users/bclaise/AppData/Roaming/Thunderbird/Profiles/5v49finy.default/Mail/mail-tac.cisco.com/Sent?number=1552886155&amp;part=1.2.2&amp;filename=kpnbjdclhjfoodmf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08" y="213784"/>
            <a:ext cx="8433330" cy="6019209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6EAB78D-211F-E54B-A7ED-121546066B64}"/>
              </a:ext>
            </a:extLst>
          </p:cNvPr>
          <p:cNvSpPr/>
          <p:nvPr/>
        </p:nvSpPr>
        <p:spPr>
          <a:xfrm>
            <a:off x="5300663" y="614363"/>
            <a:ext cx="1600200" cy="742950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XPath for access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137BDBF-9598-1E44-8C34-6B51171542A2}"/>
              </a:ext>
            </a:extLst>
          </p:cNvPr>
          <p:cNvSpPr/>
          <p:nvPr/>
        </p:nvSpPr>
        <p:spPr>
          <a:xfrm>
            <a:off x="8639176" y="5012766"/>
            <a:ext cx="1600200" cy="742950"/>
          </a:xfrm>
          <a:prstGeom prst="wedgeRoundRectCallout">
            <a:avLst>
              <a:gd name="adj1" fmla="val -78869"/>
              <a:gd name="adj2" fmla="val -31731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Creating organization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8027185-9694-DA40-879F-FF8D16711112}"/>
              </a:ext>
            </a:extLst>
          </p:cNvPr>
          <p:cNvSpPr/>
          <p:nvPr/>
        </p:nvSpPr>
        <p:spPr>
          <a:xfrm>
            <a:off x="9123892" y="2731059"/>
            <a:ext cx="1600200" cy="742950"/>
          </a:xfrm>
          <a:prstGeom prst="wedgeRoundRectCallout">
            <a:avLst>
              <a:gd name="adj1" fmla="val -50297"/>
              <a:gd name="adj2" fmla="val -68269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Lifecycle maturity</a:t>
            </a:r>
          </a:p>
        </p:txBody>
      </p:sp>
    </p:spTree>
    <p:extLst>
      <p:ext uri="{BB962C8B-B14F-4D97-AF65-F5344CB8AC3E}">
        <p14:creationId xmlns:p14="http://schemas.microsoft.com/office/powerpoint/2010/main" val="15861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Module Metadata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12575" y="6507163"/>
            <a:ext cx="479425" cy="366712"/>
          </a:xfrm>
          <a:prstGeom prst="rect">
            <a:avLst/>
          </a:prstGeom>
        </p:spPr>
        <p:txBody>
          <a:bodyPr/>
          <a:lstStyle/>
          <a:p>
            <a:fld id="{45AC83C7-63AD-4690-8FDD-64135FEA0AE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5155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155700" y="1797050"/>
            <a:ext cx="11036300" cy="422433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F3158D-63C7-4236-B708-A8AC3078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5" y="942976"/>
            <a:ext cx="7849281" cy="53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7CFA7-33F8-B243-9550-03619979C9E8}"/>
              </a:ext>
            </a:extLst>
          </p:cNvPr>
          <p:cNvSpPr txBox="1"/>
          <p:nvPr/>
        </p:nvSpPr>
        <p:spPr>
          <a:xfrm>
            <a:off x="8403923" y="1916643"/>
            <a:ext cx="3716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Obtain compilation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Get device support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Find supporting documents</a:t>
            </a:r>
          </a:p>
        </p:txBody>
      </p:sp>
    </p:spTree>
    <p:extLst>
      <p:ext uri="{BB962C8B-B14F-4D97-AF65-F5344CB8AC3E}">
        <p14:creationId xmlns:p14="http://schemas.microsoft.com/office/powerpoint/2010/main" val="420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12575" y="6507163"/>
            <a:ext cx="479425" cy="366712"/>
          </a:xfrm>
          <a:prstGeom prst="rect">
            <a:avLst/>
          </a:prstGeom>
        </p:spPr>
        <p:txBody>
          <a:bodyPr/>
          <a:lstStyle/>
          <a:p>
            <a:fld id="{45AC83C7-63AD-4690-8FDD-64135FEA0AE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5155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155700" y="1797050"/>
            <a:ext cx="11036300" cy="422433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endParaRPr lang="en-US" altLang="en-US" dirty="0"/>
          </a:p>
        </p:txBody>
      </p:sp>
      <p:sp>
        <p:nvSpPr>
          <p:cNvPr id="7" name="AutoShape 2" descr="mailbox://C:/Users/bclaise/AppData/Roaming/Thunderbird/Profiles/5v49finy.default/Mail/mail-tac.cisco.com/Sent?number=1552886155&amp;part=1.2.2&amp;filename=kpnbjdclhjfoodmf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0" y="1253680"/>
            <a:ext cx="11500069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Dependencies and Dependents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376286"/>
            <a:ext cx="9371320" cy="498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CDF44-81C7-DA44-8672-BB01CA0D51BB}"/>
              </a:ext>
            </a:extLst>
          </p:cNvPr>
          <p:cNvSpPr txBox="1"/>
          <p:nvPr/>
        </p:nvSpPr>
        <p:spPr>
          <a:xfrm>
            <a:off x="134302" y="2589045"/>
            <a:ext cx="24717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Identify the scope and impact of a module</a:t>
            </a:r>
          </a:p>
        </p:txBody>
      </p:sp>
    </p:spTree>
    <p:extLst>
      <p:ext uri="{BB962C8B-B14F-4D97-AF65-F5344CB8AC3E}">
        <p14:creationId xmlns:p14="http://schemas.microsoft.com/office/powerpoint/2010/main" val="40402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8F2EB-B1A9-2448-A1E1-8CA0D2C05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YANG Catalog comes with a an open REST-based API</a:t>
            </a:r>
          </a:p>
          <a:p>
            <a:r>
              <a:rPr lang="en-US" dirty="0"/>
              <a:t>All search, metadata, and dependency tracking features included</a:t>
            </a:r>
          </a:p>
          <a:p>
            <a:r>
              <a:rPr lang="en-US" dirty="0"/>
              <a:t>A Postman collection is offered to demonstrate the API capabilities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12825-0E2D-0040-9F19-689B5B3D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With YANG Catalog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CB8010-8B2F-734C-B03D-36462455E512}"/>
              </a:ext>
            </a:extLst>
          </p:cNvPr>
          <p:cNvGrpSpPr/>
          <p:nvPr/>
        </p:nvGrpSpPr>
        <p:grpSpPr>
          <a:xfrm>
            <a:off x="844597" y="3473070"/>
            <a:ext cx="10502806" cy="2384806"/>
            <a:chOff x="844597" y="3473070"/>
            <a:chExt cx="10502806" cy="2384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37BE7B-FBB6-6645-A160-2583E763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597" y="3644519"/>
              <a:ext cx="10502806" cy="22133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A808CF-CC03-674C-8F2C-5920A353B10C}"/>
                </a:ext>
              </a:extLst>
            </p:cNvPr>
            <p:cNvSpPr txBox="1"/>
            <p:nvPr/>
          </p:nvSpPr>
          <p:spPr>
            <a:xfrm>
              <a:off x="8161291" y="3473070"/>
              <a:ext cx="3186112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n-lt"/>
                </a:rPr>
                <a:t>Determine how a module has changed semantically within your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7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69A584-5E63-8143-AE3A-CE444ECA2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YANG Catalog was born from IETF hackathons as an open source project</a:t>
            </a:r>
          </a:p>
          <a:p>
            <a:r>
              <a:rPr lang="en-US" dirty="0"/>
              <a:t>Today, the YANG Catalog has been transitioned to the IETF LLC</a:t>
            </a:r>
          </a:p>
          <a:p>
            <a:r>
              <a:rPr lang="en-US" dirty="0"/>
              <a:t>The intent is to incorporate more vendor and SDO modules</a:t>
            </a:r>
          </a:p>
          <a:p>
            <a:r>
              <a:rPr lang="en-US" dirty="0"/>
              <a:t>Continue the open source work to build additional tooling and a community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27E49E-A778-1E41-A188-56EF1204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25712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14A7-6757-634C-A79E-020835267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6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BCA9E-B8C9-DB4E-B2FE-AB3A112FD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6199" indent="0">
              <a:buNone/>
            </a:pPr>
            <a:r>
              <a:rPr lang="en-US" sz="2000" b="1" dirty="0"/>
              <a:t>.1.3.6.1.2.1.31.1.1.1.10.1 = 172143605</a:t>
            </a:r>
          </a:p>
          <a:p>
            <a:pPr marL="76199" indent="0">
              <a:buNone/>
            </a:pPr>
            <a:r>
              <a:rPr lang="en-US" sz="2000" b="1" dirty="0"/>
              <a:t>.1.3.6.1.2.1.31.1.1.1.10.2 = 15958098</a:t>
            </a:r>
          </a:p>
          <a:p>
            <a:pPr marL="76199" indent="0">
              <a:buNone/>
            </a:pPr>
            <a:r>
              <a:rPr lang="en-US" sz="2000" b="1" dirty="0"/>
              <a:t>.1.3.6.1.2.1.31.1.1.1.10.3 = 0</a:t>
            </a:r>
          </a:p>
          <a:p>
            <a:pPr marL="76199" indent="0">
              <a:buNone/>
            </a:pPr>
            <a:r>
              <a:rPr lang="en-US" sz="2000" b="1" dirty="0"/>
              <a:t>.1.3.6.1.2.1.31.1.1.1.10.4 = 0</a:t>
            </a:r>
          </a:p>
          <a:p>
            <a:pPr marL="76199" indent="0">
              <a:buNone/>
            </a:pPr>
            <a:r>
              <a:rPr lang="en-US" sz="2000" b="1" dirty="0"/>
              <a:t>.1.3.6.1.2.1.31.1.1.1.10.5 = 0</a:t>
            </a:r>
          </a:p>
          <a:p>
            <a:pPr marL="76199" indent="0">
              <a:buNone/>
            </a:pPr>
            <a:r>
              <a:rPr lang="en-US" sz="2000" b="1" dirty="0"/>
              <a:t>.1.3.6.1.2.1.31.1.1.1.10.6 = 0</a:t>
            </a:r>
          </a:p>
          <a:p>
            <a:pPr marL="76199" indent="0">
              <a:buNone/>
            </a:pPr>
            <a:r>
              <a:rPr lang="en-US" sz="2000" b="1" dirty="0"/>
              <a:t>.1.3.6.1.2.1.31.1.1.1.10.7 = 10148078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BCF79-7F56-F44D-B00E-F1619EB9B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IF-MIB::ifHCOutOctets.1 = 172143605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IF-MIB::ifHCOutOctets.2 = 15958098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IF-MIB::ifHCOutOctets.3 = 0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IF-MIB::ifHCOutOctets.4 = 0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IF-MIB::ifHCOutOctets.5 = 0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IF-MIB::ifHCOutOctets.6 = 0</a:t>
            </a:r>
          </a:p>
          <a:p>
            <a:pPr marL="76199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IF-MIB::ifHCOutOctets.7 = 10148078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DC470-28B1-A145-8561-1A072F53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SNMP?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B692380-2D5F-C448-A827-09C3C9F21B04}"/>
              </a:ext>
            </a:extLst>
          </p:cNvPr>
          <p:cNvSpPr/>
          <p:nvPr/>
        </p:nvSpPr>
        <p:spPr>
          <a:xfrm>
            <a:off x="5235579" y="3043237"/>
            <a:ext cx="1063624" cy="77152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BBCFC-B46A-9443-9206-801668EB7903}"/>
              </a:ext>
            </a:extLst>
          </p:cNvPr>
          <p:cNvGrpSpPr/>
          <p:nvPr/>
        </p:nvGrpSpPr>
        <p:grpSpPr>
          <a:xfrm>
            <a:off x="5622503" y="5118581"/>
            <a:ext cx="946993" cy="1200150"/>
            <a:chOff x="5622503" y="5118581"/>
            <a:chExt cx="946993" cy="12001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B0B062-FFE9-E849-B1FD-9B3886C77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2503" y="5118581"/>
              <a:ext cx="946993" cy="12001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F7B5E7-4723-4147-9C69-CB6E2CF5C1AB}"/>
                </a:ext>
              </a:extLst>
            </p:cNvPr>
            <p:cNvSpPr txBox="1"/>
            <p:nvPr/>
          </p:nvSpPr>
          <p:spPr>
            <a:xfrm>
              <a:off x="5706033" y="5472470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SNMP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 MIB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Model-Driven Approach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99080" y="5651404"/>
            <a:ext cx="6549672" cy="8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0752" y="5074425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iscoSansTT Regular" panose="020B0503020201020303" pitchFamily="34" charset="0"/>
              </a:rPr>
              <a:t>NETCONF  / RESTCONF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1502"/>
          <a:stretch/>
        </p:blipFill>
        <p:spPr>
          <a:xfrm>
            <a:off x="296978" y="1453682"/>
            <a:ext cx="5457660" cy="21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531" y="5051717"/>
            <a:ext cx="853440" cy="1090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01" y="4637868"/>
            <a:ext cx="1868316" cy="18683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FA2FFE-5679-5948-911B-76AE170B4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450" y="3165414"/>
            <a:ext cx="6667500" cy="11557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5AAB23E-9E27-A24F-BF1A-DCEBA82325A5}"/>
              </a:ext>
            </a:extLst>
          </p:cNvPr>
          <p:cNvGrpSpPr/>
          <p:nvPr/>
        </p:nvGrpSpPr>
        <p:grpSpPr>
          <a:xfrm>
            <a:off x="9048752" y="1030069"/>
            <a:ext cx="2531390" cy="3280802"/>
            <a:chOff x="9048752" y="1030069"/>
            <a:chExt cx="2531390" cy="32808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48752" y="1621758"/>
              <a:ext cx="2240277" cy="26891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737CBE-70B8-3347-9582-528CC1D1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2917" y="1030069"/>
              <a:ext cx="847225" cy="84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A887-6A8B-4345-9B17-2CB90B0A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MIB versus YANG Module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5D4D0-87AF-B54D-B4A3-F2EFC2D55F82}"/>
              </a:ext>
            </a:extLst>
          </p:cNvPr>
          <p:cNvSpPr/>
          <p:nvPr/>
        </p:nvSpPr>
        <p:spPr>
          <a:xfrm>
            <a:off x="583688" y="1430868"/>
            <a:ext cx="5931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FE71A"/>
                </a:solidFill>
                <a:latin typeface="Monaco" pitchFamily="2" charset="77"/>
              </a:rPr>
              <a:t>ifIndex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OBJECT-TYPE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SYNTAX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</a:t>
            </a:r>
            <a:r>
              <a:rPr lang="en-US" dirty="0" err="1">
                <a:solidFill>
                  <a:srgbClr val="F2F2F2"/>
                </a:solidFill>
                <a:latin typeface="Monaco" pitchFamily="2" charset="77"/>
              </a:rPr>
              <a:t>InterfaceIndex</a:t>
            </a:r>
            <a:endParaRPr lang="en-US" dirty="0">
              <a:solidFill>
                <a:srgbClr val="F2F2F2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MAX-ACCESS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read-only</a:t>
            </a:r>
            <a:endParaRPr lang="en-US" dirty="0">
              <a:solidFill>
                <a:srgbClr val="E8EB14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STATUS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current</a:t>
            </a:r>
            <a:endParaRPr lang="en-US" dirty="0">
              <a:solidFill>
                <a:srgbClr val="F2F2F2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DESCRIPTION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    </a:t>
            </a:r>
            <a:r>
              <a:rPr lang="en-US" dirty="0">
                <a:solidFill>
                  <a:srgbClr val="2CEEEB"/>
                </a:solidFill>
                <a:latin typeface="Monaco" pitchFamily="2" charset="77"/>
              </a:rPr>
              <a:t>"A unique value, greater than zero, for each interface.  It is recommended that values are assigned contiguously starting from 1.  The value for each interface sub-layer must remain constant at least from one re-initialization of the entity's network management system to the next re-initialization."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</a:t>
            </a:r>
            <a:r>
              <a:rPr lang="en-US" dirty="0">
                <a:solidFill>
                  <a:srgbClr val="E8EB14"/>
                </a:solidFill>
                <a:latin typeface="Monaco" pitchFamily="2" charset="77"/>
              </a:rPr>
              <a:t>::=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{ </a:t>
            </a:r>
            <a:r>
              <a:rPr lang="en-US" dirty="0" err="1">
                <a:solidFill>
                  <a:srgbClr val="F2F2F2"/>
                </a:solidFill>
                <a:latin typeface="Monaco" pitchFamily="2" charset="77"/>
              </a:rPr>
              <a:t>ifEntry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1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}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188717-1936-1546-B930-6CF52FE02338}"/>
              </a:ext>
            </a:extLst>
          </p:cNvPr>
          <p:cNvSpPr/>
          <p:nvPr/>
        </p:nvSpPr>
        <p:spPr>
          <a:xfrm>
            <a:off x="6717806" y="1430868"/>
            <a:ext cx="4993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  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leaf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2CEEEB"/>
                </a:solidFill>
                <a:latin typeface="Monaco" pitchFamily="2" charset="77"/>
              </a:rPr>
              <a:t>name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{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type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string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;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description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  </a:t>
            </a:r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"The name of the interface.  A device MAY restrict the allowed values for this leaf,</a:t>
            </a:r>
          </a:p>
          <a:p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possibly depending on the type of the interface. For system-controlled interfaces, this leaf is the device-specific name of the interface.</a:t>
            </a:r>
          </a:p>
          <a:p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…</a:t>
            </a:r>
            <a:endParaRPr lang="en-US" dirty="0">
              <a:solidFill>
                <a:srgbClr val="F2F2F2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          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</a:t>
            </a:r>
            <a:r>
              <a:rPr lang="en-US" dirty="0">
                <a:solidFill>
                  <a:srgbClr val="2FE71A"/>
                </a:solidFill>
                <a:latin typeface="Monaco" pitchFamily="2" charset="77"/>
              </a:rPr>
              <a:t>reference</a:t>
            </a: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    </a:t>
            </a:r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"RFC 2863: The Interfaces Group MIB - </a:t>
            </a:r>
            <a:r>
              <a:rPr lang="en-US" dirty="0" err="1">
                <a:solidFill>
                  <a:srgbClr val="FB00FF"/>
                </a:solidFill>
                <a:latin typeface="Monaco" pitchFamily="2" charset="77"/>
              </a:rPr>
              <a:t>ifName</a:t>
            </a:r>
            <a:r>
              <a:rPr lang="en-US" dirty="0">
                <a:solidFill>
                  <a:srgbClr val="FB00FF"/>
                </a:solidFill>
                <a:latin typeface="Monaco" pitchFamily="2" charset="77"/>
              </a:rPr>
              <a:t>"</a:t>
            </a:r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;</a:t>
            </a:r>
            <a:endParaRPr lang="en-US" dirty="0">
              <a:solidFill>
                <a:srgbClr val="FB00FF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rgbClr val="F2F2F2"/>
                </a:solidFill>
                <a:latin typeface="Monaco" pitchFamily="2" charset="77"/>
              </a:rPr>
              <a:t>      }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B34D4-1295-5B4C-A43E-12DF9E2A1385}"/>
              </a:ext>
            </a:extLst>
          </p:cNvPr>
          <p:cNvSpPr txBox="1"/>
          <p:nvPr/>
        </p:nvSpPr>
        <p:spPr>
          <a:xfrm>
            <a:off x="4495198" y="2221985"/>
            <a:ext cx="14141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MIB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657CA-1E81-9042-A34F-04A335C733AE}"/>
              </a:ext>
            </a:extLst>
          </p:cNvPr>
          <p:cNvSpPr txBox="1"/>
          <p:nvPr/>
        </p:nvSpPr>
        <p:spPr>
          <a:xfrm>
            <a:off x="9919686" y="5444993"/>
            <a:ext cx="163179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YANG Module</a:t>
            </a:r>
          </a:p>
        </p:txBody>
      </p:sp>
    </p:spTree>
    <p:extLst>
      <p:ext uri="{BB962C8B-B14F-4D97-AF65-F5344CB8AC3E}">
        <p14:creationId xmlns:p14="http://schemas.microsoft.com/office/powerpoint/2010/main" val="1059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860271"/>
            <a:ext cx="12808353" cy="1151678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C249BE-5FEC-C749-9578-113DBF5359D8}"/>
              </a:ext>
            </a:extLst>
          </p:cNvPr>
          <p:cNvSpPr/>
          <p:nvPr/>
        </p:nvSpPr>
        <p:spPr>
          <a:xfrm>
            <a:off x="0" y="6350000"/>
            <a:ext cx="2540000" cy="5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47F870-D9DD-C746-AEC6-5E3C2C876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34FBFE-0554-4C48-AF6E-550CE693B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DF1C8-1AB2-A04E-8A20-6061D9B8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009CF1-19B9-414E-8E0D-075C38EE0D82}"/>
              </a:ext>
            </a:extLst>
          </p:cNvPr>
          <p:cNvSpPr txBox="1">
            <a:spLocks/>
          </p:cNvSpPr>
          <p:nvPr/>
        </p:nvSpPr>
        <p:spPr>
          <a:xfrm>
            <a:off x="8014550" y="4779292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61110E7C-23E1-9A47-98BD-392146096E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9EB31-18DB-B147-93C0-518091BE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603" y="3260040"/>
            <a:ext cx="1394830" cy="368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CB192-D91C-B54C-A30D-DB5920315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8" y="2195450"/>
            <a:ext cx="960561" cy="480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38FA-8FDA-244B-84E3-211583D60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12" y="5216723"/>
            <a:ext cx="785812" cy="441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9D5274-34C5-194E-9B84-DCCE0CB50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04" y="3412346"/>
            <a:ext cx="1466850" cy="4857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1F7ECF-561B-FA4E-B5ED-2D61237C87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18" y="4325750"/>
            <a:ext cx="1450975" cy="296657"/>
          </a:xfrm>
          <a:prstGeom prst="rect">
            <a:avLst/>
          </a:prstGeom>
        </p:spPr>
      </p:pic>
      <p:pic>
        <p:nvPicPr>
          <p:cNvPr id="16" name="Picture 9" descr="ietf-logo">
            <a:extLst>
              <a:ext uri="{FF2B5EF4-FFF2-40B4-BE49-F238E27FC236}">
                <a16:creationId xmlns:a16="http://schemas.microsoft.com/office/drawing/2014/main" id="{24B6CC32-EFA5-6F4F-99A4-68FA5EDE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06" y="2459824"/>
            <a:ext cx="631825" cy="46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F1C54-0578-314E-B637-6E6E14A62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44" y="4987209"/>
            <a:ext cx="529519" cy="613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695ECF-BB4E-C242-AAE3-B0BFCE30B1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52" y="3664837"/>
            <a:ext cx="1219200" cy="409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A46532-6870-F04B-B388-9A8EAF59C4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03" y="2580048"/>
            <a:ext cx="1440121" cy="316523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A453E0D6-8BBD-B14F-B9C3-7C0B99F26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76" y="6030564"/>
            <a:ext cx="1157242" cy="31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7FBD17-627F-594F-854D-48CBB7976D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8874" y="2108494"/>
            <a:ext cx="1203856" cy="2573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2C349BD-9C52-444E-BFD6-C089C7D278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07700" y="1530346"/>
            <a:ext cx="952500" cy="20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BEE2C-A635-5849-84BF-4DBE99031E5C}"/>
              </a:ext>
            </a:extLst>
          </p:cNvPr>
          <p:cNvSpPr txBox="1"/>
          <p:nvPr/>
        </p:nvSpPr>
        <p:spPr>
          <a:xfrm>
            <a:off x="190500" y="236978"/>
            <a:ext cx="306275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It’s safe to say model-driven</a:t>
            </a:r>
          </a:p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management is taking off</a:t>
            </a:r>
          </a:p>
        </p:txBody>
      </p:sp>
    </p:spTree>
    <p:extLst>
      <p:ext uri="{BB962C8B-B14F-4D97-AF65-F5344CB8AC3E}">
        <p14:creationId xmlns:p14="http://schemas.microsoft.com/office/powerpoint/2010/main" val="8955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133A4-CB3A-2F49-9B42-44FB58ABB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A56B20-3582-264C-B277-24B8C9D22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“Automation is as good as your data models, their associated metadata, and your tool chain.”</a:t>
            </a:r>
          </a:p>
        </p:txBody>
      </p:sp>
    </p:spTree>
    <p:extLst>
      <p:ext uri="{BB962C8B-B14F-4D97-AF65-F5344CB8AC3E}">
        <p14:creationId xmlns:p14="http://schemas.microsoft.com/office/powerpoint/2010/main" val="27666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91D02C-139F-C647-99BA-B4014E6CE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SNMP had tooling to do basic operations (get, set, get-next, etc.)</a:t>
            </a:r>
          </a:p>
          <a:p>
            <a:r>
              <a:rPr lang="en-US" dirty="0"/>
              <a:t>And, of course, countless network management platforms</a:t>
            </a:r>
          </a:p>
          <a:p>
            <a:r>
              <a:rPr lang="en-US" dirty="0"/>
              <a:t>But what about…</a:t>
            </a:r>
          </a:p>
          <a:p>
            <a:pPr lvl="1"/>
            <a:r>
              <a:rPr lang="en-US" dirty="0"/>
              <a:t>Finding the right MIB</a:t>
            </a:r>
          </a:p>
          <a:p>
            <a:pPr lvl="1"/>
            <a:r>
              <a:rPr lang="en-US" dirty="0"/>
              <a:t>Translating OIDs when you didn’t have the MIB (or the right version)</a:t>
            </a:r>
          </a:p>
          <a:p>
            <a:pPr lvl="1"/>
            <a:r>
              <a:rPr lang="en-US" dirty="0"/>
              <a:t>Finding out what MIBs are supported in my platform or my version of code</a:t>
            </a:r>
          </a:p>
          <a:p>
            <a:pPr lvl="1"/>
            <a:r>
              <a:rPr lang="en-US" dirty="0"/>
              <a:t>What MIB or object </a:t>
            </a:r>
            <a:r>
              <a:rPr lang="en-US" i="1" dirty="0"/>
              <a:t>should</a:t>
            </a:r>
            <a:r>
              <a:rPr lang="en-US" dirty="0"/>
              <a:t> I be using to manager foo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7A924-486D-F94D-AF25-946834A7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“Meta” Tooling</a:t>
            </a:r>
          </a:p>
        </p:txBody>
      </p:sp>
    </p:spTree>
    <p:extLst>
      <p:ext uri="{BB962C8B-B14F-4D97-AF65-F5344CB8AC3E}">
        <p14:creationId xmlns:p14="http://schemas.microsoft.com/office/powerpoint/2010/main" val="21407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59FEE-97D3-364E-B171-8844C9D7E4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While translation tools aren’t really needed, other meta-tooling is required</a:t>
            </a:r>
          </a:p>
          <a:p>
            <a:r>
              <a:rPr lang="en-US" dirty="0"/>
              <a:t>Tooling will depend on the role of the user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Finding the right module and objects</a:t>
            </a:r>
          </a:p>
          <a:p>
            <a:pPr lvl="1"/>
            <a:r>
              <a:rPr lang="en-US" dirty="0"/>
              <a:t>Learning from others when designing modules</a:t>
            </a:r>
          </a:p>
          <a:p>
            <a:pPr lvl="1"/>
            <a:r>
              <a:rPr lang="en-US" dirty="0"/>
              <a:t>Knowing what modules are supported in what platforms</a:t>
            </a:r>
          </a:p>
          <a:p>
            <a:pPr lvl="1"/>
            <a:r>
              <a:rPr lang="en-US" dirty="0"/>
              <a:t>Understanding module changes</a:t>
            </a:r>
          </a:p>
          <a:p>
            <a:pPr lvl="1"/>
            <a:r>
              <a:rPr lang="en-US" dirty="0"/>
              <a:t>Validate my module’s syntax</a:t>
            </a:r>
          </a:p>
          <a:p>
            <a:pPr lvl="1"/>
            <a:r>
              <a:rPr lang="en-US" dirty="0"/>
              <a:t>Recognizing the impact and scope of a module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9FA174-5C7B-DA42-93C2-7EE8388C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Out YANG Tooling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166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619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YANG Catalog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7EDB6-D6A0-45C6-8D8E-F0183480EBD4}"/>
              </a:ext>
            </a:extLst>
          </p:cNvPr>
          <p:cNvSpPr txBox="1"/>
          <p:nvPr/>
        </p:nvSpPr>
        <p:spPr>
          <a:xfrm>
            <a:off x="6763657" y="460225"/>
            <a:ext cx="484465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</a:rPr>
              <a:t>https://yangcatalog.org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63561-F2AF-42FC-B2DE-BA5ADE36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451270"/>
            <a:ext cx="10218057" cy="4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ue theme 2015 16x9">
  <a:themeElements>
    <a:clrScheme name="Cisco Dark Template Colors_FINAL">
      <a:dk1>
        <a:srgbClr val="FFFFFF"/>
      </a:dk1>
      <a:lt1>
        <a:srgbClr val="005073"/>
      </a:lt1>
      <a:dk2>
        <a:srgbClr val="00BCEB"/>
      </a:dk2>
      <a:lt2>
        <a:srgbClr val="005073"/>
      </a:lt2>
      <a:accent1>
        <a:srgbClr val="00BCEB"/>
      </a:accent1>
      <a:accent2>
        <a:srgbClr val="6EBE4A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2019_16x9_Corporate template_dark</Template>
  <TotalTime>3448</TotalTime>
  <Words>536</Words>
  <Application>Microsoft Macintosh PowerPoint</Application>
  <PresentationFormat>Widescreen</PresentationFormat>
  <Paragraphs>108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CiscoSansTT ExtraLight</vt:lpstr>
      <vt:lpstr>CiscoSansTT Light</vt:lpstr>
      <vt:lpstr>CiscoSansTT Regular</vt:lpstr>
      <vt:lpstr>Monaco</vt:lpstr>
      <vt:lpstr>Blue theme 2015 16x9</vt:lpstr>
      <vt:lpstr>Getting to Know Model-Driven Management With the YANG Catalog</vt:lpstr>
      <vt:lpstr>Remember SNMP?</vt:lpstr>
      <vt:lpstr>A Model-Driven Approach</vt:lpstr>
      <vt:lpstr>MIB versus YANG Module</vt:lpstr>
      <vt:lpstr>PowerPoint Presentation</vt:lpstr>
      <vt:lpstr>“Automation is as good as your data models, their associated metadata, and your tool chain.”</vt:lpstr>
      <vt:lpstr>SNMP “Meta” Tooling</vt:lpstr>
      <vt:lpstr>Building Out YANG Tooling From The Start</vt:lpstr>
      <vt:lpstr>YANG Catalog</vt:lpstr>
      <vt:lpstr>YANG Module And Node Search</vt:lpstr>
      <vt:lpstr>PowerPoint Presentation</vt:lpstr>
      <vt:lpstr>YANG Module Metadata </vt:lpstr>
      <vt:lpstr>Impact Analysis</vt:lpstr>
      <vt:lpstr>Tracking Dependencies and Dependents</vt:lpstr>
      <vt:lpstr>Integrating With YANG Catalog</vt:lpstr>
      <vt:lpstr>Looking Ahead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Model-Driven Management With the YANG Catalog</dc:title>
  <dc:creator>Joe Clarke (jclarke)</dc:creator>
  <cp:lastModifiedBy>Joe Clarke (jclarke)</cp:lastModifiedBy>
  <cp:revision>17</cp:revision>
  <dcterms:created xsi:type="dcterms:W3CDTF">2019-04-29T15:32:55Z</dcterms:created>
  <dcterms:modified xsi:type="dcterms:W3CDTF">2019-05-13T17:44:33Z</dcterms:modified>
</cp:coreProperties>
</file>