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7F1EFE8F_707FF738.xml" ContentType="application/vnd.ms-powerpoint.comments+xml"/>
  <Override PartName="/ppt/comments/modernComment_23C_5BB86470.xml" ContentType="application/vnd.ms-powerpoint.comment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6"/>
  </p:notesMasterIdLst>
  <p:sldIdLst>
    <p:sldId id="256" r:id="rId2"/>
    <p:sldId id="2132737686" r:id="rId3"/>
    <p:sldId id="567" r:id="rId4"/>
    <p:sldId id="383" r:id="rId5"/>
    <p:sldId id="2132737683" r:id="rId6"/>
    <p:sldId id="2132737678" r:id="rId7"/>
    <p:sldId id="568" r:id="rId8"/>
    <p:sldId id="569" r:id="rId9"/>
    <p:sldId id="570" r:id="rId10"/>
    <p:sldId id="2132737680" r:id="rId11"/>
    <p:sldId id="2132737679" r:id="rId12"/>
    <p:sldId id="2132737684" r:id="rId13"/>
    <p:sldId id="571" r:id="rId14"/>
    <p:sldId id="572" r:id="rId15"/>
    <p:sldId id="2132737672" r:id="rId16"/>
    <p:sldId id="2132737673" r:id="rId17"/>
    <p:sldId id="2132737675" r:id="rId18"/>
    <p:sldId id="2132737674" r:id="rId19"/>
    <p:sldId id="2132737676" r:id="rId20"/>
    <p:sldId id="2132737688" r:id="rId21"/>
    <p:sldId id="2132737689" r:id="rId22"/>
    <p:sldId id="2132737681" r:id="rId23"/>
    <p:sldId id="2132737682" r:id="rId24"/>
    <p:sldId id="2132737677" r:id="rId2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144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DF6A6D-E4E8-B86C-5B47-66B1139C8318}" name="Mikhail Korshunov (mkorshun)" initials="MK(" userId="S::mkorshun@cisco.com::a74730b0-ae21-4f99-820e-7ce067886402" providerId="AD"/>
  <p188:author id="{7D08D6D6-1102-C686-0DFC-F4061C3A11B7}" name="Anoosh Hosseini (anoosh)" initials="A(" userId="S::anoosh@cisco.com::34b54c6e-ed93-472d-8c8c-d98796d16ba2" providerId="AD"/>
  <p188:author id="{28816EDA-484B-CFAF-BEC2-E9322BC14473}" name="Taran Deshpande (tadeshpa)" initials="TD(" userId="S::tadeshpa@cisco.com::550e42e5-7fda-49c2-8cbb-0d14b698c9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DABBD-D4A3-6441-83C0-D2716AD20E0A}" v="792" dt="2022-10-05T22:10:24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4"/>
    <p:restoredTop sz="77871"/>
  </p:normalViewPr>
  <p:slideViewPr>
    <p:cSldViewPr snapToGrid="0">
      <p:cViewPr>
        <p:scale>
          <a:sx n="149" d="100"/>
          <a:sy n="149" d="100"/>
        </p:scale>
        <p:origin x="144" y="544"/>
      </p:cViewPr>
      <p:guideLst>
        <p:guide pos="314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23C_5BB864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18E7FD-9CA9-094B-9185-979337C00F51}" authorId="{28816EDA-484B-CFAF-BEC2-E9322BC14473}" created="2022-10-03T20:40:14.53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38810992" sldId="572"/>
      <ac:spMk id="8" creationId="{E0EF7935-0330-6D78-394A-E98F707DEBEC}"/>
    </ac:deMkLst>
    <p188:txBody>
      <a:bodyPr/>
      <a:lstStyle/>
      <a:p>
        <a:r>
          <a:rPr lang="en-US"/>
          <a:t>Mike’s comment: Add snapshot for notebooks;
Change XR OS to your network sim
Check if there is existing guide on jupyter notebooks 
</a:t>
        </a:r>
      </a:p>
    </p188:txBody>
  </p188:cm>
  <p188:cm id="{A721F7D1-7276-B940-B019-A00C30FACE89}" authorId="{28816EDA-484B-CFAF-BEC2-E9322BC14473}" created="2022-10-04T17:51:32.306">
    <pc:sldMkLst xmlns:pc="http://schemas.microsoft.com/office/powerpoint/2013/main/command">
      <pc:docMk/>
      <pc:sldMk cId="1538810992" sldId="572"/>
    </pc:sldMkLst>
    <p188:txBody>
      <a:bodyPr/>
      <a:lstStyle/>
      <a:p>
        <a:r>
          <a:rPr lang="en-US"/>
          <a:t>Add multi arrows
</a:t>
        </a:r>
      </a:p>
    </p188:txBody>
  </p188:cm>
</p188:cmLst>
</file>

<file path=ppt/comments/modernComment_7F1EFE8F_707FF7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5B56B8-BFE5-41BB-85C2-693BF96023CB}" authorId="{7D08D6D6-1102-C686-0DFC-F4061C3A11B7}" status="resolved" created="2022-09-28T22:00:56.63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87434552" sldId="2132737679"/>
      <ac:spMk id="4" creationId="{4B94605A-1B6F-A59D-015B-F25821739899}"/>
    </ac:deMkLst>
    <p188:txBody>
      <a:bodyPr/>
      <a:lstStyle/>
      <a:p>
        <a:r>
          <a:rPr lang="en-US"/>
          <a:t>would say  simulated network orchestration options</a:t>
        </a:r>
      </a:p>
    </p188:txBody>
  </p188:cm>
  <p188:cm id="{4A6BA9E3-8B0B-7B4B-A544-8333E2FCB722}" authorId="{28816EDA-484B-CFAF-BEC2-E9322BC14473}" status="resolved" created="2022-10-04T21:24:21.088" complete="100000">
    <pc:sldMkLst xmlns:pc="http://schemas.microsoft.com/office/powerpoint/2013/main/command">
      <pc:docMk/>
      <pc:sldMk cId="1887434552" sldId="2132737679"/>
    </pc:sldMkLst>
    <p188:txBody>
      <a:bodyPr/>
      <a:lstStyle/>
      <a:p>
        <a:r>
          <a:rPr lang="en-US"/>
          <a:t>Swap images vendor support, price last
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hyperlink" Target="https://github.com/ios-xr/network-notebooks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os-xr/network-notebooks" TargetMode="External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D3D08-8EFA-4129-A69F-D5F7487837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F5B6C-FB1B-425A-BCCF-A556DC8AB7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Contribute to our Network Notebooks </a:t>
          </a:r>
          <a:r>
            <a:rPr lang="en-US" b="0" i="0">
              <a:hlinkClick xmlns:r="http://schemas.openxmlformats.org/officeDocument/2006/relationships" r:id="rId1"/>
            </a:rPr>
            <a:t>Github</a:t>
          </a:r>
          <a:endParaRPr lang="en-US"/>
        </a:p>
      </dgm:t>
    </dgm:pt>
    <dgm:pt modelId="{648A53A4-4009-471D-974A-67E58A9577C1}" type="parTrans" cxnId="{CD35CC83-B2D6-4B16-BBDE-9998E998D269}">
      <dgm:prSet/>
      <dgm:spPr/>
      <dgm:t>
        <a:bodyPr/>
        <a:lstStyle/>
        <a:p>
          <a:endParaRPr lang="en-US"/>
        </a:p>
      </dgm:t>
    </dgm:pt>
    <dgm:pt modelId="{119D2039-6F96-4BF6-BE31-E41D6AC9E181}" type="sibTrans" cxnId="{CD35CC83-B2D6-4B16-BBDE-9998E998D269}">
      <dgm:prSet/>
      <dgm:spPr/>
      <dgm:t>
        <a:bodyPr/>
        <a:lstStyle/>
        <a:p>
          <a:endParaRPr lang="en-US"/>
        </a:p>
      </dgm:t>
    </dgm:pt>
    <dgm:pt modelId="{2BF15DA4-DB2E-4F75-8E3A-EDDFA43667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For access to PyVXR, contact your Cisco account team or myself</a:t>
          </a:r>
          <a:endParaRPr lang="en-US"/>
        </a:p>
      </dgm:t>
    </dgm:pt>
    <dgm:pt modelId="{633A9E02-27E3-405F-AAF1-6163144A897F}" type="parTrans" cxnId="{A8AC6291-C06B-4DA1-BB82-64C8BC05836A}">
      <dgm:prSet/>
      <dgm:spPr/>
      <dgm:t>
        <a:bodyPr/>
        <a:lstStyle/>
        <a:p>
          <a:endParaRPr lang="en-US"/>
        </a:p>
      </dgm:t>
    </dgm:pt>
    <dgm:pt modelId="{2728D06A-F696-4AE8-8E42-28423C5A080D}" type="sibTrans" cxnId="{A8AC6291-C06B-4DA1-BB82-64C8BC05836A}">
      <dgm:prSet/>
      <dgm:spPr/>
      <dgm:t>
        <a:bodyPr/>
        <a:lstStyle/>
        <a:p>
          <a:endParaRPr lang="en-US"/>
        </a:p>
      </dgm:t>
    </dgm:pt>
    <dgm:pt modelId="{9547AD2D-559A-4090-A449-4D6BEF5FE944}" type="pres">
      <dgm:prSet presAssocID="{ACAD3D08-8EFA-4129-A69F-D5F74878379D}" presName="root" presStyleCnt="0">
        <dgm:presLayoutVars>
          <dgm:dir/>
          <dgm:resizeHandles val="exact"/>
        </dgm:presLayoutVars>
      </dgm:prSet>
      <dgm:spPr/>
    </dgm:pt>
    <dgm:pt modelId="{76CBA8FD-F572-4A0A-BD35-FA1962237857}" type="pres">
      <dgm:prSet presAssocID="{1E3F5B6C-FB1B-425A-BCCF-A556DC8AB7D8}" presName="compNode" presStyleCnt="0"/>
      <dgm:spPr/>
    </dgm:pt>
    <dgm:pt modelId="{8BAD7C80-68EA-46DD-B811-63DAE49E6CAA}" type="pres">
      <dgm:prSet presAssocID="{1E3F5B6C-FB1B-425A-BCCF-A556DC8AB7D8}" presName="bgRect" presStyleLbl="bgShp" presStyleIdx="0" presStyleCnt="2"/>
      <dgm:spPr/>
    </dgm:pt>
    <dgm:pt modelId="{CBEA1791-64C4-471F-843D-C3151CCE8FD3}" type="pres">
      <dgm:prSet presAssocID="{1E3F5B6C-FB1B-425A-BCCF-A556DC8AB7D8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2E3C2CE8-3ADC-4471-9E95-80E1C8700B58}" type="pres">
      <dgm:prSet presAssocID="{1E3F5B6C-FB1B-425A-BCCF-A556DC8AB7D8}" presName="spaceRect" presStyleCnt="0"/>
      <dgm:spPr/>
    </dgm:pt>
    <dgm:pt modelId="{9E7D10ED-1DE8-4649-B0F3-875E0CBF15C6}" type="pres">
      <dgm:prSet presAssocID="{1E3F5B6C-FB1B-425A-BCCF-A556DC8AB7D8}" presName="parTx" presStyleLbl="revTx" presStyleIdx="0" presStyleCnt="2">
        <dgm:presLayoutVars>
          <dgm:chMax val="0"/>
          <dgm:chPref val="0"/>
        </dgm:presLayoutVars>
      </dgm:prSet>
      <dgm:spPr/>
    </dgm:pt>
    <dgm:pt modelId="{1B996892-0582-492B-A97F-330035995047}" type="pres">
      <dgm:prSet presAssocID="{119D2039-6F96-4BF6-BE31-E41D6AC9E181}" presName="sibTrans" presStyleCnt="0"/>
      <dgm:spPr/>
    </dgm:pt>
    <dgm:pt modelId="{AFBEFD7F-E340-4D41-8BDA-84BF28D979FF}" type="pres">
      <dgm:prSet presAssocID="{2BF15DA4-DB2E-4F75-8E3A-EDDFA4366755}" presName="compNode" presStyleCnt="0"/>
      <dgm:spPr/>
    </dgm:pt>
    <dgm:pt modelId="{E75C7169-57F9-4E31-A524-E32BE380E74C}" type="pres">
      <dgm:prSet presAssocID="{2BF15DA4-DB2E-4F75-8E3A-EDDFA4366755}" presName="bgRect" presStyleLbl="bgShp" presStyleIdx="1" presStyleCnt="2"/>
      <dgm:spPr/>
    </dgm:pt>
    <dgm:pt modelId="{132EF8E7-1E87-423E-8D82-14D958A04771}" type="pres">
      <dgm:prSet presAssocID="{2BF15DA4-DB2E-4F75-8E3A-EDDFA4366755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C4A27ABF-22CB-442C-942D-A8B8005D6F4C}" type="pres">
      <dgm:prSet presAssocID="{2BF15DA4-DB2E-4F75-8E3A-EDDFA4366755}" presName="spaceRect" presStyleCnt="0"/>
      <dgm:spPr/>
    </dgm:pt>
    <dgm:pt modelId="{A8E317E4-947A-43C4-B625-D76F2BCF1253}" type="pres">
      <dgm:prSet presAssocID="{2BF15DA4-DB2E-4F75-8E3A-EDDFA436675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88F194D-0F43-4169-90A4-8321A410A9DA}" type="presOf" srcId="{ACAD3D08-8EFA-4129-A69F-D5F74878379D}" destId="{9547AD2D-559A-4090-A449-4D6BEF5FE944}" srcOrd="0" destOrd="0" presId="urn:microsoft.com/office/officeart/2018/2/layout/IconVerticalSolidList"/>
    <dgm:cxn modelId="{935A4070-B736-467A-81D1-903FD3B431EF}" type="presOf" srcId="{2BF15DA4-DB2E-4F75-8E3A-EDDFA4366755}" destId="{A8E317E4-947A-43C4-B625-D76F2BCF1253}" srcOrd="0" destOrd="0" presId="urn:microsoft.com/office/officeart/2018/2/layout/IconVerticalSolidList"/>
    <dgm:cxn modelId="{CD35CC83-B2D6-4B16-BBDE-9998E998D269}" srcId="{ACAD3D08-8EFA-4129-A69F-D5F74878379D}" destId="{1E3F5B6C-FB1B-425A-BCCF-A556DC8AB7D8}" srcOrd="0" destOrd="0" parTransId="{648A53A4-4009-471D-974A-67E58A9577C1}" sibTransId="{119D2039-6F96-4BF6-BE31-E41D6AC9E181}"/>
    <dgm:cxn modelId="{A8AC6291-C06B-4DA1-BB82-64C8BC05836A}" srcId="{ACAD3D08-8EFA-4129-A69F-D5F74878379D}" destId="{2BF15DA4-DB2E-4F75-8E3A-EDDFA4366755}" srcOrd="1" destOrd="0" parTransId="{633A9E02-27E3-405F-AAF1-6163144A897F}" sibTransId="{2728D06A-F696-4AE8-8E42-28423C5A080D}"/>
    <dgm:cxn modelId="{7639F899-B7CD-4310-BB52-6B52EE0BB345}" type="presOf" srcId="{1E3F5B6C-FB1B-425A-BCCF-A556DC8AB7D8}" destId="{9E7D10ED-1DE8-4649-B0F3-875E0CBF15C6}" srcOrd="0" destOrd="0" presId="urn:microsoft.com/office/officeart/2018/2/layout/IconVerticalSolidList"/>
    <dgm:cxn modelId="{2468B168-2730-442A-B2A9-AF2E88B43FAD}" type="presParOf" srcId="{9547AD2D-559A-4090-A449-4D6BEF5FE944}" destId="{76CBA8FD-F572-4A0A-BD35-FA1962237857}" srcOrd="0" destOrd="0" presId="urn:microsoft.com/office/officeart/2018/2/layout/IconVerticalSolidList"/>
    <dgm:cxn modelId="{93FB1C34-128B-4BD4-8DEF-41612EF77D90}" type="presParOf" srcId="{76CBA8FD-F572-4A0A-BD35-FA1962237857}" destId="{8BAD7C80-68EA-46DD-B811-63DAE49E6CAA}" srcOrd="0" destOrd="0" presId="urn:microsoft.com/office/officeart/2018/2/layout/IconVerticalSolidList"/>
    <dgm:cxn modelId="{0ACC1DFD-DB44-43D4-87AF-4E47B773CD9C}" type="presParOf" srcId="{76CBA8FD-F572-4A0A-BD35-FA1962237857}" destId="{CBEA1791-64C4-471F-843D-C3151CCE8FD3}" srcOrd="1" destOrd="0" presId="urn:microsoft.com/office/officeart/2018/2/layout/IconVerticalSolidList"/>
    <dgm:cxn modelId="{BDFFA4E6-850C-4D48-A0AB-362483AA39CA}" type="presParOf" srcId="{76CBA8FD-F572-4A0A-BD35-FA1962237857}" destId="{2E3C2CE8-3ADC-4471-9E95-80E1C8700B58}" srcOrd="2" destOrd="0" presId="urn:microsoft.com/office/officeart/2018/2/layout/IconVerticalSolidList"/>
    <dgm:cxn modelId="{6A2D66BA-E3BB-4CA5-843A-475F6E86D493}" type="presParOf" srcId="{76CBA8FD-F572-4A0A-BD35-FA1962237857}" destId="{9E7D10ED-1DE8-4649-B0F3-875E0CBF15C6}" srcOrd="3" destOrd="0" presId="urn:microsoft.com/office/officeart/2018/2/layout/IconVerticalSolidList"/>
    <dgm:cxn modelId="{A7342B0A-5631-4FB2-8B5D-CD3F8C29360A}" type="presParOf" srcId="{9547AD2D-559A-4090-A449-4D6BEF5FE944}" destId="{1B996892-0582-492B-A97F-330035995047}" srcOrd="1" destOrd="0" presId="urn:microsoft.com/office/officeart/2018/2/layout/IconVerticalSolidList"/>
    <dgm:cxn modelId="{36425BDE-6F70-4C85-8746-1D608EF52BE0}" type="presParOf" srcId="{9547AD2D-559A-4090-A449-4D6BEF5FE944}" destId="{AFBEFD7F-E340-4D41-8BDA-84BF28D979FF}" srcOrd="2" destOrd="0" presId="urn:microsoft.com/office/officeart/2018/2/layout/IconVerticalSolidList"/>
    <dgm:cxn modelId="{F7159ED5-CB0A-42CC-B47A-CC87615E4577}" type="presParOf" srcId="{AFBEFD7F-E340-4D41-8BDA-84BF28D979FF}" destId="{E75C7169-57F9-4E31-A524-E32BE380E74C}" srcOrd="0" destOrd="0" presId="urn:microsoft.com/office/officeart/2018/2/layout/IconVerticalSolidList"/>
    <dgm:cxn modelId="{B2D17AE3-E6D0-4E59-B5C1-50819138C576}" type="presParOf" srcId="{AFBEFD7F-E340-4D41-8BDA-84BF28D979FF}" destId="{132EF8E7-1E87-423E-8D82-14D958A04771}" srcOrd="1" destOrd="0" presId="urn:microsoft.com/office/officeart/2018/2/layout/IconVerticalSolidList"/>
    <dgm:cxn modelId="{63D49510-784B-4944-9270-969FB2427A45}" type="presParOf" srcId="{AFBEFD7F-E340-4D41-8BDA-84BF28D979FF}" destId="{C4A27ABF-22CB-442C-942D-A8B8005D6F4C}" srcOrd="2" destOrd="0" presId="urn:microsoft.com/office/officeart/2018/2/layout/IconVerticalSolidList"/>
    <dgm:cxn modelId="{944BAE3E-27B5-47E5-BB01-DC3C40852908}" type="presParOf" srcId="{AFBEFD7F-E340-4D41-8BDA-84BF28D979FF}" destId="{A8E317E4-947A-43C4-B625-D76F2BCF12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D7C80-68EA-46DD-B811-63DAE49E6CAA}">
      <dsp:nvSpPr>
        <dsp:cNvPr id="0" name=""/>
        <dsp:cNvSpPr/>
      </dsp:nvSpPr>
      <dsp:spPr>
        <a:xfrm>
          <a:off x="0" y="550763"/>
          <a:ext cx="4469202" cy="10167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A1791-64C4-471F-843D-C3151CCE8FD3}">
      <dsp:nvSpPr>
        <dsp:cNvPr id="0" name=""/>
        <dsp:cNvSpPr/>
      </dsp:nvSpPr>
      <dsp:spPr>
        <a:xfrm>
          <a:off x="307580" y="779541"/>
          <a:ext cx="559236" cy="5592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D10ED-1DE8-4649-B0F3-875E0CBF15C6}">
      <dsp:nvSpPr>
        <dsp:cNvPr id="0" name=""/>
        <dsp:cNvSpPr/>
      </dsp:nvSpPr>
      <dsp:spPr>
        <a:xfrm>
          <a:off x="1174396" y="550763"/>
          <a:ext cx="3294805" cy="1016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11" tIns="107611" rIns="107611" bIns="1076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Contribute to our Network Notebooks </a:t>
          </a:r>
          <a:r>
            <a:rPr lang="en-US" sz="1600" b="0" i="0" kern="1200">
              <a:hlinkClick xmlns:r="http://schemas.openxmlformats.org/officeDocument/2006/relationships" r:id="rId3"/>
            </a:rPr>
            <a:t>Github</a:t>
          </a:r>
          <a:endParaRPr lang="en-US" sz="1600" kern="1200"/>
        </a:p>
      </dsp:txBody>
      <dsp:txXfrm>
        <a:off x="1174396" y="550763"/>
        <a:ext cx="3294805" cy="1016793"/>
      </dsp:txXfrm>
    </dsp:sp>
    <dsp:sp modelId="{E75C7169-57F9-4E31-A524-E32BE380E74C}">
      <dsp:nvSpPr>
        <dsp:cNvPr id="0" name=""/>
        <dsp:cNvSpPr/>
      </dsp:nvSpPr>
      <dsp:spPr>
        <a:xfrm>
          <a:off x="0" y="1821755"/>
          <a:ext cx="4469202" cy="10167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EF8E7-1E87-423E-8D82-14D958A04771}">
      <dsp:nvSpPr>
        <dsp:cNvPr id="0" name=""/>
        <dsp:cNvSpPr/>
      </dsp:nvSpPr>
      <dsp:spPr>
        <a:xfrm>
          <a:off x="307580" y="2050533"/>
          <a:ext cx="559236" cy="55923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317E4-947A-43C4-B625-D76F2BCF1253}">
      <dsp:nvSpPr>
        <dsp:cNvPr id="0" name=""/>
        <dsp:cNvSpPr/>
      </dsp:nvSpPr>
      <dsp:spPr>
        <a:xfrm>
          <a:off x="1174396" y="1821755"/>
          <a:ext cx="3294805" cy="1016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11" tIns="107611" rIns="107611" bIns="1076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For access to PyVXR, contact your Cisco account team or myself</a:t>
          </a:r>
          <a:endParaRPr lang="en-US" sz="1600" kern="1200"/>
        </a:p>
      </dsp:txBody>
      <dsp:txXfrm>
        <a:off x="1174396" y="1821755"/>
        <a:ext cx="3294805" cy="1016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2DD05-B4C6-FD42-9E0D-75BB8100D844}" type="datetimeFigureOut">
              <a:rPr lang="en-US" smtClean="0"/>
              <a:t>10/2/22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94A28-AF58-4548-A3F4-8549D1411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8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4A28-AF58-4548-A3F4-8549D14113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7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/>
              </a:rPr>
              <a:t>Original Python interface used for most of the Notebooks that we created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4A28-AF58-4548-A3F4-8549D14113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Community/documentation. Goal of the tool: learning/deployments/</a:t>
            </a:r>
            <a:r>
              <a:rPr lang="en-US" err="1"/>
              <a:t>etc</a:t>
            </a:r>
            <a:r>
              <a:rPr lang="en-US"/>
              <a:t>? installation/resources/platforms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4A28-AF58-4548-A3F4-8549D14113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6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94A28-AF58-4548-A3F4-8549D14113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9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05446-DC9A-B841-876B-02055A184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2" y="383813"/>
            <a:ext cx="2741735" cy="4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092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2021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2022  Cisco and/or its affiliates. All rights reserved.   Cisco Public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2021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2021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5763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2021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2021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2021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lvl="0" defTabSz="610744" fontAlgn="auto">
              <a:spcBef>
                <a:spcPts val="0"/>
              </a:spcBef>
              <a:spcAft>
                <a:spcPts val="0"/>
              </a:spcAft>
            </a:pPr>
            <a:r>
              <a:rPr lang="en-US" sz="600" spc="20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2021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2021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E1F48-D030-C749-A56D-43CD008AB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544" y="2208976"/>
            <a:ext cx="4706912" cy="7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911435"/>
            <a:ext cx="8139112" cy="525016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2021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bg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2022  Cisco and/or its affiliates. All rights reserved.   Cisco Public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8515707" y="4742907"/>
            <a:ext cx="223441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 kern="12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kern="1200" spc="20" baseline="0">
              <a:solidFill>
                <a:schemeClr val="bg2">
                  <a:lumMod val="6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bg1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1EFE8F_707FF73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jupyter.org/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23C_5BB8647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52.14.246.134:8889/lab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ios-xr/network-notebooks/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-ng.net/" TargetMode="External"/><Relationship Id="rId2" Type="http://schemas.openxmlformats.org/officeDocument/2006/relationships/hyperlink" Target="https://www.gns3.com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github.com/ios-xr/network-notebooks/" TargetMode="External"/><Relationship Id="rId5" Type="http://schemas.openxmlformats.org/officeDocument/2006/relationships/hyperlink" Target="https://github.com/openconfig/kne" TargetMode="External"/><Relationship Id="rId4" Type="http://schemas.openxmlformats.org/officeDocument/2006/relationships/hyperlink" Target="https://www.cisco.com/c/en/us/products/cloud-systems-management/modeling-labs/index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gns3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ve-ng.net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openconfig/kne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371D699-89A1-8FA9-E397-E2D63DA48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Taran Deshpande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1ABB4-D737-3FA0-F8C7-B8E5ED164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Technical Marketing Engineer MiG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87786-CF4F-AF76-1564-515759750F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October 6</a:t>
            </a:r>
            <a:r>
              <a:rPr lang="en-US" baseline="30000"/>
              <a:t>th</a:t>
            </a:r>
            <a:r>
              <a:rPr lang="en-US"/>
              <a:t>, 2022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A03E7-B5F1-874F-389F-4E511C500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73AE5D-0908-D9B7-0F9F-21C0A3E09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Supercharging your Network Simulations with </a:t>
            </a:r>
            <a:r>
              <a:rPr lang="en-US" err="1"/>
              <a:t>Jupyter</a:t>
            </a:r>
            <a:r>
              <a:rPr lang="en-US"/>
              <a:t> Notebooks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30D57C-EB26-8183-E15C-9A81391271D7}"/>
              </a:ext>
            </a:extLst>
          </p:cNvPr>
          <p:cNvSpPr/>
          <p:nvPr/>
        </p:nvSpPr>
        <p:spPr>
          <a:xfrm>
            <a:off x="3514476" y="492477"/>
            <a:ext cx="1383527" cy="5804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Chinog</a:t>
            </a:r>
            <a:r>
              <a:rPr lang="en-US"/>
              <a:t>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F66B0-47D1-2342-2853-3E7129A1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008" y="225140"/>
            <a:ext cx="1908378" cy="111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7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05084-8732-F51D-1766-ED6A5437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KNE config file</a:t>
            </a:r>
          </a:p>
        </p:txBody>
      </p:sp>
      <p:pic>
        <p:nvPicPr>
          <p:cNvPr id="347" name="Picture 346">
            <a:extLst>
              <a:ext uri="{FF2B5EF4-FFF2-40B4-BE49-F238E27FC236}">
                <a16:creationId xmlns:a16="http://schemas.microsoft.com/office/drawing/2014/main" id="{A96D7C34-AD1A-39F9-AB56-A822E1D3C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31" y="1094017"/>
            <a:ext cx="1993901" cy="3327401"/>
          </a:xfrm>
          <a:prstGeom prst="rect">
            <a:avLst/>
          </a:prstGeom>
        </p:spPr>
      </p:pic>
      <p:sp>
        <p:nvSpPr>
          <p:cNvPr id="348" name="TextBox 347">
            <a:extLst>
              <a:ext uri="{FF2B5EF4-FFF2-40B4-BE49-F238E27FC236}">
                <a16:creationId xmlns:a16="http://schemas.microsoft.com/office/drawing/2014/main" id="{F2805DB0-9763-BCB4-0696-87DC04B589B7}"/>
              </a:ext>
            </a:extLst>
          </p:cNvPr>
          <p:cNvSpPr txBox="1"/>
          <p:nvPr/>
        </p:nvSpPr>
        <p:spPr>
          <a:xfrm>
            <a:off x="-3333509" y="-27547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+mn-lt"/>
            </a:endParaRPr>
          </a:p>
        </p:txBody>
      </p:sp>
      <p:pic>
        <p:nvPicPr>
          <p:cNvPr id="351" name="Picture 350">
            <a:extLst>
              <a:ext uri="{FF2B5EF4-FFF2-40B4-BE49-F238E27FC236}">
                <a16:creationId xmlns:a16="http://schemas.microsoft.com/office/drawing/2014/main" id="{6427B72A-F2AC-90BD-9FDB-28CAA38D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032" y="3559287"/>
            <a:ext cx="1003300" cy="711200"/>
          </a:xfrm>
          <a:prstGeom prst="rect">
            <a:avLst/>
          </a:prstGeom>
        </p:spPr>
      </p:pic>
      <p:sp>
        <p:nvSpPr>
          <p:cNvPr id="352" name="TextBox 351">
            <a:extLst>
              <a:ext uri="{FF2B5EF4-FFF2-40B4-BE49-F238E27FC236}">
                <a16:creationId xmlns:a16="http://schemas.microsoft.com/office/drawing/2014/main" id="{C12274D9-CBD0-0D3E-0414-7B0927E18B9A}"/>
              </a:ext>
            </a:extLst>
          </p:cNvPr>
          <p:cNvSpPr txBox="1"/>
          <p:nvPr/>
        </p:nvSpPr>
        <p:spPr>
          <a:xfrm>
            <a:off x="4138543" y="814647"/>
            <a:ext cx="199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Name, model and OS</a:t>
            </a:r>
          </a:p>
        </p:txBody>
      </p:sp>
      <p:cxnSp>
        <p:nvCxnSpPr>
          <p:cNvPr id="354" name="Straight Arrow Connector 353">
            <a:extLst>
              <a:ext uri="{FF2B5EF4-FFF2-40B4-BE49-F238E27FC236}">
                <a16:creationId xmlns:a16="http://schemas.microsoft.com/office/drawing/2014/main" id="{7088C9A6-EC5B-368E-26B0-A5D3435EF420}"/>
              </a:ext>
            </a:extLst>
          </p:cNvPr>
          <p:cNvCxnSpPr>
            <a:cxnSpLocks/>
          </p:cNvCxnSpPr>
          <p:nvPr/>
        </p:nvCxnSpPr>
        <p:spPr>
          <a:xfrm flipV="1">
            <a:off x="2267921" y="1161187"/>
            <a:ext cx="1810139" cy="25871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extBox 354">
            <a:extLst>
              <a:ext uri="{FF2B5EF4-FFF2-40B4-BE49-F238E27FC236}">
                <a16:creationId xmlns:a16="http://schemas.microsoft.com/office/drawing/2014/main" id="{2E7B7E9C-DC3F-5ADF-BCE6-D46D41402D6A}"/>
              </a:ext>
            </a:extLst>
          </p:cNvPr>
          <p:cNvSpPr txBox="1"/>
          <p:nvPr/>
        </p:nvSpPr>
        <p:spPr>
          <a:xfrm>
            <a:off x="3826508" y="1833625"/>
            <a:ext cx="186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Config File</a:t>
            </a:r>
          </a:p>
        </p:txBody>
      </p: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3D0FC62B-D0F7-EBA4-2E76-BCA220C50B32}"/>
              </a:ext>
            </a:extLst>
          </p:cNvPr>
          <p:cNvCxnSpPr>
            <a:cxnSpLocks/>
          </p:cNvCxnSpPr>
          <p:nvPr/>
        </p:nvCxnSpPr>
        <p:spPr>
          <a:xfrm flipH="1">
            <a:off x="2207437" y="2018291"/>
            <a:ext cx="1524254" cy="4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TextBox 360">
            <a:extLst>
              <a:ext uri="{FF2B5EF4-FFF2-40B4-BE49-F238E27FC236}">
                <a16:creationId xmlns:a16="http://schemas.microsoft.com/office/drawing/2014/main" id="{CF98E7A3-C4CE-A0CD-BA18-1F7EFFA169DB}"/>
              </a:ext>
            </a:extLst>
          </p:cNvPr>
          <p:cNvSpPr txBox="1"/>
          <p:nvPr/>
        </p:nvSpPr>
        <p:spPr>
          <a:xfrm>
            <a:off x="3889093" y="2625140"/>
            <a:ext cx="136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Open Ports</a:t>
            </a:r>
          </a:p>
        </p:txBody>
      </p: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8AF63704-B2A8-BDBC-C682-188A4611D035}"/>
              </a:ext>
            </a:extLst>
          </p:cNvPr>
          <p:cNvCxnSpPr>
            <a:cxnSpLocks/>
          </p:cNvCxnSpPr>
          <p:nvPr/>
        </p:nvCxnSpPr>
        <p:spPr>
          <a:xfrm flipH="1" flipV="1">
            <a:off x="1770434" y="2625140"/>
            <a:ext cx="2056074" cy="164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xtBox 363">
            <a:extLst>
              <a:ext uri="{FF2B5EF4-FFF2-40B4-BE49-F238E27FC236}">
                <a16:creationId xmlns:a16="http://schemas.microsoft.com/office/drawing/2014/main" id="{9046A63D-CEE0-1912-1520-500E6FDD6D2C}"/>
              </a:ext>
            </a:extLst>
          </p:cNvPr>
          <p:cNvSpPr txBox="1"/>
          <p:nvPr/>
        </p:nvSpPr>
        <p:spPr>
          <a:xfrm>
            <a:off x="2998918" y="3785987"/>
            <a:ext cx="1655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</a:rPr>
              <a:t>Connections</a:t>
            </a:r>
          </a:p>
        </p:txBody>
      </p: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E23EEBFF-0C53-FF74-92B8-E7A562201F95}"/>
              </a:ext>
            </a:extLst>
          </p:cNvPr>
          <p:cNvCxnSpPr>
            <a:cxnSpLocks/>
            <a:stCxn id="364" idx="3"/>
          </p:cNvCxnSpPr>
          <p:nvPr/>
        </p:nvCxnSpPr>
        <p:spPr>
          <a:xfrm>
            <a:off x="4654098" y="3970653"/>
            <a:ext cx="1025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5BB58F3-A39A-B955-CCD5-A9C8D89AE7DD}"/>
              </a:ext>
            </a:extLst>
          </p:cNvPr>
          <p:cNvSpPr/>
          <p:nvPr/>
        </p:nvSpPr>
        <p:spPr>
          <a:xfrm>
            <a:off x="687095" y="1258180"/>
            <a:ext cx="1520343" cy="5025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53B746-33E8-E734-AFB7-7E2B31E73CF2}"/>
              </a:ext>
            </a:extLst>
          </p:cNvPr>
          <p:cNvSpPr/>
          <p:nvPr/>
        </p:nvSpPr>
        <p:spPr>
          <a:xfrm>
            <a:off x="687094" y="1906141"/>
            <a:ext cx="1520343" cy="164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044E8E-9ACE-6FBD-5B8D-F48CB1715346}"/>
              </a:ext>
            </a:extLst>
          </p:cNvPr>
          <p:cNvCxnSpPr/>
          <p:nvPr/>
        </p:nvCxnSpPr>
        <p:spPr>
          <a:xfrm flipH="1">
            <a:off x="1770434" y="2994472"/>
            <a:ext cx="2118659" cy="15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B693644-8AC1-828D-F4B1-3556DD2A7AE3}"/>
              </a:ext>
            </a:extLst>
          </p:cNvPr>
          <p:cNvSpPr/>
          <p:nvPr/>
        </p:nvSpPr>
        <p:spPr>
          <a:xfrm>
            <a:off x="914400" y="2287139"/>
            <a:ext cx="793449" cy="5025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A890B-F01D-E494-5386-8EE467F83ADC}"/>
              </a:ext>
            </a:extLst>
          </p:cNvPr>
          <p:cNvSpPr/>
          <p:nvPr/>
        </p:nvSpPr>
        <p:spPr>
          <a:xfrm>
            <a:off x="914399" y="2994472"/>
            <a:ext cx="793449" cy="5025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3FE64F-C4F9-A2E9-8C11-12A62743577E}"/>
              </a:ext>
            </a:extLst>
          </p:cNvPr>
          <p:cNvCxnSpPr>
            <a:stCxn id="364" idx="1"/>
          </p:cNvCxnSpPr>
          <p:nvPr/>
        </p:nvCxnSpPr>
        <p:spPr>
          <a:xfrm flipH="1">
            <a:off x="2267921" y="3970653"/>
            <a:ext cx="730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5711AA1-2FA6-3394-C5AA-5FF72E12651F}"/>
              </a:ext>
            </a:extLst>
          </p:cNvPr>
          <p:cNvSpPr/>
          <p:nvPr/>
        </p:nvSpPr>
        <p:spPr>
          <a:xfrm>
            <a:off x="654243" y="3704006"/>
            <a:ext cx="1520343" cy="5025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7965A9-5AD7-78B3-A1AE-5BCBD0C453F6}"/>
              </a:ext>
            </a:extLst>
          </p:cNvPr>
          <p:cNvSpPr/>
          <p:nvPr/>
        </p:nvSpPr>
        <p:spPr>
          <a:xfrm>
            <a:off x="5686351" y="3559286"/>
            <a:ext cx="1113283" cy="7695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7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06464BD-A88A-58CE-A5AD-163AE2E41C56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144467845"/>
              </p:ext>
            </p:extLst>
          </p:nvPr>
        </p:nvGraphicFramePr>
        <p:xfrm>
          <a:off x="797130" y="885142"/>
          <a:ext cx="6605892" cy="3371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473">
                  <a:extLst>
                    <a:ext uri="{9D8B030D-6E8A-4147-A177-3AD203B41FA5}">
                      <a16:colId xmlns:a16="http://schemas.microsoft.com/office/drawing/2014/main" val="3579956338"/>
                    </a:ext>
                  </a:extLst>
                </a:gridCol>
                <a:gridCol w="1651473">
                  <a:extLst>
                    <a:ext uri="{9D8B030D-6E8A-4147-A177-3AD203B41FA5}">
                      <a16:colId xmlns:a16="http://schemas.microsoft.com/office/drawing/2014/main" val="284817342"/>
                    </a:ext>
                  </a:extLst>
                </a:gridCol>
                <a:gridCol w="1651473">
                  <a:extLst>
                    <a:ext uri="{9D8B030D-6E8A-4147-A177-3AD203B41FA5}">
                      <a16:colId xmlns:a16="http://schemas.microsoft.com/office/drawing/2014/main" val="3384301730"/>
                    </a:ext>
                  </a:extLst>
                </a:gridCol>
                <a:gridCol w="1651473">
                  <a:extLst>
                    <a:ext uri="{9D8B030D-6E8A-4147-A177-3AD203B41FA5}">
                      <a16:colId xmlns:a16="http://schemas.microsoft.com/office/drawing/2014/main" val="21041287"/>
                    </a:ext>
                  </a:extLst>
                </a:gridCol>
              </a:tblGrid>
              <a:tr h="427871">
                <a:tc>
                  <a:txBody>
                    <a:bodyPr/>
                    <a:lstStyle/>
                    <a:p>
                      <a:r>
                        <a:rPr lang="en-US"/>
                        <a:t>Simulators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Vendor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Topology Configuration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49566"/>
                  </a:ext>
                </a:extLst>
              </a:tr>
              <a:tr h="677462">
                <a:tc>
                  <a:txBody>
                    <a:bodyPr/>
                    <a:lstStyle/>
                    <a:p>
                      <a:r>
                        <a:rPr lang="en-US" err="1"/>
                        <a:t>PyVXR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Cisco (IOS-XR or </a:t>
                      </a:r>
                      <a:r>
                        <a:rPr lang="en-US" err="1"/>
                        <a:t>SONiC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Cisco 8000 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Python API and YAML config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59012"/>
                  </a:ext>
                </a:extLst>
              </a:tr>
              <a:tr h="427871">
                <a:tc>
                  <a:txBody>
                    <a:bodyPr/>
                    <a:lstStyle/>
                    <a:p>
                      <a:r>
                        <a:rPr lang="en-US"/>
                        <a:t>GNS3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Multivendor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Bring your 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GUI and REST API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2732"/>
                  </a:ext>
                </a:extLst>
              </a:tr>
              <a:tr h="552666">
                <a:tc>
                  <a:txBody>
                    <a:bodyPr/>
                    <a:lstStyle/>
                    <a:p>
                      <a:r>
                        <a:rPr lang="en-US"/>
                        <a:t>EVE-NG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Multivendor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Bring your 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GUI and REST API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155641"/>
                  </a:ext>
                </a:extLst>
              </a:tr>
              <a:tr h="677462">
                <a:tc>
                  <a:txBody>
                    <a:bodyPr/>
                    <a:lstStyle/>
                    <a:p>
                      <a:r>
                        <a:rPr lang="en-US"/>
                        <a:t>CML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Multivendor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Cisco Images provided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GUI and YAML config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4988"/>
                  </a:ext>
                </a:extLst>
              </a:tr>
              <a:tr h="427871">
                <a:tc>
                  <a:txBody>
                    <a:bodyPr/>
                    <a:lstStyle/>
                    <a:p>
                      <a:r>
                        <a:rPr lang="en-US"/>
                        <a:t>KNE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Multivendor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Bring your 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Textproto</a:t>
                      </a:r>
                      <a:r>
                        <a:rPr lang="en-US"/>
                        <a:t> config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46244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94605A-1B6F-A59D-015B-F25821739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Simulator Options</a:t>
            </a:r>
          </a:p>
        </p:txBody>
      </p:sp>
    </p:spTree>
    <p:extLst>
      <p:ext uri="{BB962C8B-B14F-4D97-AF65-F5344CB8AC3E}">
        <p14:creationId xmlns:p14="http://schemas.microsoft.com/office/powerpoint/2010/main" val="18874345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10B3-CCB2-1BBE-68AE-AB5CA88091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Jupyter</a:t>
            </a:r>
            <a:r>
              <a:rPr lang="en-US" dirty="0"/>
              <a:t> Notebooks</a:t>
            </a:r>
          </a:p>
        </p:txBody>
      </p:sp>
    </p:spTree>
    <p:extLst>
      <p:ext uri="{BB962C8B-B14F-4D97-AF65-F5344CB8AC3E}">
        <p14:creationId xmlns:p14="http://schemas.microsoft.com/office/powerpoint/2010/main" val="6446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F260AF-22D8-0581-3B9C-C6D064421D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Interactive authoring of documents combining text, mathematics, computations and rich media output</a:t>
            </a:r>
          </a:p>
          <a:p>
            <a:r>
              <a:rPr lang="en-US" sz="1800" dirty="0"/>
              <a:t>Named after 3 core languages- Julia, Python, and R</a:t>
            </a:r>
          </a:p>
          <a:p>
            <a:r>
              <a:rPr lang="en-US" sz="1800" dirty="0"/>
              <a:t>Components</a:t>
            </a:r>
          </a:p>
          <a:p>
            <a:pPr lvl="1"/>
            <a:r>
              <a:rPr lang="en-US" sz="1600" dirty="0"/>
              <a:t>Notebook Web Application</a:t>
            </a:r>
          </a:p>
          <a:p>
            <a:pPr lvl="1"/>
            <a:r>
              <a:rPr lang="en-US" sz="1600" dirty="0"/>
              <a:t>Kernels</a:t>
            </a:r>
          </a:p>
          <a:p>
            <a:pPr lvl="1"/>
            <a:r>
              <a:rPr lang="en-US" sz="1600" dirty="0"/>
              <a:t>Notebook Documents</a:t>
            </a:r>
          </a:p>
          <a:p>
            <a:r>
              <a:rPr lang="en-US" sz="1800" dirty="0">
                <a:hlinkClick r:id="rId2"/>
              </a:rPr>
              <a:t>https://jupyter.org/</a:t>
            </a:r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A03571-D78B-4E7B-22DA-CDE55B0B9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1E92E8-9C4E-19BB-F0DF-7219BE15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err="1"/>
              <a:t>Jupyter</a:t>
            </a:r>
            <a:r>
              <a:rPr lang="en-US"/>
              <a:t> Notebook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803E8-F81F-41FC-4378-B66BDFED5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63" y="1073150"/>
            <a:ext cx="4672836" cy="40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4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AA6C-6618-DCE2-D975-B3C140AD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Interaction with Simulator – Networks within </a:t>
            </a:r>
            <a:r>
              <a:rPr lang="en-US" err="1"/>
              <a:t>Jupyter</a:t>
            </a:r>
            <a:r>
              <a:rPr lang="en-US"/>
              <a:t> Notebooks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78736-2569-54BF-69B6-3A2B53E8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962" y="1156863"/>
            <a:ext cx="1448519" cy="849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AC51EA-4477-8A90-2525-C9141761CD08}"/>
              </a:ext>
            </a:extLst>
          </p:cNvPr>
          <p:cNvSpPr txBox="1"/>
          <p:nvPr/>
        </p:nvSpPr>
        <p:spPr>
          <a:xfrm>
            <a:off x="6930406" y="2585378"/>
            <a:ext cx="1175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27891"/>
                </a:solidFill>
              </a:rPr>
              <a:t>Simulator</a:t>
            </a:r>
          </a:p>
          <a:p>
            <a:r>
              <a:rPr lang="en-US" sz="1400" dirty="0">
                <a:solidFill>
                  <a:srgbClr val="427891"/>
                </a:solidFill>
              </a:rPr>
              <a:t>API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20E0D-33EF-F473-EDF6-E2669810778B}"/>
              </a:ext>
            </a:extLst>
          </p:cNvPr>
          <p:cNvSpPr txBox="1"/>
          <p:nvPr/>
        </p:nvSpPr>
        <p:spPr>
          <a:xfrm>
            <a:off x="807396" y="1156863"/>
            <a:ext cx="309337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>
                <a:latin typeface="+mj-lt"/>
              </a:rPr>
              <a:t>Why Should You Care?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Automate the creation and bring-up of the topology on the simulator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Design and share proof-of-concepts, use cases, or features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Use as “Live” Documentation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Leverage it as a tutorial for educational purposes</a:t>
            </a:r>
          </a:p>
          <a:p>
            <a:endParaRPr lang="en-US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5B721-574F-FF98-7696-D365AFFC8E64}"/>
              </a:ext>
            </a:extLst>
          </p:cNvPr>
          <p:cNvSpPr txBox="1"/>
          <p:nvPr/>
        </p:nvSpPr>
        <p:spPr>
          <a:xfrm>
            <a:off x="5924666" y="4515055"/>
            <a:ext cx="2298369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27891"/>
                </a:solidFill>
              </a:rPr>
              <a:t>Network Simulators</a:t>
            </a:r>
          </a:p>
          <a:p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FC7AC7-2767-BA60-7477-7FA234C6AC0D}"/>
              </a:ext>
            </a:extLst>
          </p:cNvPr>
          <p:cNvSpPr/>
          <p:nvPr/>
        </p:nvSpPr>
        <p:spPr>
          <a:xfrm>
            <a:off x="5637776" y="3444161"/>
            <a:ext cx="2585260" cy="10849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150BB40-3517-C47B-FD10-CAA8F518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92" y="3961739"/>
            <a:ext cx="661784" cy="2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NS3 Docs">
            <a:extLst>
              <a:ext uri="{FF2B5EF4-FFF2-40B4-BE49-F238E27FC236}">
                <a16:creationId xmlns:a16="http://schemas.microsoft.com/office/drawing/2014/main" id="{D8F9EFEF-F7C8-B14D-B9C9-C65BC9FD3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32" y="3497462"/>
            <a:ext cx="864353" cy="2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BFA2BC-67B5-341B-904C-B5E5FF0754E7}"/>
              </a:ext>
            </a:extLst>
          </p:cNvPr>
          <p:cNvSpPr txBox="1"/>
          <p:nvPr/>
        </p:nvSpPr>
        <p:spPr>
          <a:xfrm>
            <a:off x="5925638" y="3487423"/>
            <a:ext cx="10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solidFill>
                  <a:srgbClr val="427891"/>
                </a:solidFill>
              </a:rPr>
              <a:t>PyVXR</a:t>
            </a:r>
            <a:endParaRPr lang="en-US" sz="1600">
              <a:solidFill>
                <a:srgbClr val="427891"/>
              </a:solidFill>
            </a:endParaRPr>
          </a:p>
          <a:p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A06183-9981-8002-829D-35291B6A23BC}"/>
              </a:ext>
            </a:extLst>
          </p:cNvPr>
          <p:cNvSpPr txBox="1"/>
          <p:nvPr/>
        </p:nvSpPr>
        <p:spPr>
          <a:xfrm>
            <a:off x="5924667" y="3961739"/>
            <a:ext cx="10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27891"/>
                </a:solidFill>
              </a:rPr>
              <a:t>KNE</a:t>
            </a:r>
          </a:p>
          <a:p>
            <a:endParaRPr lang="en-US" sz="24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A5AFDB5-460D-F41F-7D39-E2AD6E12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65" y="4017734"/>
            <a:ext cx="245346" cy="2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DD2691-32CA-E35C-1F98-21AC70A6CDD7}"/>
              </a:ext>
            </a:extLst>
          </p:cNvPr>
          <p:cNvSpPr txBox="1"/>
          <p:nvPr/>
        </p:nvSpPr>
        <p:spPr>
          <a:xfrm>
            <a:off x="13213210" y="3996821"/>
            <a:ext cx="11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427891"/>
                </a:solidFill>
              </a:rPr>
              <a:t>CML</a:t>
            </a:r>
          </a:p>
          <a:p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27085F-1D8D-BF20-3884-22C01E5405D4}"/>
              </a:ext>
            </a:extLst>
          </p:cNvPr>
          <p:cNvSpPr txBox="1"/>
          <p:nvPr/>
        </p:nvSpPr>
        <p:spPr>
          <a:xfrm>
            <a:off x="6705786" y="3884454"/>
            <a:ext cx="1005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27891"/>
                </a:solidFill>
              </a:rPr>
              <a:t>CML</a:t>
            </a:r>
          </a:p>
          <a:p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1FEAB2-427B-DD99-4F37-E6E8E8C6A1EA}"/>
              </a:ext>
            </a:extLst>
          </p:cNvPr>
          <p:cNvSpPr txBox="1"/>
          <p:nvPr/>
        </p:nvSpPr>
        <p:spPr>
          <a:xfrm>
            <a:off x="6041356" y="1773189"/>
            <a:ext cx="198710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427891"/>
                </a:solidFill>
              </a:rPr>
              <a:t>Jupyter</a:t>
            </a:r>
            <a:r>
              <a:rPr lang="en-US" sz="1200" dirty="0">
                <a:solidFill>
                  <a:srgbClr val="427891"/>
                </a:solidFill>
              </a:rPr>
              <a:t> Notebooks</a:t>
            </a:r>
          </a:p>
          <a:p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B4B21F7-D04A-73EB-B96D-39E1597F75E3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12222" y="2006759"/>
            <a:ext cx="0" cy="143168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8109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C8D0DE-A364-4DBC-8177-0633148F23BB}"/>
              </a:ext>
            </a:extLst>
          </p:cNvPr>
          <p:cNvSpPr/>
          <p:nvPr/>
        </p:nvSpPr>
        <p:spPr>
          <a:xfrm>
            <a:off x="198784" y="4707172"/>
            <a:ext cx="8945217" cy="4363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29CC72-68F4-AF3F-AFB2-4A9C4A5C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UI for Notebooks </a:t>
            </a:r>
          </a:p>
        </p:txBody>
      </p:sp>
      <p:pic>
        <p:nvPicPr>
          <p:cNvPr id="14" name="Picture Placeholder 13" descr="A picture containing text, screenshot, computer, computer&#10;&#10;Description automatically generated">
            <a:extLst>
              <a:ext uri="{FF2B5EF4-FFF2-40B4-BE49-F238E27FC236}">
                <a16:creationId xmlns:a16="http://schemas.microsoft.com/office/drawing/2014/main" id="{C5E95C8F-B603-A5FE-7A3A-CF759340966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t="2778" b="2778"/>
          <a:stretch/>
        </p:blipFill>
        <p:spPr>
          <a:xfrm>
            <a:off x="2557368" y="1002685"/>
            <a:ext cx="6586632" cy="37044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3E9DEB-59D3-FD51-74DB-DF0868F7E3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4575" y="6507163"/>
            <a:ext cx="479425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CiscoSans Thi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7DD0-5BE7-4856-A2A9-C42C6688E60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FB99A5-9F66-FC32-D52D-FF775462D5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201738"/>
            <a:ext cx="2274244" cy="3389312"/>
          </a:xfrm>
        </p:spPr>
        <p:txBody>
          <a:bodyPr/>
          <a:lstStyle/>
          <a:p>
            <a:r>
              <a:rPr lang="en-US"/>
              <a:t>Not much different from Office document</a:t>
            </a:r>
          </a:p>
          <a:p>
            <a:r>
              <a:rPr lang="en-US"/>
              <a:t>Create new, execute notebook, run scripts, etc. </a:t>
            </a:r>
          </a:p>
          <a:p>
            <a:r>
              <a:rPr lang="en-US"/>
              <a:t>Typically available on localhost:8888</a:t>
            </a:r>
          </a:p>
        </p:txBody>
      </p:sp>
    </p:spTree>
    <p:extLst>
      <p:ext uri="{BB962C8B-B14F-4D97-AF65-F5344CB8AC3E}">
        <p14:creationId xmlns:p14="http://schemas.microsoft.com/office/powerpoint/2010/main" val="372367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4CFB448-73E3-4079-B57B-8225A5DF360A}"/>
              </a:ext>
            </a:extLst>
          </p:cNvPr>
          <p:cNvSpPr/>
          <p:nvPr/>
        </p:nvSpPr>
        <p:spPr>
          <a:xfrm>
            <a:off x="198784" y="4707172"/>
            <a:ext cx="8945217" cy="4363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AAE577-5FD9-C4C1-FF2E-1AC13D49C9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94" b="2794"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0234BBD-8967-88EF-EA75-1E1A83BD8C06}"/>
              </a:ext>
            </a:extLst>
          </p:cNvPr>
          <p:cNvGrpSpPr/>
          <p:nvPr/>
        </p:nvGrpSpPr>
        <p:grpSpPr>
          <a:xfrm>
            <a:off x="7466240" y="691978"/>
            <a:ext cx="962934" cy="542327"/>
            <a:chOff x="7466240" y="691978"/>
            <a:chExt cx="962934" cy="5423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194951-C962-9913-FA3A-29506949CD50}"/>
                </a:ext>
              </a:extLst>
            </p:cNvPr>
            <p:cNvSpPr txBox="1"/>
            <p:nvPr/>
          </p:nvSpPr>
          <p:spPr>
            <a:xfrm>
              <a:off x="7466240" y="864973"/>
              <a:ext cx="962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Kernel</a:t>
              </a: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B4B1EF17-B3BE-685F-91B5-3A0683CB3A80}"/>
                </a:ext>
              </a:extLst>
            </p:cNvPr>
            <p:cNvSpPr/>
            <p:nvPr/>
          </p:nvSpPr>
          <p:spPr>
            <a:xfrm>
              <a:off x="7525265" y="691978"/>
              <a:ext cx="844885" cy="172995"/>
            </a:xfrm>
            <a:prstGeom prst="fram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6F1481-D3BC-2E87-4144-106C97F29E91}"/>
              </a:ext>
            </a:extLst>
          </p:cNvPr>
          <p:cNvGrpSpPr/>
          <p:nvPr/>
        </p:nvGrpSpPr>
        <p:grpSpPr>
          <a:xfrm>
            <a:off x="481915" y="593810"/>
            <a:ext cx="2962862" cy="369332"/>
            <a:chOff x="481914" y="593809"/>
            <a:chExt cx="2962862" cy="369332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1A6AC958-50CE-9AB4-ADEE-2EB27A5174DF}"/>
                </a:ext>
              </a:extLst>
            </p:cNvPr>
            <p:cNvSpPr/>
            <p:nvPr/>
          </p:nvSpPr>
          <p:spPr>
            <a:xfrm>
              <a:off x="481914" y="691978"/>
              <a:ext cx="1779372" cy="172995"/>
            </a:xfrm>
            <a:prstGeom prst="fram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016C42-8F9C-5F0B-BEED-8A0E086C3BD7}"/>
                </a:ext>
              </a:extLst>
            </p:cNvPr>
            <p:cNvSpPr txBox="1"/>
            <p:nvPr/>
          </p:nvSpPr>
          <p:spPr>
            <a:xfrm>
              <a:off x="2320311" y="593809"/>
              <a:ext cx="1124465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/>
                <a:t>Toolbar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DE8F83-25CE-2751-CD48-37FC72784F62}"/>
              </a:ext>
            </a:extLst>
          </p:cNvPr>
          <p:cNvSpPr txBox="1"/>
          <p:nvPr/>
        </p:nvSpPr>
        <p:spPr>
          <a:xfrm>
            <a:off x="4324865" y="144574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Images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7F399-C3D3-6C08-8267-70ECAC7603F1}"/>
              </a:ext>
            </a:extLst>
          </p:cNvPr>
          <p:cNvSpPr txBox="1"/>
          <p:nvPr/>
        </p:nvSpPr>
        <p:spPr>
          <a:xfrm>
            <a:off x="2730844" y="2977979"/>
            <a:ext cx="220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F370F9-7114-E9FE-49BB-7F2263425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200" y="6507857"/>
            <a:ext cx="4795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CiscoSans Thi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7DD0-5BE7-4856-A2A9-C42C6688E6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498E-15A0-2AC6-822E-38D236B1F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pic>
        <p:nvPicPr>
          <p:cNvPr id="3074" name="Picture 2" descr="Image result for Jupyter lab logo">
            <a:hlinkClick r:id="rId2"/>
            <a:extLst>
              <a:ext uri="{FF2B5EF4-FFF2-40B4-BE49-F238E27FC236}">
                <a16:creationId xmlns:a16="http://schemas.microsoft.com/office/drawing/2014/main" id="{CD5B7F63-7CA8-81DB-7752-887B9D90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52" y="2491768"/>
            <a:ext cx="1038136" cy="12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57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1B9D3A-7C38-BD3B-A715-17CE14CD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Notebooks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C330C0-9287-7EEA-FE06-500DC59F22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2477430" cy="3083094"/>
          </a:xfrm>
        </p:spPr>
        <p:txBody>
          <a:bodyPr/>
          <a:lstStyle/>
          <a:p>
            <a:pPr marL="0" indent="0">
              <a:buNone/>
            </a:pPr>
            <a:r>
              <a:rPr lang="en-US" sz="1600">
                <a:latin typeface="+mj-lt"/>
              </a:rPr>
              <a:t>Setup Network for Transport</a:t>
            </a:r>
          </a:p>
          <a:p>
            <a:r>
              <a:rPr lang="en-US" sz="1600"/>
              <a:t>Simplify Your Network Using EVPN VPWS</a:t>
            </a:r>
          </a:p>
          <a:p>
            <a:r>
              <a:rPr lang="en-US" sz="1600"/>
              <a:t>Segment Routing v6 Over An IS-IS Network</a:t>
            </a:r>
          </a:p>
          <a:p>
            <a:pPr marL="57150" indent="0">
              <a:buNone/>
            </a:pP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943FF7-7FBC-74FF-8BA8-4913CDD4EF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5749" y="1205898"/>
            <a:ext cx="2611373" cy="3083094"/>
          </a:xfrm>
        </p:spPr>
        <p:txBody>
          <a:bodyPr/>
          <a:lstStyle/>
          <a:p>
            <a:pPr marL="0" indent="0">
              <a:buNone/>
            </a:pPr>
            <a:r>
              <a:rPr lang="en-US" sz="1600">
                <a:latin typeface="+mj-lt"/>
              </a:rPr>
              <a:t>Secure Network</a:t>
            </a:r>
          </a:p>
          <a:p>
            <a:r>
              <a:rPr lang="en-US" sz="1600"/>
              <a:t>Integrity Measurements To Handle Threats (IMA) </a:t>
            </a:r>
          </a:p>
          <a:p>
            <a:r>
              <a:rPr lang="en-US" sz="1600"/>
              <a:t>Manage Your Router Database Securely (MongoDB) </a:t>
            </a:r>
          </a:p>
          <a:p>
            <a:r>
              <a:rPr lang="en-US" sz="1600"/>
              <a:t>Type 6 Password Authentication For BGP</a:t>
            </a:r>
          </a:p>
          <a:p>
            <a:pPr marL="0" indent="0">
              <a:buNone/>
            </a:pPr>
            <a:endParaRPr lang="en-US" sz="2000"/>
          </a:p>
          <a:p>
            <a:pPr marL="57150" indent="0">
              <a:buNone/>
            </a:pPr>
            <a:endParaRPr lang="en-US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F913E65A-1F0C-FB65-E05E-1B40107031EF}"/>
              </a:ext>
            </a:extLst>
          </p:cNvPr>
          <p:cNvSpPr txBox="1">
            <a:spLocks/>
          </p:cNvSpPr>
          <p:nvPr/>
        </p:nvSpPr>
        <p:spPr>
          <a:xfrm>
            <a:off x="5752042" y="1227915"/>
            <a:ext cx="2771397" cy="3788782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latin typeface="+mj-lt"/>
              </a:rPr>
              <a:t>Traffic Management</a:t>
            </a:r>
          </a:p>
          <a:p>
            <a:r>
              <a:rPr lang="en-US" sz="1600"/>
              <a:t>Configure Policies for Quality of Service</a:t>
            </a:r>
          </a:p>
          <a:p>
            <a:r>
              <a:rPr lang="en-US" sz="1600"/>
              <a:t>Prioritize Delay-Sensitive Traffic Using QOS</a:t>
            </a:r>
          </a:p>
          <a:p>
            <a:r>
              <a:rPr lang="en-US" sz="1600"/>
              <a:t>Configure QoS Using NSO</a:t>
            </a:r>
          </a:p>
          <a:p>
            <a:r>
              <a:rPr lang="en-US" sz="1600"/>
              <a:t>Filter Network Traffic Using Access Control List </a:t>
            </a:r>
          </a:p>
          <a:p>
            <a:r>
              <a:rPr lang="en-US" sz="1600"/>
              <a:t>Filter Network Traffic Using ACL Yang </a:t>
            </a:r>
          </a:p>
          <a:p>
            <a:pPr marL="0" indent="0">
              <a:buNone/>
            </a:pPr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608E1-F659-B42C-7C93-F77C73BD811D}"/>
              </a:ext>
            </a:extLst>
          </p:cNvPr>
          <p:cNvSpPr txBox="1"/>
          <p:nvPr/>
        </p:nvSpPr>
        <p:spPr>
          <a:xfrm>
            <a:off x="437766" y="836566"/>
            <a:ext cx="553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n-lt"/>
                <a:hlinkClick r:id="rId2"/>
              </a:rPr>
              <a:t>https://github.com/ios-xr/network-notebooks/</a:t>
            </a:r>
            <a:endParaRPr lang="en-US">
              <a:latin typeface="+mn-lt"/>
            </a:endParaRPr>
          </a:p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56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A0D9-FD06-F76C-85CA-42E0E62D8883}"/>
              </a:ext>
            </a:extLst>
          </p:cNvPr>
          <p:cNvSpPr txBox="1">
            <a:spLocks/>
          </p:cNvSpPr>
          <p:nvPr/>
        </p:nvSpPr>
        <p:spPr>
          <a:xfrm>
            <a:off x="454704" y="243068"/>
            <a:ext cx="8226309" cy="1057772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Existing Notebooks (cont.)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9B29267D-ABD7-C4A9-736D-15B301BC8BB9}"/>
              </a:ext>
            </a:extLst>
          </p:cNvPr>
          <p:cNvSpPr txBox="1">
            <a:spLocks/>
          </p:cNvSpPr>
          <p:nvPr/>
        </p:nvSpPr>
        <p:spPr>
          <a:xfrm>
            <a:off x="453099" y="607856"/>
            <a:ext cx="2641893" cy="4717925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latin typeface="+mj-lt"/>
              </a:rPr>
              <a:t>Network Monitoring</a:t>
            </a:r>
          </a:p>
          <a:p>
            <a:r>
              <a:rPr lang="en-US" sz="1600"/>
              <a:t>Traffic Monitoring With Encapsulated Remote Switched Port Analyzer (ERSPAN)</a:t>
            </a:r>
          </a:p>
          <a:p>
            <a:r>
              <a:rPr lang="en-US" sz="1600"/>
              <a:t>Stream CPU Utilization Data Using Model-driven Telemetry</a:t>
            </a:r>
          </a:p>
          <a:p>
            <a:r>
              <a:rPr lang="en-US" sz="1600"/>
              <a:t>Deploy YANG Data Model to Stream CPU Utilization Data Using Model-driven Telemetry</a:t>
            </a:r>
          </a:p>
          <a:p>
            <a:r>
              <a:rPr lang="en-US" sz="1600"/>
              <a:t>Setup a Pipeline and Stream CPU Utilization Data Using Model-driven Telemetry</a:t>
            </a:r>
          </a:p>
          <a:p>
            <a:endParaRPr lang="en-US" sz="160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5FF1EC20-90F6-8D72-07B2-CE987C302B08}"/>
              </a:ext>
            </a:extLst>
          </p:cNvPr>
          <p:cNvSpPr txBox="1">
            <a:spLocks/>
          </p:cNvSpPr>
          <p:nvPr/>
        </p:nvSpPr>
        <p:spPr>
          <a:xfrm>
            <a:off x="3507319" y="589182"/>
            <a:ext cx="2641893" cy="4717925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latin typeface="+mj-lt"/>
              </a:rPr>
              <a:t>APIs</a:t>
            </a:r>
          </a:p>
          <a:p>
            <a:r>
              <a:rPr lang="en-US" sz="1600"/>
              <a:t>Super-charge Your Router Performance With Service-layer APIs</a:t>
            </a:r>
          </a:p>
          <a:p>
            <a:pPr marL="0" indent="0">
              <a:buNone/>
            </a:pPr>
            <a:endParaRPr lang="en-US" sz="160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082DF719-2F52-8ABC-D121-047CE22214D9}"/>
              </a:ext>
            </a:extLst>
          </p:cNvPr>
          <p:cNvSpPr txBox="1">
            <a:spLocks/>
          </p:cNvSpPr>
          <p:nvPr/>
        </p:nvSpPr>
        <p:spPr>
          <a:xfrm>
            <a:off x="6343768" y="616807"/>
            <a:ext cx="2641893" cy="4717925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>
                <a:solidFill>
                  <a:schemeClr val="bg1"/>
                </a:solidFill>
                <a:latin typeface="+mj-lt"/>
              </a:rPr>
              <a:t>Utilities</a:t>
            </a:r>
          </a:p>
          <a:p>
            <a:r>
              <a:rPr lang="en-US" sz="1600"/>
              <a:t>Generate Real-time Network Traffic On Simulated networks</a:t>
            </a:r>
          </a:p>
          <a:p>
            <a:r>
              <a:rPr lang="en-US" sz="1600"/>
              <a:t>Analyze Bit Level Information of Traffic Flows</a:t>
            </a:r>
          </a:p>
          <a:p>
            <a:r>
              <a:rPr lang="en-US" sz="1600"/>
              <a:t>Utilize Linux Servers Effectively Within Simulated Networks</a:t>
            </a:r>
          </a:p>
          <a:p>
            <a:pPr marL="0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3009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371D699-89A1-8FA9-E397-E2D63DA48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Taran Deshpande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1ABB4-D737-3FA0-F8C7-B8E5ED164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Technical Marketing Engineer MiG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87786-CF4F-AF76-1564-515759750F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October 6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A03E7-B5F1-874F-389F-4E511C500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73AE5D-0908-D9B7-0F9F-21C0A3E09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/>
              <a:t> Notebooks as a wrapper for your Network Simulator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30D57C-EB26-8183-E15C-9A81391271D7}"/>
              </a:ext>
            </a:extLst>
          </p:cNvPr>
          <p:cNvSpPr/>
          <p:nvPr/>
        </p:nvSpPr>
        <p:spPr>
          <a:xfrm>
            <a:off x="3514476" y="492477"/>
            <a:ext cx="1383527" cy="58044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Chinog</a:t>
            </a:r>
            <a:r>
              <a:rPr lang="en-US"/>
              <a:t>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F66B0-47D1-2342-2853-3E7129A1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008" y="225140"/>
            <a:ext cx="1908378" cy="111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40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4AC3-0C11-D935-7355-2D1598D9E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58106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A4CEC9-5897-E771-9477-1791DD806B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/>
              <a:t>Use </a:t>
            </a:r>
            <a:r>
              <a:rPr lang="en-US" dirty="0" err="1"/>
              <a:t>Jupyter</a:t>
            </a:r>
            <a:r>
              <a:rPr lang="en-US" dirty="0"/>
              <a:t> Network Notebooks to:</a:t>
            </a:r>
          </a:p>
          <a:p>
            <a:r>
              <a:rPr lang="en-US" dirty="0"/>
              <a:t>Automate</a:t>
            </a:r>
          </a:p>
          <a:p>
            <a:r>
              <a:rPr lang="en-US" dirty="0"/>
              <a:t>Document</a:t>
            </a:r>
          </a:p>
          <a:p>
            <a:r>
              <a:rPr lang="en-US" dirty="0"/>
              <a:t>Educate</a:t>
            </a:r>
          </a:p>
          <a:p>
            <a:r>
              <a:rPr lang="en-US" dirty="0"/>
              <a:t>Collaborate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C37C6-1863-6FF4-F04F-90892CCA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68455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8B1A-C27A-7946-966E-73F368DE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to action</a:t>
            </a:r>
          </a:p>
        </p:txBody>
      </p:sp>
      <p:pic>
        <p:nvPicPr>
          <p:cNvPr id="4" name="Picture 3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0137642B-4FAC-2B5C-1CED-674A0D37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37" y="1005398"/>
            <a:ext cx="3132703" cy="3132703"/>
          </a:xfrm>
          <a:prstGeom prst="rect">
            <a:avLst/>
          </a:prstGeom>
        </p:spPr>
      </p:pic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C201DF75-E2A1-1B78-F938-EBCCC7068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089717"/>
              </p:ext>
            </p:extLst>
          </p:nvPr>
        </p:nvGraphicFramePr>
        <p:xfrm>
          <a:off x="4270443" y="1201738"/>
          <a:ext cx="4469202" cy="338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7303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C021-6ED5-6938-DD04-836C2C68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D70B8-7405-24CD-4FF2-5FB871978D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GNS3</a:t>
            </a:r>
            <a:endParaRPr lang="en-US" dirty="0"/>
          </a:p>
          <a:p>
            <a:r>
              <a:rPr lang="en-US" dirty="0">
                <a:hlinkClick r:id="rId3"/>
              </a:rPr>
              <a:t>EVE-NG</a:t>
            </a:r>
            <a:endParaRPr lang="en-US" dirty="0"/>
          </a:p>
          <a:p>
            <a:r>
              <a:rPr lang="en-US" dirty="0">
                <a:hlinkClick r:id="rId4"/>
              </a:rPr>
              <a:t>Cisco Modeling Labs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KNE</a:t>
            </a:r>
            <a:endParaRPr lang="en-US" dirty="0"/>
          </a:p>
          <a:p>
            <a:r>
              <a:rPr lang="en-US" dirty="0">
                <a:hlinkClick r:id="rId6"/>
              </a:rPr>
              <a:t>Jupyter Network Notebooks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55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17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EF376E2-05D3-CD24-3CE5-4C025980AE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268" r="12268"/>
          <a:stretch/>
        </p:blipFill>
        <p:spPr>
          <a:xfrm>
            <a:off x="0" y="155448"/>
            <a:ext cx="9144000" cy="5143500"/>
          </a:xfrm>
          <a:solidFill>
            <a:schemeClr val="accent1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C7146-F749-FE54-5E0C-4C731E8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200" y="6507857"/>
            <a:ext cx="4795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CiscoSans Thi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A97DD0-5BE7-4856-A2A9-C42C6688E6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5192397" y="847638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397" y="1774989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192397" y="2702340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192397" y="3629691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9597" y="797008"/>
            <a:ext cx="26555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>
                <a:latin typeface="+mn-lt"/>
              </a:rPr>
              <a:t>Network Simulator </a:t>
            </a:r>
            <a:r>
              <a:rPr lang="pl-PL" dirty="0" err="1">
                <a:latin typeface="+mn-lt"/>
              </a:rPr>
              <a:t>Overview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9597" y="1724359"/>
            <a:ext cx="26555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 err="1">
                <a:latin typeface="+mn-lt"/>
              </a:rPr>
              <a:t>Introducing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Jupyter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Notebooks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9597" y="2790209"/>
            <a:ext cx="26555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>
                <a:latin typeface="+mn-lt"/>
              </a:rPr>
              <a:t>Demo</a:t>
            </a:r>
            <a:endParaRPr lang="en-US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9597" y="3717559"/>
            <a:ext cx="26555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dirty="0" err="1">
                <a:latin typeface="+mn-lt"/>
              </a:rPr>
              <a:t>Conclusion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88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21AD-6C86-8A84-7F07-81D2A99D8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>
                <a:latin typeface="+mn-lt"/>
              </a:rPr>
              <a:t>Network Simulator </a:t>
            </a:r>
            <a:r>
              <a:rPr lang="pl-PL" err="1">
                <a:latin typeface="+mn-lt"/>
              </a:rPr>
              <a:t>Overview</a:t>
            </a:r>
            <a:br>
              <a:rPr lang="en-US">
                <a:latin typeface="+mn-lt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5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60A7F97-58D0-DE73-C32F-04B9D4AC292B}"/>
              </a:ext>
            </a:extLst>
          </p:cNvPr>
          <p:cNvSpPr txBox="1">
            <a:spLocks/>
          </p:cNvSpPr>
          <p:nvPr/>
        </p:nvSpPr>
        <p:spPr>
          <a:xfrm>
            <a:off x="445200" y="1205898"/>
            <a:ext cx="3886200" cy="30830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indent="-169545"/>
            <a:r>
              <a:rPr lang="en-US" dirty="0">
                <a:ea typeface="ＭＳ Ｐゴシック"/>
              </a:rPr>
              <a:t>A package containing collection of tools to launch and manage virtual topologies </a:t>
            </a:r>
          </a:p>
          <a:p>
            <a:pPr marL="169545" indent="-169545"/>
            <a:r>
              <a:rPr lang="en-US" dirty="0">
                <a:ea typeface="ＭＳ Ｐゴシック"/>
              </a:rPr>
              <a:t>Topologies can consist of generic and custom Cisco virtual routers</a:t>
            </a:r>
          </a:p>
          <a:p>
            <a:pPr marL="169545" indent="-169545"/>
            <a:r>
              <a:rPr lang="en-US" dirty="0">
                <a:ea typeface="ＭＳ Ｐゴシック"/>
              </a:rPr>
              <a:t>How to invoke</a:t>
            </a:r>
          </a:p>
          <a:p>
            <a:pPr lvl="1"/>
            <a:r>
              <a:rPr lang="en-US" dirty="0">
                <a:ea typeface="ＭＳ Ｐゴシック"/>
              </a:rPr>
              <a:t>Use </a:t>
            </a:r>
            <a:r>
              <a:rPr lang="en-US" dirty="0" err="1">
                <a:ea typeface="ＭＳ Ｐゴシック"/>
              </a:rPr>
              <a:t>PyVXR</a:t>
            </a:r>
            <a:r>
              <a:rPr lang="en-US" dirty="0">
                <a:ea typeface="ＭＳ Ｐゴシック"/>
              </a:rPr>
              <a:t> API within a Python Environment</a:t>
            </a:r>
          </a:p>
          <a:p>
            <a:pPr lvl="1"/>
            <a:r>
              <a:rPr lang="en-US" dirty="0" err="1">
                <a:ea typeface="ＭＳ Ｐゴシック"/>
              </a:rPr>
              <a:t>PyVXR</a:t>
            </a:r>
            <a:r>
              <a:rPr lang="en-US" dirty="0">
                <a:ea typeface="ＭＳ Ｐゴシック"/>
              </a:rPr>
              <a:t> CLI tool</a:t>
            </a:r>
          </a:p>
          <a:p>
            <a:r>
              <a:rPr lang="en-US" dirty="0">
                <a:ea typeface="ＭＳ Ｐゴシック"/>
              </a:rPr>
              <a:t>Available to prospective Cisco 8000 customers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965752-C7EB-9CDF-ED87-51528DC8B5D1}"/>
              </a:ext>
            </a:extLst>
          </p:cNvPr>
          <p:cNvSpPr txBox="1">
            <a:spLocks/>
          </p:cNvSpPr>
          <p:nvPr/>
        </p:nvSpPr>
        <p:spPr>
          <a:xfrm>
            <a:off x="445200" y="192024"/>
            <a:ext cx="8257475" cy="731837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PyVXR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72CBE-7ECE-8944-3343-024E4A49D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23" y="838853"/>
            <a:ext cx="3515827" cy="38171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515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0423CC-AE76-7079-177C-61CACFB0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GNS3</a:t>
            </a:r>
          </a:p>
        </p:txBody>
      </p:sp>
      <p:pic>
        <p:nvPicPr>
          <p:cNvPr id="1026" name="Picture 2" descr="screenshot">
            <a:extLst>
              <a:ext uri="{FF2B5EF4-FFF2-40B4-BE49-F238E27FC236}">
                <a16:creationId xmlns:a16="http://schemas.microsoft.com/office/drawing/2014/main" id="{9DC3EF44-2498-BC91-902C-567115F7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03" y="614645"/>
            <a:ext cx="4667630" cy="2331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GNS3 Docs">
            <a:extLst>
              <a:ext uri="{FF2B5EF4-FFF2-40B4-BE49-F238E27FC236}">
                <a16:creationId xmlns:a16="http://schemas.microsoft.com/office/drawing/2014/main" id="{933476F4-A4CF-059C-F834-40FD4010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79" y="3363163"/>
            <a:ext cx="3011078" cy="10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6A21F1B-6A90-D464-597A-DF4487FCC9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7766" y="1139543"/>
            <a:ext cx="3750776" cy="3389312"/>
          </a:xfrm>
        </p:spPr>
        <p:txBody>
          <a:bodyPr anchor="ctr">
            <a:normAutofit/>
          </a:bodyPr>
          <a:lstStyle/>
          <a:p>
            <a:pPr lvl="0"/>
            <a:r>
              <a:rPr lang="en-US">
                <a:latin typeface="+mn-lt"/>
              </a:rPr>
              <a:t>GNS3 Marketplace for easy Appliance install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Support for Local Install on Windows, MacOS, and Linux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Can connect Topology to Internet using NAT node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Free and Open Source: </a:t>
            </a:r>
            <a:r>
              <a:rPr lang="en-US">
                <a:latin typeface="+mn-lt"/>
                <a:hlinkClick r:id="rId4"/>
              </a:rPr>
              <a:t>https://www.gns3.com/</a:t>
            </a:r>
            <a:endParaRPr lang="en-US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>
              <a:latin typeface="+mn-lt"/>
            </a:endParaRPr>
          </a:p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72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700A3-AFEE-A835-112D-C5184F9BD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201738"/>
            <a:ext cx="3750776" cy="3389312"/>
          </a:xfrm>
        </p:spPr>
        <p:txBody>
          <a:bodyPr anchor="ctr">
            <a:normAutofit lnSpcReduction="10000"/>
          </a:bodyPr>
          <a:lstStyle/>
          <a:p>
            <a:r>
              <a:rPr lang="en-US"/>
              <a:t>Cluster Deployment: Multiple servers as one environment</a:t>
            </a:r>
          </a:p>
          <a:p>
            <a:r>
              <a:rPr lang="en-US"/>
              <a:t>Library of Labs written by EVE-NG</a:t>
            </a:r>
          </a:p>
          <a:p>
            <a:r>
              <a:rPr lang="en-US"/>
              <a:t>Hot links, interconnection running nodes, ports immediately response (Pro)</a:t>
            </a:r>
          </a:p>
          <a:p>
            <a:r>
              <a:rPr lang="en-US">
                <a:effectLst/>
              </a:rPr>
              <a:t>Integrated Wireshark capture (Pro)</a:t>
            </a:r>
          </a:p>
          <a:p>
            <a:r>
              <a:rPr lang="en-US">
                <a:hlinkClick r:id="rId2"/>
              </a:rPr>
              <a:t>https://www.eve-ng.net/</a:t>
            </a:r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0E7848-5C83-2C77-90AD-95264307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EVE-NG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BE11C83-90E8-4992-E127-B00148970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53" y="2041324"/>
            <a:ext cx="2649543" cy="10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1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6CAC13-A52B-D7A6-85A3-DFCD31DC3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201738"/>
            <a:ext cx="4015695" cy="338931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Kubernetes is a platform for managing containerized workloads and services</a:t>
            </a:r>
          </a:p>
          <a:p>
            <a:pPr>
              <a:lnSpc>
                <a:spcPct val="90000"/>
              </a:lnSpc>
            </a:pPr>
            <a:r>
              <a:rPr lang="en-US"/>
              <a:t>Vendors to provide a standard container implementation</a:t>
            </a:r>
          </a:p>
          <a:p>
            <a:pPr>
              <a:lnSpc>
                <a:spcPct val="90000"/>
              </a:lnSpc>
            </a:pPr>
            <a:r>
              <a:rPr lang="en-US"/>
              <a:t>Container launch and management handled by KNE</a:t>
            </a:r>
          </a:p>
          <a:p>
            <a:pPr>
              <a:lnSpc>
                <a:spcPct val="90000"/>
              </a:lnSpc>
            </a:pPr>
            <a:r>
              <a:rPr lang="en-US"/>
              <a:t>No GUI</a:t>
            </a:r>
          </a:p>
          <a:p>
            <a:pPr>
              <a:lnSpc>
                <a:spcPct val="90000"/>
              </a:lnSpc>
            </a:pPr>
            <a:r>
              <a:rPr lang="en-US"/>
              <a:t>Free and Open Source: </a:t>
            </a:r>
            <a:r>
              <a:rPr lang="en-US">
                <a:hlinkClick r:id="rId2"/>
              </a:rPr>
              <a:t>https://github.com/openconfig/kne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B6CB99-7CAA-6684-1D0D-E706A25A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Kubernetes Network Emulation (KNE)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E9B286-76FC-5C98-4501-D70AF4FD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10" y="1649338"/>
            <a:ext cx="2401748" cy="23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73117"/>
      </p:ext>
    </p:extLst>
  </p:cSld>
  <p:clrMapOvr>
    <a:masterClrMapping/>
  </p:clrMapOvr>
</p:sld>
</file>

<file path=ppt/theme/theme1.xml><?xml version="1.0" encoding="utf-8"?>
<a:theme xmlns:a="http://schemas.openxmlformats.org/drawingml/2006/main" name="Cisco Corporate Default Theme 2021">
  <a:themeElements>
    <a:clrScheme name="Custom 112">
      <a:dk1>
        <a:srgbClr val="282828"/>
      </a:dk1>
      <a:lt1>
        <a:srgbClr val="0D274D"/>
      </a:lt1>
      <a:dk2>
        <a:srgbClr val="1E4471"/>
      </a:dk2>
      <a:lt2>
        <a:srgbClr val="FFFFFF"/>
      </a:lt2>
      <a:accent1>
        <a:srgbClr val="00BCEB"/>
      </a:accent1>
      <a:accent2>
        <a:srgbClr val="74BF4B"/>
      </a:accent2>
      <a:accent3>
        <a:srgbClr val="1E4471"/>
      </a:accent3>
      <a:accent4>
        <a:srgbClr val="9E9EA2"/>
      </a:accent4>
      <a:accent5>
        <a:srgbClr val="FBAB2C"/>
      </a:accent5>
      <a:accent6>
        <a:srgbClr val="E3241B"/>
      </a:accent6>
      <a:hlink>
        <a:srgbClr val="00BCEB"/>
      </a:hlink>
      <a:folHlink>
        <a:srgbClr val="1E4471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Default Theme 2021" id="{60969F94-65CA-4C4A-A256-4069ACE274BB}" vid="{CEC62748-08E8-FF4B-BBC9-ADBE4BA168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Corporate Default Theme 2021</Template>
  <TotalTime>0</TotalTime>
  <Words>679</Words>
  <Application>Microsoft Macintosh PowerPoint</Application>
  <PresentationFormat>On-screen Show (16:9)</PresentationFormat>
  <Paragraphs>161</Paragraphs>
  <Slides>24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CiscoSansTT ExtraLight</vt:lpstr>
      <vt:lpstr>Cisco Corporate Default Theme 2021</vt:lpstr>
      <vt:lpstr>Supercharging your Network Simulations with Jupyter Notebooks</vt:lpstr>
      <vt:lpstr>Jupyter Notebooks as a wrapper for your Network Simulator</vt:lpstr>
      <vt:lpstr>PowerPoint Presentation</vt:lpstr>
      <vt:lpstr>Agenda</vt:lpstr>
      <vt:lpstr>Network Simulator Overview </vt:lpstr>
      <vt:lpstr>PowerPoint Presentation</vt:lpstr>
      <vt:lpstr>GNS3</vt:lpstr>
      <vt:lpstr>EVE-NG</vt:lpstr>
      <vt:lpstr>Kubernetes Network Emulation (KNE)</vt:lpstr>
      <vt:lpstr>KNE config file</vt:lpstr>
      <vt:lpstr>Network Simulator Options</vt:lpstr>
      <vt:lpstr>Introducing Jupyter Notebooks</vt:lpstr>
      <vt:lpstr>The Jupyter Notebook</vt:lpstr>
      <vt:lpstr>Interaction with Simulator – Networks within Jupyter Notebooks</vt:lpstr>
      <vt:lpstr>Web UI for Notebooks </vt:lpstr>
      <vt:lpstr>PowerPoint Presentation</vt:lpstr>
      <vt:lpstr>Demo</vt:lpstr>
      <vt:lpstr>Existing Notebooks</vt:lpstr>
      <vt:lpstr>PowerPoint Presentation</vt:lpstr>
      <vt:lpstr>Conclusion</vt:lpstr>
      <vt:lpstr>Key Takeaways</vt:lpstr>
      <vt:lpstr>Call to action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Jupyter Notebooks as a wrapper for your Network Simulator</dc:title>
  <dc:creator>Taran Deshpande (tadeshpa)</dc:creator>
  <cp:lastModifiedBy>Taran Deshpande (tadeshpa)</cp:lastModifiedBy>
  <cp:revision>1</cp:revision>
  <dcterms:created xsi:type="dcterms:W3CDTF">2022-09-26T20:53:19Z</dcterms:created>
  <dcterms:modified xsi:type="dcterms:W3CDTF">2022-10-05T22:48:10Z</dcterms:modified>
</cp:coreProperties>
</file>