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8" r:id="rId3"/>
    <p:sldId id="271" r:id="rId4"/>
    <p:sldId id="281" r:id="rId5"/>
    <p:sldId id="283" r:id="rId6"/>
    <p:sldId id="284" r:id="rId7"/>
    <p:sldId id="277" r:id="rId8"/>
    <p:sldId id="285" r:id="rId9"/>
    <p:sldId id="286" r:id="rId10"/>
    <p:sldId id="287" r:id="rId11"/>
    <p:sldId id="288" r:id="rId12"/>
    <p:sldId id="289" r:id="rId13"/>
    <p:sldId id="290" r:id="rId14"/>
    <p:sldId id="270" r:id="rId15"/>
    <p:sldId id="278" r:id="rId16"/>
    <p:sldId id="25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4E00"/>
    <a:srgbClr val="000000"/>
    <a:srgbClr val="003A5D"/>
    <a:srgbClr val="4EC1E0"/>
    <a:srgbClr val="C9CACC"/>
    <a:srgbClr val="6D6E71"/>
    <a:srgbClr val="FFFFFF"/>
    <a:srgbClr val="D2E9EE"/>
    <a:srgbClr val="9DBA3B"/>
    <a:srgbClr val="2667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6" autoAdjust="0"/>
    <p:restoredTop sz="86427" autoAdjust="0"/>
  </p:normalViewPr>
  <p:slideViewPr>
    <p:cSldViewPr snapToGrid="0" snapToObjects="1" showGuides="1">
      <p:cViewPr>
        <p:scale>
          <a:sx n="150" d="100"/>
          <a:sy n="150" d="100"/>
        </p:scale>
        <p:origin x="200" y="-224"/>
      </p:cViewPr>
      <p:guideLst>
        <p:guide orient="horz" pos="3272"/>
        <p:guide orient="horz" pos="2220"/>
        <p:guide orient="horz" pos="507"/>
        <p:guide pos="5466"/>
        <p:guide pos="2842"/>
        <p:guide pos="276"/>
      </p:guideLst>
    </p:cSldViewPr>
  </p:slideViewPr>
  <p:outlineViewPr>
    <p:cViewPr>
      <p:scale>
        <a:sx n="33" d="100"/>
        <a:sy n="33" d="100"/>
      </p:scale>
      <p:origin x="0" y="3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5" d="100"/>
          <a:sy n="125" d="100"/>
        </p:scale>
        <p:origin x="-392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C6163-EDEA-0546-AF8B-90BCB7258165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03296-974C-BA4E-96B6-8AAD18ECE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414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fld id="{EBA3999B-581F-244C-A4ED-F2A64C4B4C60}" type="datetimeFigureOut">
              <a:rPr lang="en-US" smtClean="0"/>
              <a:pPr/>
              <a:t>5/10/16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fld id="{203C2CCC-44D0-4B40-9343-1A28B1A2D9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417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2130425"/>
            <a:ext cx="7762875" cy="1470025"/>
          </a:xfrm>
        </p:spPr>
        <p:txBody>
          <a:bodyPr/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69267"/>
            <a:ext cx="3597275" cy="1325033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FCC22-31A9-5F4D-8313-F772C1EE39BB}" type="datetime1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DOE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67" y="5832094"/>
            <a:ext cx="1572768" cy="524256"/>
          </a:xfrm>
          <a:prstGeom prst="rect">
            <a:avLst/>
          </a:prstGeom>
        </p:spPr>
      </p:pic>
      <p:pic>
        <p:nvPicPr>
          <p:cNvPr id="8" name="Picture 7" descr="Lab_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667502"/>
            <a:ext cx="908304" cy="688848"/>
          </a:xfrm>
          <a:prstGeom prst="rect">
            <a:avLst/>
          </a:prstGeom>
        </p:spPr>
      </p:pic>
      <p:pic>
        <p:nvPicPr>
          <p:cNvPr id="9" name="Picture 8" descr="ESnet_Logo_Head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3" y="651933"/>
            <a:ext cx="3288792" cy="96012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116513" y="3868738"/>
            <a:ext cx="3570287" cy="1325562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/>
            </a:lvl1pPr>
            <a:lvl2pPr marL="230188" indent="0">
              <a:buNone/>
              <a:defRPr sz="1400"/>
            </a:lvl2pPr>
            <a:lvl3pPr marL="458787" indent="0">
              <a:buNone/>
              <a:defRPr sz="1400"/>
            </a:lvl3pPr>
            <a:lvl4pPr marL="684212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860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7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832225"/>
            <a:ext cx="7772400" cy="1362075"/>
          </a:xfrm>
        </p:spPr>
        <p:txBody>
          <a:bodyPr anchor="t"/>
          <a:lstStyle>
            <a:lvl1pPr algn="l">
              <a:defRPr sz="44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24063"/>
            <a:ext cx="7772400" cy="1500187"/>
          </a:xfrm>
        </p:spPr>
        <p:txBody>
          <a:bodyPr tIns="45720" bIns="182880" anchor="b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AC24-F311-C548-8BA4-8A2499F6EF02}" type="datetime1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Snet_Logo_Foot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44" y="6116410"/>
            <a:ext cx="1210056" cy="36271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37160" cy="6848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7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8163"/>
          </a:xfrm>
        </p:spPr>
        <p:txBody>
          <a:bodyPr/>
          <a:lstStyle>
            <a:lvl1pPr marL="228600" indent="-228600">
              <a:defRPr sz="2000"/>
            </a:lvl1pPr>
            <a:lvl2pPr marL="457200" indent="-228600">
              <a:buClr>
                <a:schemeClr val="tx1"/>
              </a:buClr>
              <a:defRPr sz="1800"/>
            </a:lvl2pPr>
            <a:lvl3pPr marL="685800" indent="-228600">
              <a:buClr>
                <a:schemeClr val="tx1"/>
              </a:buClr>
              <a:defRPr sz="1600"/>
            </a:lvl3pPr>
            <a:lvl4pPr marL="914400" indent="-228600">
              <a:buClr>
                <a:schemeClr val="tx1"/>
              </a:buClr>
              <a:defRPr sz="1200"/>
            </a:lvl4pPr>
            <a:lvl5pPr marL="1143000" indent="-228600">
              <a:buClr>
                <a:schemeClr val="tx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8163"/>
          </a:xfrm>
        </p:spPr>
        <p:txBody>
          <a:bodyPr/>
          <a:lstStyle>
            <a:lvl1pPr marL="228600" indent="-228600">
              <a:defRPr sz="2000"/>
            </a:lvl1pPr>
            <a:lvl2pPr marL="457200" indent="-228600">
              <a:buClr>
                <a:schemeClr val="tx1"/>
              </a:buClr>
              <a:defRPr sz="1800"/>
            </a:lvl2pPr>
            <a:lvl3pPr marL="685800" indent="-228600">
              <a:buClr>
                <a:schemeClr val="tx1"/>
              </a:buClr>
              <a:defRPr sz="1600"/>
            </a:lvl3pPr>
            <a:lvl4pPr marL="914400" indent="-228600">
              <a:buClr>
                <a:schemeClr val="tx1"/>
              </a:buClr>
              <a:defRPr sz="1200"/>
            </a:lvl4pPr>
            <a:lvl5pPr marL="1143000" indent="-228600">
              <a:buClr>
                <a:schemeClr val="tx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2CCB-F61C-654B-AF4D-73C61C68761F}" type="datetime1">
              <a:rPr lang="en-US" smtClean="0"/>
              <a:pPr/>
              <a:t>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6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73488"/>
          </a:xfrm>
        </p:spPr>
        <p:txBody>
          <a:bodyPr/>
          <a:lstStyle>
            <a:lvl1pPr>
              <a:defRPr sz="2000"/>
            </a:lvl1pPr>
            <a:lvl2pPr marL="457200" indent="-228600">
              <a:defRPr sz="1800"/>
            </a:lvl2pPr>
            <a:lvl3pPr marL="685800" indent="-228600">
              <a:defRPr sz="1600"/>
            </a:lvl3pPr>
            <a:lvl4pPr marL="914400" indent="-228600">
              <a:defRPr sz="1200"/>
            </a:lvl4pPr>
            <a:lvl5pPr marL="1143000" indent="-228600"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73488"/>
          </a:xfrm>
        </p:spPr>
        <p:txBody>
          <a:bodyPr/>
          <a:lstStyle>
            <a:lvl1pPr>
              <a:defRPr sz="2000"/>
            </a:lvl1pPr>
            <a:lvl2pPr marL="457200" indent="-228600">
              <a:defRPr sz="1800"/>
            </a:lvl2pPr>
            <a:lvl3pPr marL="685800" indent="-228600">
              <a:defRPr sz="1600"/>
            </a:lvl3pPr>
            <a:lvl4pPr marL="914400" indent="-228600">
              <a:defRPr sz="1200"/>
            </a:lvl4pPr>
            <a:lvl5pPr marL="1143000" indent="-228600"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FF4A-E192-594D-85D2-961A895021F6}" type="datetime1">
              <a:rPr lang="en-US" smtClean="0"/>
              <a:pPr/>
              <a:t>5/10/16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16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1F21-67A6-0545-9EC8-D77229149F1E}" type="datetime1">
              <a:rPr lang="en-US" smtClean="0"/>
              <a:pPr/>
              <a:t>5/10/16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72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B53A-4226-394C-9866-06ECB09BE5AD}" type="datetime1">
              <a:rPr lang="en-US" smtClean="0"/>
              <a:pPr/>
              <a:t>5/10/16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3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4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0274" y="6483355"/>
            <a:ext cx="1685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fld id="{FCE69097-F061-2345-96E4-2074114512F2}" type="datetime1">
              <a:rPr lang="en-US" smtClean="0"/>
              <a:pPr/>
              <a:t>5/10/16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483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83355"/>
            <a:ext cx="447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fld id="{487710A0-C33E-CC45-8305-B897475A1C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37160" cy="6848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88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88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228600" algn="l" defTabSz="457200" rtl="0" eaLnBrk="1" latinLnBrk="0" hangingPunct="1">
        <a:spcBef>
          <a:spcPct val="20000"/>
        </a:spcBef>
        <a:buClr>
          <a:schemeClr val="tx1">
            <a:lumMod val="50000"/>
          </a:schemeClr>
        </a:buClr>
        <a:buSzPct val="85000"/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8975" indent="-230188" algn="l" defTabSz="457200" rtl="0" eaLnBrk="1" latinLnBrk="0" hangingPunct="1">
        <a:spcBef>
          <a:spcPct val="20000"/>
        </a:spcBef>
        <a:buClr>
          <a:schemeClr val="tx1">
            <a:lumMod val="50000"/>
          </a:schemeClr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9962" indent="-285750" algn="l" defTabSz="457200" rtl="0" eaLnBrk="1" latinLnBrk="0" hangingPunct="1">
        <a:spcBef>
          <a:spcPct val="20000"/>
        </a:spcBef>
        <a:buClr>
          <a:schemeClr val="tx1">
            <a:lumMod val="50000"/>
          </a:schemeClr>
        </a:buClr>
        <a:buFont typeface="Lucida Grande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30188" algn="l" defTabSz="457200" rtl="0" eaLnBrk="1" latinLnBrk="0" hangingPunct="1">
        <a:spcBef>
          <a:spcPct val="20000"/>
        </a:spcBef>
        <a:buClr>
          <a:schemeClr val="tx1">
            <a:lumMod val="50000"/>
          </a:schemeClr>
        </a:buClr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oftware.es.net/react-timeseries-charts/%23/" TargetMode="External"/><Relationship Id="rId4" Type="http://schemas.openxmlformats.org/officeDocument/2006/relationships/hyperlink" Target="http://software.es.net/react-network-diagrams/" TargetMode="External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oftware.es.net/pond/%23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dugan@es.net" TargetMode="External"/><Relationship Id="rId4" Type="http://schemas.openxmlformats.org/officeDocument/2006/relationships/hyperlink" Target="http://software.es.net/" TargetMode="External"/><Relationship Id="rId5" Type="http://schemas.openxmlformats.org/officeDocument/2006/relationships/hyperlink" Target="http://software.es.net/pond/%23/" TargetMode="External"/><Relationship Id="rId6" Type="http://schemas.openxmlformats.org/officeDocument/2006/relationships/hyperlink" Target="http://software.es.net/react-timeseries-charts/%23/" TargetMode="External"/><Relationship Id="rId7" Type="http://schemas.openxmlformats.org/officeDocument/2006/relationships/hyperlink" Target="http://software.es.net/react-network-diagrams/" TargetMode="External"/><Relationship Id="rId8" Type="http://schemas.openxmlformats.org/officeDocument/2006/relationships/hyperlink" Target="http://fasterdata.es.net/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y.es.net/" TargetMode="Externa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Modern Tools for Visualizing Network Traffic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b="1" dirty="0" smtClean="0"/>
              <a:t>Jon M. Dugan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/>
              <a:t>Network Engineer, ESnet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/>
              <a:t>Lawrence Berkeley National Laboratory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CHINOG 06</a:t>
            </a:r>
          </a:p>
          <a:p>
            <a:r>
              <a:rPr lang="en-US" dirty="0" smtClean="0"/>
              <a:t>Chicago, IL</a:t>
            </a:r>
          </a:p>
          <a:p>
            <a:r>
              <a:rPr lang="en-US" dirty="0" smtClean="0"/>
              <a:t>12 May 2016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827303" y="3878507"/>
            <a:ext cx="0" cy="12842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354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Charts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Content Placeholder 7" descr="Screen Shot 2015-10-02 at 12.26.0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7" r="-25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021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Diagrams</a:t>
            </a:r>
            <a:endParaRPr lang="en-US" dirty="0"/>
          </a:p>
        </p:txBody>
      </p:sp>
      <p:pic>
        <p:nvPicPr>
          <p:cNvPr id="7" name="Content Placeholder 6" descr="Screen Shot 2015-10-02 at 12.28.5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43" b="-1643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82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Diagrams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Content Placeholder 7" descr="Screen Shot 2015-10-02 at 12.32.1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02" r="-104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2865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Pond: Time Series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34066"/>
          </a:xfrm>
        </p:spPr>
        <p:txBody>
          <a:bodyPr/>
          <a:lstStyle/>
          <a:p>
            <a:r>
              <a:rPr lang="en-US" dirty="0" smtClean="0"/>
              <a:t>We have lots of time series data: SNMP, </a:t>
            </a:r>
            <a:r>
              <a:rPr lang="en-US" dirty="0" err="1" smtClean="0"/>
              <a:t>netflow</a:t>
            </a:r>
            <a:r>
              <a:rPr lang="en-US" dirty="0" smtClean="0"/>
              <a:t>, log messages,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Need a common abstraction and wire format for this data</a:t>
            </a:r>
          </a:p>
          <a:p>
            <a:r>
              <a:rPr lang="en-US" dirty="0" smtClean="0"/>
              <a:t>Provides common operations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 descr="agg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65501"/>
            <a:ext cx="8009709" cy="1841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30400" y="5304312"/>
            <a:ext cx="637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2000" dirty="0" smtClean="0">
                <a:solidFill>
                  <a:srgbClr val="58585B"/>
                </a:solidFill>
              </a:rPr>
              <a:t>Animation showing how Pond generates summary rollups </a:t>
            </a:r>
          </a:p>
        </p:txBody>
      </p:sp>
    </p:spTree>
    <p:extLst>
      <p:ext uri="{BB962C8B-B14F-4D97-AF65-F5344CB8AC3E}">
        <p14:creationId xmlns:p14="http://schemas.microsoft.com/office/powerpoint/2010/main" val="3549790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Building the mini portal</a:t>
            </a:r>
          </a:p>
          <a:p>
            <a:pPr marL="0" indent="0" algn="ctr">
              <a:buNone/>
            </a:pPr>
            <a:r>
              <a:rPr lang="en-US" sz="2800" dirty="0" smtClean="0"/>
              <a:t>Step by step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51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Good news </a:t>
            </a:r>
            <a:r>
              <a:rPr lang="en-US" b="1" dirty="0" smtClean="0"/>
              <a:t>everyone, it’s all open source!</a:t>
            </a:r>
            <a:endParaRPr lang="en-US" b="1" dirty="0" smtClean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://software.es.net/pond</a:t>
            </a:r>
            <a:r>
              <a:rPr lang="en-US" dirty="0" smtClean="0">
                <a:hlinkClick r:id="rId2"/>
              </a:rPr>
              <a:t>/</a:t>
            </a:r>
            <a:endParaRPr lang="en-US" dirty="0">
              <a:hlinkClick r:id="rId2"/>
            </a:endParaRP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://software.es.net/react-timeseries-charts</a:t>
            </a:r>
            <a:r>
              <a:rPr lang="en-US" dirty="0" smtClean="0">
                <a:hlinkClick r:id="rId3"/>
              </a:rPr>
              <a:t>/</a:t>
            </a:r>
            <a:endParaRPr lang="en-US" dirty="0">
              <a:hlinkClick r:id="rId3"/>
            </a:endParaRPr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://software.es.net/react-network-diagrams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Motivation</a:t>
            </a:r>
          </a:p>
          <a:p>
            <a:pPr lvl="1"/>
            <a:r>
              <a:rPr lang="en-US" dirty="0" smtClean="0"/>
              <a:t>Develop a common toolkit for visualizing networks</a:t>
            </a:r>
          </a:p>
          <a:p>
            <a:pPr lvl="1"/>
            <a:r>
              <a:rPr lang="en-US" dirty="0"/>
              <a:t>Lower barrier to entry </a:t>
            </a:r>
          </a:p>
          <a:p>
            <a:pPr lvl="1"/>
            <a:r>
              <a:rPr lang="en-US" dirty="0" smtClean="0"/>
              <a:t>Allow people to use what we’ve built so they don’t have to build their own</a:t>
            </a:r>
          </a:p>
          <a:p>
            <a:pPr lvl="1"/>
            <a:r>
              <a:rPr lang="en-US" dirty="0" smtClean="0"/>
              <a:t>Encourage others to share their visualizations</a:t>
            </a:r>
          </a:p>
          <a:p>
            <a:pPr lvl="1"/>
            <a:r>
              <a:rPr lang="en-US" dirty="0" smtClean="0"/>
              <a:t>Give back to the community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prof-farnsworth-good-new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971" y="338667"/>
            <a:ext cx="2671763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3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30274" y="677929"/>
            <a:ext cx="7772400" cy="76140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066800" y="1608667"/>
            <a:ext cx="7772400" cy="478366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Jon M. Dugan &lt;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jdugan@es.net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</a:p>
          <a:p>
            <a:r>
              <a:rPr lang="en-US" sz="1600" dirty="0" smtClean="0">
                <a:solidFill>
                  <a:schemeClr val="tx1"/>
                </a:solidFill>
                <a:hlinkClick r:id="rId4"/>
              </a:rPr>
              <a:t>https://my.es.net/</a:t>
            </a:r>
          </a:p>
          <a:p>
            <a:r>
              <a:rPr lang="en-US" sz="1600" dirty="0" smtClean="0">
                <a:solidFill>
                  <a:schemeClr val="tx1"/>
                </a:solidFill>
                <a:hlinkClick r:id="rId4"/>
              </a:rPr>
              <a:t>http://software.es.net/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hlinkClick r:id="rId5"/>
              </a:rPr>
              <a:t>http</a:t>
            </a:r>
            <a:r>
              <a:rPr lang="en-US" sz="1600" dirty="0">
                <a:hlinkClick r:id="rId5"/>
              </a:rPr>
              <a:t>://software.es.net/pond</a:t>
            </a:r>
            <a:r>
              <a:rPr lang="en-US" sz="1600" dirty="0" smtClean="0">
                <a:hlinkClick r:id="rId5"/>
              </a:rPr>
              <a:t>/</a:t>
            </a:r>
            <a:endParaRPr lang="en-US" sz="1600" dirty="0">
              <a:hlinkClick r:id="rId5"/>
            </a:endParaRPr>
          </a:p>
          <a:p>
            <a:r>
              <a:rPr lang="en-US" sz="1600" dirty="0" smtClean="0">
                <a:hlinkClick r:id="rId6"/>
              </a:rPr>
              <a:t>http</a:t>
            </a:r>
            <a:r>
              <a:rPr lang="en-US" sz="1600" dirty="0">
                <a:hlinkClick r:id="rId6"/>
              </a:rPr>
              <a:t>://software.es.net/react-timeseries-charts</a:t>
            </a:r>
            <a:r>
              <a:rPr lang="en-US" sz="1600" dirty="0" smtClean="0">
                <a:hlinkClick r:id="rId6"/>
              </a:rPr>
              <a:t>/</a:t>
            </a:r>
            <a:endParaRPr lang="en-US" sz="1600" dirty="0">
              <a:hlinkClick r:id="rId6"/>
            </a:endParaRPr>
          </a:p>
          <a:p>
            <a:r>
              <a:rPr lang="en-US" sz="1600" dirty="0" smtClean="0">
                <a:hlinkClick r:id="rId7"/>
              </a:rPr>
              <a:t>http</a:t>
            </a:r>
            <a:r>
              <a:rPr lang="en-US" sz="1600" dirty="0">
                <a:hlinkClick r:id="rId7"/>
              </a:rPr>
              <a:t>://software.es.net/react-network-diagrams</a:t>
            </a:r>
            <a:r>
              <a:rPr lang="en-US" sz="1600" dirty="0" smtClean="0">
                <a:hlinkClick r:id="rId7"/>
              </a:rPr>
              <a:t>/</a:t>
            </a:r>
            <a:endParaRPr lang="en-US" sz="1600" dirty="0" smtClean="0"/>
          </a:p>
          <a:p>
            <a:r>
              <a:rPr lang="en-US" sz="1600" dirty="0">
                <a:hlinkClick r:id="rId8"/>
              </a:rPr>
              <a:t>http://fasterdata.es.net/</a:t>
            </a:r>
            <a:r>
              <a:rPr lang="en-US" sz="1600" dirty="0"/>
              <a:t> </a:t>
            </a:r>
            <a:endParaRPr lang="en-US" sz="1600" dirty="0" smtClean="0"/>
          </a:p>
          <a:p>
            <a:endParaRPr lang="en-US" sz="1600" dirty="0" smtClean="0"/>
          </a:p>
          <a:p>
            <a:pPr algn="ctr"/>
            <a:r>
              <a:rPr lang="en-US" sz="2400" dirty="0" smtClean="0"/>
              <a:t>Like code and networks? I’d love to talk to you!</a:t>
            </a:r>
          </a:p>
          <a:p>
            <a:pPr algn="ctr"/>
            <a:r>
              <a:rPr lang="en-US" dirty="0" smtClean="0"/>
              <a:t>Thanks </a:t>
            </a:r>
            <a:r>
              <a:rPr lang="en-US" dirty="0"/>
              <a:t>for listening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C467-46D5-9244-A983-18CC170AB475}" type="datetime1">
              <a:rPr lang="en-US" smtClean="0">
                <a:latin typeface="Calibri"/>
                <a:cs typeface="Calibri"/>
              </a:rPr>
              <a:pPr/>
              <a:t>5/10/16</a:t>
            </a:fld>
            <a:endParaRPr lang="en-US" dirty="0">
              <a:latin typeface="Calibri"/>
              <a:cs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Footer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48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  <a:p>
            <a:r>
              <a:rPr lang="en-US" dirty="0" smtClean="0"/>
              <a:t>Motivating Examples</a:t>
            </a:r>
          </a:p>
          <a:p>
            <a:r>
              <a:rPr lang="en-US" dirty="0" smtClean="0"/>
              <a:t>Our Approach</a:t>
            </a:r>
          </a:p>
          <a:p>
            <a:r>
              <a:rPr lang="en-US" dirty="0" smtClean="0"/>
              <a:t>Time Series Charts</a:t>
            </a:r>
          </a:p>
          <a:p>
            <a:r>
              <a:rPr lang="en-US" dirty="0" smtClean="0"/>
              <a:t>Network Diagrams</a:t>
            </a:r>
          </a:p>
          <a:p>
            <a:r>
              <a:rPr lang="en-US" dirty="0" smtClean="0"/>
              <a:t>Pond: Time Series Operations</a:t>
            </a:r>
          </a:p>
          <a:p>
            <a:r>
              <a:rPr lang="en-US" dirty="0" smtClean="0"/>
              <a:t>Demo</a:t>
            </a:r>
          </a:p>
          <a:p>
            <a:r>
              <a:rPr lang="en-US" dirty="0" smtClean="0"/>
              <a:t>Open Source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3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pic>
        <p:nvPicPr>
          <p:cNvPr id="7" name="Content Placeholder 6" descr="Measurement &amp; Viz architecutre (1)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7" t="23582" r="19650" b="24560"/>
          <a:stretch/>
        </p:blipFill>
        <p:spPr>
          <a:xfrm>
            <a:off x="2006600" y="2142067"/>
            <a:ext cx="5063067" cy="32004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Up Arrow 2"/>
          <p:cNvSpPr/>
          <p:nvPr/>
        </p:nvSpPr>
        <p:spPr>
          <a:xfrm flipH="1" flipV="1">
            <a:off x="6129867" y="1617134"/>
            <a:ext cx="296333" cy="524933"/>
          </a:xfrm>
          <a:prstGeom prst="upArrow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86400" y="1158316"/>
            <a:ext cx="1642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2000" dirty="0" smtClean="0">
                <a:solidFill>
                  <a:srgbClr val="58585B"/>
                </a:solidFill>
              </a:rPr>
              <a:t>We are here</a:t>
            </a:r>
          </a:p>
        </p:txBody>
      </p:sp>
    </p:spTree>
    <p:extLst>
      <p:ext uri="{BB962C8B-B14F-4D97-AF65-F5344CB8AC3E}">
        <p14:creationId xmlns:p14="http://schemas.microsoft.com/office/powerpoint/2010/main" val="2095604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MyESnet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2079"/>
            <a:ext cx="8229600" cy="6773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 data-driven website for displaying information and visualizations about ESnet, its sites and community.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5975712"/>
            <a:ext cx="368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2000" dirty="0" smtClean="0">
                <a:solidFill>
                  <a:srgbClr val="58585B"/>
                </a:solidFill>
                <a:hlinkClick r:id="rId2"/>
              </a:rPr>
              <a:t>https://my.es.net/</a:t>
            </a:r>
            <a:r>
              <a:rPr lang="en-US" sz="2000" dirty="0" smtClean="0">
                <a:solidFill>
                  <a:srgbClr val="58585B"/>
                </a:solidFill>
              </a:rPr>
              <a:t> </a:t>
            </a:r>
          </a:p>
        </p:txBody>
      </p:sp>
      <p:pic>
        <p:nvPicPr>
          <p:cNvPr id="10" name="Picture 9" descr="Screen Shot 2015-10-01 at 11.39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72" y="1769533"/>
            <a:ext cx="5186655" cy="430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20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“Mini Portal”</a:t>
            </a:r>
            <a:endParaRPr lang="en-US" dirty="0"/>
          </a:p>
        </p:txBody>
      </p:sp>
      <p:pic>
        <p:nvPicPr>
          <p:cNvPr id="7" name="Content Placeholder 6" descr="mini-portal-sketc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23" r="-11323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08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Reusability</a:t>
            </a:r>
          </a:p>
          <a:p>
            <a:pPr lvl="1"/>
            <a:r>
              <a:rPr lang="en-US" dirty="0" err="1" smtClean="0"/>
              <a:t>Composability</a:t>
            </a:r>
            <a:endParaRPr lang="en-US" dirty="0" smtClean="0"/>
          </a:p>
          <a:p>
            <a:pPr lvl="1"/>
            <a:r>
              <a:rPr lang="en-US" dirty="0" smtClean="0"/>
              <a:t>Declarative</a:t>
            </a:r>
          </a:p>
          <a:p>
            <a:r>
              <a:rPr lang="en-US" dirty="0" smtClean="0"/>
              <a:t>Leverage existing tools and libraries</a:t>
            </a:r>
          </a:p>
          <a:p>
            <a:pPr lvl="1"/>
            <a:r>
              <a:rPr lang="en-US" dirty="0" smtClean="0"/>
              <a:t>Use existing code whenever possible </a:t>
            </a:r>
          </a:p>
          <a:p>
            <a:pPr lvl="1"/>
            <a:r>
              <a:rPr lang="en-US" dirty="0" smtClean="0"/>
              <a:t>Write code only when necessary</a:t>
            </a:r>
          </a:p>
          <a:p>
            <a:r>
              <a:rPr lang="en-US" dirty="0" smtClean="0"/>
              <a:t>Iterative Development</a:t>
            </a:r>
          </a:p>
          <a:p>
            <a:pPr lvl="1"/>
            <a:r>
              <a:rPr lang="en-US" dirty="0" smtClean="0"/>
              <a:t>Get feedback often</a:t>
            </a:r>
          </a:p>
          <a:p>
            <a:pPr lvl="1"/>
            <a:r>
              <a:rPr lang="en-US" dirty="0" smtClean="0"/>
              <a:t>Do the minimum first, then see what you need to add (or remove)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0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Reusability</a:t>
            </a:r>
          </a:p>
          <a:p>
            <a:pPr lvl="1"/>
            <a:r>
              <a:rPr lang="en-US" dirty="0" smtClean="0"/>
              <a:t>Each component is made to be a general as possible</a:t>
            </a:r>
            <a:endParaRPr lang="en-US" dirty="0"/>
          </a:p>
          <a:p>
            <a:pPr lvl="1"/>
            <a:r>
              <a:rPr lang="en-US" dirty="0" smtClean="0"/>
              <a:t>Surprisingly, general solutions are often simpler than one offs</a:t>
            </a:r>
          </a:p>
          <a:p>
            <a:r>
              <a:rPr lang="en-US" dirty="0" err="1" smtClean="0"/>
              <a:t>Composability</a:t>
            </a:r>
            <a:endParaRPr lang="en-US" dirty="0" smtClean="0"/>
          </a:p>
          <a:p>
            <a:pPr lvl="1"/>
            <a:r>
              <a:rPr lang="en-US" dirty="0" smtClean="0"/>
              <a:t>Each component has clear boundaries and interfaces</a:t>
            </a:r>
          </a:p>
          <a:p>
            <a:pPr lvl="1"/>
            <a:r>
              <a:rPr lang="en-US" dirty="0" smtClean="0"/>
              <a:t>Components can be flexibly arranged as needed</a:t>
            </a:r>
          </a:p>
          <a:p>
            <a:r>
              <a:rPr lang="en-US" dirty="0" smtClean="0"/>
              <a:t>Declarative</a:t>
            </a:r>
          </a:p>
          <a:p>
            <a:pPr lvl="1"/>
            <a:r>
              <a:rPr lang="en-US" dirty="0" smtClean="0"/>
              <a:t>Declare what you want, not how to do it; the system “makes it so.”</a:t>
            </a:r>
          </a:p>
          <a:p>
            <a:pPr lvl="1"/>
            <a:r>
              <a:rPr lang="en-US" dirty="0" smtClean="0"/>
              <a:t>Allows work to be done at higher </a:t>
            </a:r>
            <a:r>
              <a:rPr lang="en-US" smtClean="0"/>
              <a:t>level by focusing </a:t>
            </a:r>
            <a:r>
              <a:rPr lang="en-US" dirty="0" smtClean="0"/>
              <a:t>on domain concepts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04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Declarative versus Imperative</a:t>
            </a:r>
            <a:endParaRPr lang="en-US" dirty="0"/>
          </a:p>
        </p:txBody>
      </p:sp>
      <p:pic>
        <p:nvPicPr>
          <p:cNvPr id="7" name="Content Placeholder 6" descr="i_dont_want_direction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381" b="-30381"/>
          <a:stretch>
            <a:fillRect/>
          </a:stretch>
        </p:blipFill>
        <p:spPr>
          <a:xfrm>
            <a:off x="2523066" y="3324635"/>
            <a:ext cx="6163733" cy="325389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7334" y="3324635"/>
            <a:ext cx="8094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2000" b="1" dirty="0" smtClean="0">
                <a:solidFill>
                  <a:srgbClr val="58585B"/>
                </a:solidFill>
              </a:rPr>
              <a:t>Declarative:</a:t>
            </a:r>
            <a:r>
              <a:rPr lang="en-US" sz="2000" dirty="0" smtClean="0">
                <a:solidFill>
                  <a:srgbClr val="58585B"/>
                </a:solidFill>
              </a:rPr>
              <a:t>  You enter “1313 Mockingbird Lane” into your GPS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2668" y="1165815"/>
            <a:ext cx="8094132" cy="2082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2000" b="1" dirty="0" smtClean="0">
                <a:solidFill>
                  <a:srgbClr val="58585B"/>
                </a:solidFill>
              </a:rPr>
              <a:t>Imperative:</a:t>
            </a:r>
            <a:r>
              <a:rPr lang="en-US" sz="2000" dirty="0" smtClean="0">
                <a:solidFill>
                  <a:srgbClr val="58585B"/>
                </a:solidFill>
              </a:rPr>
              <a:t>  Your friend tells you:</a:t>
            </a:r>
          </a:p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2000" dirty="0">
                <a:solidFill>
                  <a:srgbClr val="58585B"/>
                </a:solidFill>
              </a:rPr>
              <a:t>	</a:t>
            </a:r>
            <a:r>
              <a:rPr lang="en-US" sz="2000" dirty="0" smtClean="0">
                <a:solidFill>
                  <a:srgbClr val="58585B"/>
                </a:solidFill>
              </a:rPr>
              <a:t>			First you go down route 3, until you pass the old farm</a:t>
            </a:r>
          </a:p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2000" dirty="0">
                <a:solidFill>
                  <a:srgbClr val="58585B"/>
                </a:solidFill>
              </a:rPr>
              <a:t>	</a:t>
            </a:r>
            <a:r>
              <a:rPr lang="en-US" sz="2000" dirty="0" smtClean="0">
                <a:solidFill>
                  <a:srgbClr val="58585B"/>
                </a:solidFill>
              </a:rPr>
              <a:t>			Then you turn right at the big rock</a:t>
            </a:r>
          </a:p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2000" dirty="0">
                <a:solidFill>
                  <a:srgbClr val="58585B"/>
                </a:solidFill>
              </a:rPr>
              <a:t>	</a:t>
            </a:r>
            <a:r>
              <a:rPr lang="en-US" sz="2000" dirty="0" smtClean="0">
                <a:solidFill>
                  <a:srgbClr val="58585B"/>
                </a:solidFill>
              </a:rPr>
              <a:t>			After that you’ll see a red brick house on the left </a:t>
            </a:r>
          </a:p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2000" dirty="0">
                <a:solidFill>
                  <a:srgbClr val="58585B"/>
                </a:solidFill>
              </a:rPr>
              <a:t>	</a:t>
            </a:r>
            <a:r>
              <a:rPr lang="en-US" sz="2000" dirty="0" smtClean="0">
                <a:solidFill>
                  <a:srgbClr val="58585B"/>
                </a:solidFill>
              </a:rPr>
              <a:t>			…</a:t>
            </a:r>
          </a:p>
        </p:txBody>
      </p:sp>
    </p:spTree>
    <p:extLst>
      <p:ext uri="{BB962C8B-B14F-4D97-AF65-F5344CB8AC3E}">
        <p14:creationId xmlns:p14="http://schemas.microsoft.com/office/powerpoint/2010/main" val="1808036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Charts</a:t>
            </a:r>
            <a:endParaRPr lang="en-US" dirty="0"/>
          </a:p>
        </p:txBody>
      </p:sp>
      <p:pic>
        <p:nvPicPr>
          <p:cNvPr id="7" name="Content Placeholder 6" descr="areachar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690" b="-77690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91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Snet theme colors 080714">
      <a:dk1>
        <a:srgbClr val="6D6E71"/>
      </a:dk1>
      <a:lt1>
        <a:sysClr val="window" lastClr="FFFFFF"/>
      </a:lt1>
      <a:dk2>
        <a:srgbClr val="6D6E71"/>
      </a:dk2>
      <a:lt2>
        <a:srgbClr val="C9CACC"/>
      </a:lt2>
      <a:accent1>
        <a:srgbClr val="4EC1E0"/>
      </a:accent1>
      <a:accent2>
        <a:srgbClr val="003A5D"/>
      </a:accent2>
      <a:accent3>
        <a:srgbClr val="FF4E00"/>
      </a:accent3>
      <a:accent4>
        <a:srgbClr val="C9CACC"/>
      </a:accent4>
      <a:accent5>
        <a:srgbClr val="58585B"/>
      </a:accent5>
      <a:accent6>
        <a:srgbClr val="D2E9EE"/>
      </a:accent6>
      <a:hlink>
        <a:srgbClr val="266782"/>
      </a:hlink>
      <a:folHlink>
        <a:srgbClr val="504F8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28600" indent="-228600">
          <a:spcBef>
            <a:spcPts val="880"/>
          </a:spcBef>
          <a:buClr>
            <a:srgbClr val="2DB2CF"/>
          </a:buClr>
          <a:defRPr sz="2000" dirty="0" smtClean="0">
            <a:solidFill>
              <a:srgbClr val="58585B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6713</TotalTime>
  <Words>462</Words>
  <Application>Microsoft Macintosh PowerPoint</Application>
  <PresentationFormat>On-screen Show (4:3)</PresentationFormat>
  <Paragraphs>119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Modern Tools for Visualizing Network Traffic</vt:lpstr>
      <vt:lpstr>Introduction</vt:lpstr>
      <vt:lpstr>Architecture</vt:lpstr>
      <vt:lpstr>MyESnet Portal</vt:lpstr>
      <vt:lpstr>The “Mini Portal”</vt:lpstr>
      <vt:lpstr>Our Approach</vt:lpstr>
      <vt:lpstr>Components</vt:lpstr>
      <vt:lpstr>Declarative versus Imperative</vt:lpstr>
      <vt:lpstr>Time Series Charts</vt:lpstr>
      <vt:lpstr>Time Series Charts</vt:lpstr>
      <vt:lpstr>Network Diagrams</vt:lpstr>
      <vt:lpstr>Network Diagrams</vt:lpstr>
      <vt:lpstr>Pond: Time Series Operations</vt:lpstr>
      <vt:lpstr>Demo</vt:lpstr>
      <vt:lpstr>Open Source</vt:lpstr>
      <vt:lpstr>Questions?</vt:lpstr>
    </vt:vector>
  </TitlesOfParts>
  <Manager/>
  <Company>Lawrence Berkekley Nationl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teid05</dc:creator>
  <cp:keywords/>
  <dc:description/>
  <cp:lastModifiedBy>Jon Dugan</cp:lastModifiedBy>
  <cp:revision>88</cp:revision>
  <cp:lastPrinted>2014-05-19T17:57:32Z</cp:lastPrinted>
  <dcterms:created xsi:type="dcterms:W3CDTF">2014-07-28T21:57:32Z</dcterms:created>
  <dcterms:modified xsi:type="dcterms:W3CDTF">2016-05-10T22:40:27Z</dcterms:modified>
  <cp:category/>
</cp:coreProperties>
</file>