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svg" ContentType="image/svg+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notesMasterIdLst>
    <p:notesMasterId r:id="rId27"/>
  </p:notesMasterIdLst>
  <p:sldSz cx="12192000" cy="6858000" type="custom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arget="slides/slide20.xml" Type="http://schemas.openxmlformats.org/officeDocument/2006/relationships/slide"/>  <Relationship Id="rId22" Target="slides/slide21.xml" Type="http://schemas.openxmlformats.org/officeDocument/2006/relationships/slide"/>  <Relationship Id="rId23" Type="http://schemas.openxmlformats.org/officeDocument/2006/relationships/presProps" Target="presProps.xml"/>  <Relationship Id="rId24" Type="http://schemas.openxmlformats.org/officeDocument/2006/relationships/viewProps" Target="viewProps.xml"/>  <Relationship Id="rId25" Type="http://schemas.openxmlformats.org/officeDocument/2006/relationships/theme" Target="theme/theme1.xml"/>  <Relationship Id="rId26" Type="http://schemas.openxmlformats.org/officeDocument/2006/relationships/tableStyles" Target="tableStyles.xml"/>  <Relationship Id="rId27" Type="http://schemas.openxmlformats.org/officeDocument/2006/relationships/notesMaster" Target="notesMasters/notesMaster1.xml"/></Relationships>
</file>

<file path=ppt/notesMasters/_rels/notesMaster1.xml.rels><?xml version="1.0" encoding="UTF-8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/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/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arget="../media/image1.png" Type="http://schemas.openxmlformats.org/officeDocument/2006/relationships/image"/><Relationship Id="rId2" Target="../media/image2.svg" Type="http://schemas.openxmlformats.org/officeDocument/2006/relationships/image"/><Relationship Id="rId3" Target="../media/image3.png" Type="http://schemas.openxmlformats.org/officeDocument/2006/relationships/image"/><Relationship Id="rId4" Target="../slideLayouts/slideLayout1.xml" Type="http://schemas.openxmlformats.org/officeDocument/2006/relationships/slideLayout"/><Relationship Id="rId5" Target="../notesSlides/notesSlide1.xml" Type="http://schemas.openxmlformats.org/officeDocument/2006/relationships/notesSlide"/></Relationships>
</file>

<file path=ppt/slides/_rels/slide10.xml.rels><?xml version="1.0" encoding="UTF-8" standalone="yes"?><Relationships xmlns="http://schemas.openxmlformats.org/package/2006/relationships"><Relationship Id="rId1" Target="../media/image76.png" Type="http://schemas.openxmlformats.org/officeDocument/2006/relationships/image"/><Relationship Id="rId2" Target="../media/image77.png" Type="http://schemas.openxmlformats.org/officeDocument/2006/relationships/image"/><Relationship Id="rId3" Target="../media/image78.svg" Type="http://schemas.openxmlformats.org/officeDocument/2006/relationships/image"/><Relationship Id="rId4" Target="../media/image79.png" Type="http://schemas.openxmlformats.org/officeDocument/2006/relationships/image"/><Relationship Id="rId5" Target="../media/image80.svg" Type="http://schemas.openxmlformats.org/officeDocument/2006/relationships/image"/><Relationship Id="rId6" Target="../media/image81.png" Type="http://schemas.openxmlformats.org/officeDocument/2006/relationships/image"/><Relationship Id="rId7" Target="../media/image82.svg" Type="http://schemas.openxmlformats.org/officeDocument/2006/relationships/image"/><Relationship Id="rId8" Target="../media/image83.png" Type="http://schemas.openxmlformats.org/officeDocument/2006/relationships/image"/><Relationship Id="rId9" Target="../media/image84.svg" Type="http://schemas.openxmlformats.org/officeDocument/2006/relationships/image"/><Relationship Id="rId10" Target="../media/image85.png" Type="http://schemas.openxmlformats.org/officeDocument/2006/relationships/image"/><Relationship Id="rId11" Target="../media/image86.svg" Type="http://schemas.openxmlformats.org/officeDocument/2006/relationships/image"/><Relationship Id="rId12" Target="../media/image87.png" Type="http://schemas.openxmlformats.org/officeDocument/2006/relationships/image"/><Relationship Id="rId13" Target="../media/image88.svg" Type="http://schemas.openxmlformats.org/officeDocument/2006/relationships/image"/><Relationship Id="rId14" Target="../media/image89.png" Type="http://schemas.openxmlformats.org/officeDocument/2006/relationships/image"/><Relationship Id="rId15" Target="../media/image90.svg" Type="http://schemas.openxmlformats.org/officeDocument/2006/relationships/image"/><Relationship Id="rId16" Target="../media/image91.png" Type="http://schemas.openxmlformats.org/officeDocument/2006/relationships/image"/><Relationship Id="rId17" Target="../media/image92.svg" Type="http://schemas.openxmlformats.org/officeDocument/2006/relationships/image"/><Relationship Id="rId18" Target="../media/image93.png" Type="http://schemas.openxmlformats.org/officeDocument/2006/relationships/image"/><Relationship Id="rId19" Target="../media/image94.svg" Type="http://schemas.openxmlformats.org/officeDocument/2006/relationships/image"/><Relationship Id="rId20" Target="../media/image95.png" Type="http://schemas.openxmlformats.org/officeDocument/2006/relationships/image"/><Relationship Id="rId21" Target="../media/image96.svg" Type="http://schemas.openxmlformats.org/officeDocument/2006/relationships/image"/><Relationship Id="rId22" Target="../media/image97.png" Type="http://schemas.openxmlformats.org/officeDocument/2006/relationships/image"/><Relationship Id="rId23" Target="../media/image98.svg" Type="http://schemas.openxmlformats.org/officeDocument/2006/relationships/image"/><Relationship Id="rId24" Target="../media/image99.png" Type="http://schemas.openxmlformats.org/officeDocument/2006/relationships/image"/><Relationship Id="rId25" Target="../media/image100.svg" Type="http://schemas.openxmlformats.org/officeDocument/2006/relationships/image"/><Relationship Id="rId26" Target="../media/image101.png" Type="http://schemas.openxmlformats.org/officeDocument/2006/relationships/image"/><Relationship Id="rId27" Target="../media/image102.svg" Type="http://schemas.openxmlformats.org/officeDocument/2006/relationships/image"/><Relationship Id="rId28" Target="../media/image103.png" Type="http://schemas.openxmlformats.org/officeDocument/2006/relationships/image"/><Relationship Id="rId29" Target="../media/image104.svg" Type="http://schemas.openxmlformats.org/officeDocument/2006/relationships/image"/><Relationship Id="rId30" Target="../media/image105.png" Type="http://schemas.openxmlformats.org/officeDocument/2006/relationships/image"/><Relationship Id="rId31" Target="../media/image106.svg" Type="http://schemas.openxmlformats.org/officeDocument/2006/relationships/image"/><Relationship Id="rId32" Target="../media/image107.png" Type="http://schemas.openxmlformats.org/officeDocument/2006/relationships/image"/><Relationship Id="rId33" Target="../media/image108.svg" Type="http://schemas.openxmlformats.org/officeDocument/2006/relationships/image"/><Relationship Id="rId34" Target="../media/image109.png" Type="http://schemas.openxmlformats.org/officeDocument/2006/relationships/image"/><Relationship Id="rId35" Target="../media/image110.svg" Type="http://schemas.openxmlformats.org/officeDocument/2006/relationships/image"/><Relationship Id="rId36" Target="../media/image111.png" Type="http://schemas.openxmlformats.org/officeDocument/2006/relationships/image"/><Relationship Id="rId37" Target="../media/image112.svg" Type="http://schemas.openxmlformats.org/officeDocument/2006/relationships/image"/><Relationship Id="rId38" Target="../media/image113.png" Type="http://schemas.openxmlformats.org/officeDocument/2006/relationships/image"/><Relationship Id="rId39" Target="../media/image114.svg" Type="http://schemas.openxmlformats.org/officeDocument/2006/relationships/image"/><Relationship Id="rId40" Target="../media/image115.png" Type="http://schemas.openxmlformats.org/officeDocument/2006/relationships/image"/><Relationship Id="rId41" Target="../media/image116.svg" Type="http://schemas.openxmlformats.org/officeDocument/2006/relationships/image"/><Relationship Id="rId42" Target="../media/image117.png" Type="http://schemas.openxmlformats.org/officeDocument/2006/relationships/image"/><Relationship Id="rId43" Target="../media/image118.svg" Type="http://schemas.openxmlformats.org/officeDocument/2006/relationships/image"/><Relationship Id="rId44" Target="../media/image119.png" Type="http://schemas.openxmlformats.org/officeDocument/2006/relationships/image"/><Relationship Id="rId45" Target="../media/image120.svg" Type="http://schemas.openxmlformats.org/officeDocument/2006/relationships/image"/><Relationship Id="rId46" Target="../slideLayouts/slideLayout1.xml" Type="http://schemas.openxmlformats.org/officeDocument/2006/relationships/slideLayout"/><Relationship Id="rId47" Target="../notesSlides/notesSlide10.xml" Type="http://schemas.openxmlformats.org/officeDocument/2006/relationships/notesSlide"/></Relationships>
</file>

<file path=ppt/slides/_rels/slide11.xml.rels><?xml version="1.0" encoding="UTF-8" standalone="yes"?><Relationships xmlns="http://schemas.openxmlformats.org/package/2006/relationships"><Relationship Id="rId1" Target="../media/image121.png" Type="http://schemas.openxmlformats.org/officeDocument/2006/relationships/image"/><Relationship Id="rId2" Target="../media/image122.png" Type="http://schemas.openxmlformats.org/officeDocument/2006/relationships/image"/><Relationship Id="rId3" Target="../media/image123.svg" Type="http://schemas.openxmlformats.org/officeDocument/2006/relationships/image"/><Relationship Id="rId4" Target="../media/image124.png" Type="http://schemas.openxmlformats.org/officeDocument/2006/relationships/image"/><Relationship Id="rId5" Target="../media/image125.svg" Type="http://schemas.openxmlformats.org/officeDocument/2006/relationships/image"/><Relationship Id="rId6" Target="../media/image126.png" Type="http://schemas.openxmlformats.org/officeDocument/2006/relationships/image"/><Relationship Id="rId7" Target="../media/image127.svg" Type="http://schemas.openxmlformats.org/officeDocument/2006/relationships/image"/><Relationship Id="rId8" Target="../media/image128.png" Type="http://schemas.openxmlformats.org/officeDocument/2006/relationships/image"/><Relationship Id="rId9" Target="../media/image129.svg" Type="http://schemas.openxmlformats.org/officeDocument/2006/relationships/image"/><Relationship Id="rId10" Target="../media/image130.png" Type="http://schemas.openxmlformats.org/officeDocument/2006/relationships/image"/><Relationship Id="rId11" Target="../media/image131.svg" Type="http://schemas.openxmlformats.org/officeDocument/2006/relationships/image"/><Relationship Id="rId12" Target="../media/image132.png" Type="http://schemas.openxmlformats.org/officeDocument/2006/relationships/image"/><Relationship Id="rId13" Target="../media/image133.svg" Type="http://schemas.openxmlformats.org/officeDocument/2006/relationships/image"/><Relationship Id="rId14" Target="../media/image134.png" Type="http://schemas.openxmlformats.org/officeDocument/2006/relationships/image"/><Relationship Id="rId15" Target="../media/image135.svg" Type="http://schemas.openxmlformats.org/officeDocument/2006/relationships/image"/><Relationship Id="rId16" Target="../media/image136.png" Type="http://schemas.openxmlformats.org/officeDocument/2006/relationships/image"/><Relationship Id="rId17" Target="../media/image137.svg" Type="http://schemas.openxmlformats.org/officeDocument/2006/relationships/image"/><Relationship Id="rId18" Target="../media/image138.png" Type="http://schemas.openxmlformats.org/officeDocument/2006/relationships/image"/><Relationship Id="rId19" Target="../media/image139.svg" Type="http://schemas.openxmlformats.org/officeDocument/2006/relationships/image"/><Relationship Id="rId20" Target="../media/image140.png" Type="http://schemas.openxmlformats.org/officeDocument/2006/relationships/image"/><Relationship Id="rId21" Target="../media/image141.svg" Type="http://schemas.openxmlformats.org/officeDocument/2006/relationships/image"/><Relationship Id="rId22" Target="../media/image142.png" Type="http://schemas.openxmlformats.org/officeDocument/2006/relationships/image"/><Relationship Id="rId23" Target="../media/image143.svg" Type="http://schemas.openxmlformats.org/officeDocument/2006/relationships/image"/><Relationship Id="rId24" Target="../media/image144.png" Type="http://schemas.openxmlformats.org/officeDocument/2006/relationships/image"/><Relationship Id="rId25" Target="../media/image145.svg" Type="http://schemas.openxmlformats.org/officeDocument/2006/relationships/image"/><Relationship Id="rId26" Target="../media/image146.png" Type="http://schemas.openxmlformats.org/officeDocument/2006/relationships/image"/><Relationship Id="rId27" Target="../media/image147.svg" Type="http://schemas.openxmlformats.org/officeDocument/2006/relationships/image"/><Relationship Id="rId28" Target="../media/image148.png" Type="http://schemas.openxmlformats.org/officeDocument/2006/relationships/image"/><Relationship Id="rId29" Target="../media/image149.svg" Type="http://schemas.openxmlformats.org/officeDocument/2006/relationships/image"/><Relationship Id="rId30" Target="../media/image150.png" Type="http://schemas.openxmlformats.org/officeDocument/2006/relationships/image"/><Relationship Id="rId31" Target="../media/image151.svg" Type="http://schemas.openxmlformats.org/officeDocument/2006/relationships/image"/><Relationship Id="rId32" Target="../media/image152.png" Type="http://schemas.openxmlformats.org/officeDocument/2006/relationships/image"/><Relationship Id="rId33" Target="../media/image153.svg" Type="http://schemas.openxmlformats.org/officeDocument/2006/relationships/image"/><Relationship Id="rId34" Target="../media/image154.png" Type="http://schemas.openxmlformats.org/officeDocument/2006/relationships/image"/><Relationship Id="rId35" Target="../media/image155.svg" Type="http://schemas.openxmlformats.org/officeDocument/2006/relationships/image"/><Relationship Id="rId36" Target="../media/image156.png" Type="http://schemas.openxmlformats.org/officeDocument/2006/relationships/image"/><Relationship Id="rId37" Target="../media/image157.svg" Type="http://schemas.openxmlformats.org/officeDocument/2006/relationships/image"/><Relationship Id="rId38" Target="../media/image158.png" Type="http://schemas.openxmlformats.org/officeDocument/2006/relationships/image"/><Relationship Id="rId39" Target="../media/image159.svg" Type="http://schemas.openxmlformats.org/officeDocument/2006/relationships/image"/><Relationship Id="rId40" Target="../media/image160.png" Type="http://schemas.openxmlformats.org/officeDocument/2006/relationships/image"/><Relationship Id="rId41" Target="../media/image161.svg" Type="http://schemas.openxmlformats.org/officeDocument/2006/relationships/image"/><Relationship Id="rId42" Target="../media/image162.png" Type="http://schemas.openxmlformats.org/officeDocument/2006/relationships/image"/><Relationship Id="rId43" Target="../media/image163.svg" Type="http://schemas.openxmlformats.org/officeDocument/2006/relationships/image"/><Relationship Id="rId44" Target="../media/image164.png" Type="http://schemas.openxmlformats.org/officeDocument/2006/relationships/image"/><Relationship Id="rId45" Target="../media/image165.svg" Type="http://schemas.openxmlformats.org/officeDocument/2006/relationships/image"/><Relationship Id="rId46" Target="../slideLayouts/slideLayout1.xml" Type="http://schemas.openxmlformats.org/officeDocument/2006/relationships/slideLayout"/><Relationship Id="rId47" Target="../notesSlides/notesSlide11.xml" Type="http://schemas.openxmlformats.org/officeDocument/2006/relationships/notesSlide"/></Relationships>
</file>

<file path=ppt/slides/_rels/slide12.xml.rels><?xml version="1.0" encoding="UTF-8" standalone="yes"?><Relationships xmlns="http://schemas.openxmlformats.org/package/2006/relationships"><Relationship Id="rId1" Target="../media/image166.png" Type="http://schemas.openxmlformats.org/officeDocument/2006/relationships/image"/><Relationship Id="rId2" Target="../media/image167.png" Type="http://schemas.openxmlformats.org/officeDocument/2006/relationships/image"/><Relationship Id="rId3" Target="../media/image168.svg" Type="http://schemas.openxmlformats.org/officeDocument/2006/relationships/image"/><Relationship Id="rId4" Target="../media/image169.png" Type="http://schemas.openxmlformats.org/officeDocument/2006/relationships/image"/><Relationship Id="rId5" Target="../media/image170.svg" Type="http://schemas.openxmlformats.org/officeDocument/2006/relationships/image"/><Relationship Id="rId6" Target="../media/image171.png" Type="http://schemas.openxmlformats.org/officeDocument/2006/relationships/image"/><Relationship Id="rId7" Target="../media/image172.svg" Type="http://schemas.openxmlformats.org/officeDocument/2006/relationships/image"/><Relationship Id="rId8" Target="../media/image173.png" Type="http://schemas.openxmlformats.org/officeDocument/2006/relationships/image"/><Relationship Id="rId9" Target="../media/image174.svg" Type="http://schemas.openxmlformats.org/officeDocument/2006/relationships/image"/><Relationship Id="rId10" Target="../media/image175.png" Type="http://schemas.openxmlformats.org/officeDocument/2006/relationships/image"/><Relationship Id="rId11" Target="../media/image176.svg" Type="http://schemas.openxmlformats.org/officeDocument/2006/relationships/image"/><Relationship Id="rId12" Target="../media/image177.png" Type="http://schemas.openxmlformats.org/officeDocument/2006/relationships/image"/><Relationship Id="rId13" Target="../media/image178.svg" Type="http://schemas.openxmlformats.org/officeDocument/2006/relationships/image"/><Relationship Id="rId14" Target="../media/image179.png" Type="http://schemas.openxmlformats.org/officeDocument/2006/relationships/image"/><Relationship Id="rId15" Target="../media/image180.svg" Type="http://schemas.openxmlformats.org/officeDocument/2006/relationships/image"/><Relationship Id="rId16" Target="../media/image181.png" Type="http://schemas.openxmlformats.org/officeDocument/2006/relationships/image"/><Relationship Id="rId17" Target="../media/image182.svg" Type="http://schemas.openxmlformats.org/officeDocument/2006/relationships/image"/><Relationship Id="rId18" Target="../media/image183.png" Type="http://schemas.openxmlformats.org/officeDocument/2006/relationships/image"/><Relationship Id="rId19" Target="../media/image184.svg" Type="http://schemas.openxmlformats.org/officeDocument/2006/relationships/image"/><Relationship Id="rId20" Target="../media/image185.png" Type="http://schemas.openxmlformats.org/officeDocument/2006/relationships/image"/><Relationship Id="rId21" Target="../media/image186.svg" Type="http://schemas.openxmlformats.org/officeDocument/2006/relationships/image"/><Relationship Id="rId22" Target="../media/image187.png" Type="http://schemas.openxmlformats.org/officeDocument/2006/relationships/image"/><Relationship Id="rId23" Target="../media/image188.svg" Type="http://schemas.openxmlformats.org/officeDocument/2006/relationships/image"/><Relationship Id="rId24" Target="../media/image189.png" Type="http://schemas.openxmlformats.org/officeDocument/2006/relationships/image"/><Relationship Id="rId25" Target="../media/image190.svg" Type="http://schemas.openxmlformats.org/officeDocument/2006/relationships/image"/><Relationship Id="rId26" Target="../media/image191.png" Type="http://schemas.openxmlformats.org/officeDocument/2006/relationships/image"/><Relationship Id="rId27" Target="../media/image192.svg" Type="http://schemas.openxmlformats.org/officeDocument/2006/relationships/image"/><Relationship Id="rId28" Target="../media/image193.png" Type="http://schemas.openxmlformats.org/officeDocument/2006/relationships/image"/><Relationship Id="rId29" Target="../media/image194.svg" Type="http://schemas.openxmlformats.org/officeDocument/2006/relationships/image"/><Relationship Id="rId30" Target="../media/image195.png" Type="http://schemas.openxmlformats.org/officeDocument/2006/relationships/image"/><Relationship Id="rId31" Target="../media/image196.svg" Type="http://schemas.openxmlformats.org/officeDocument/2006/relationships/image"/><Relationship Id="rId32" Target="../media/image197.png" Type="http://schemas.openxmlformats.org/officeDocument/2006/relationships/image"/><Relationship Id="rId33" Target="../media/image198.svg" Type="http://schemas.openxmlformats.org/officeDocument/2006/relationships/image"/><Relationship Id="rId34" Target="../media/image199.png" Type="http://schemas.openxmlformats.org/officeDocument/2006/relationships/image"/><Relationship Id="rId35" Target="../media/image200.svg" Type="http://schemas.openxmlformats.org/officeDocument/2006/relationships/image"/><Relationship Id="rId36" Target="../media/image201.png" Type="http://schemas.openxmlformats.org/officeDocument/2006/relationships/image"/><Relationship Id="rId37" Target="../media/image202.svg" Type="http://schemas.openxmlformats.org/officeDocument/2006/relationships/image"/><Relationship Id="rId38" Target="../media/image203.png" Type="http://schemas.openxmlformats.org/officeDocument/2006/relationships/image"/><Relationship Id="rId39" Target="../media/image204.svg" Type="http://schemas.openxmlformats.org/officeDocument/2006/relationships/image"/><Relationship Id="rId40" Target="../media/image205.png" Type="http://schemas.openxmlformats.org/officeDocument/2006/relationships/image"/><Relationship Id="rId41" Target="../media/image206.svg" Type="http://schemas.openxmlformats.org/officeDocument/2006/relationships/image"/><Relationship Id="rId42" Target="../media/image207.png" Type="http://schemas.openxmlformats.org/officeDocument/2006/relationships/image"/><Relationship Id="rId43" Target="../media/image208.svg" Type="http://schemas.openxmlformats.org/officeDocument/2006/relationships/image"/><Relationship Id="rId44" Target="../media/image209.png" Type="http://schemas.openxmlformats.org/officeDocument/2006/relationships/image"/><Relationship Id="rId45" Target="../media/image210.svg" Type="http://schemas.openxmlformats.org/officeDocument/2006/relationships/image"/><Relationship Id="rId46" Target="../slideLayouts/slideLayout1.xml" Type="http://schemas.openxmlformats.org/officeDocument/2006/relationships/slideLayout"/><Relationship Id="rId47" Target="../notesSlides/notesSlide12.xml" Type="http://schemas.openxmlformats.org/officeDocument/2006/relationships/notesSlide"/></Relationships>
</file>

<file path=ppt/slides/_rels/slide13.xml.rels><?xml version="1.0" encoding="UTF-8" standalone="yes"?><Relationships xmlns="http://schemas.openxmlformats.org/package/2006/relationships"><Relationship Id="rId1" Target="../media/image21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<Relationships xmlns="http://schemas.openxmlformats.org/package/2006/relationships"><Relationship Id="rId1" Target="../media/image212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4.xml" Type="http://schemas.openxmlformats.org/officeDocument/2006/relationships/notesSlide"/></Relationships>
</file>

<file path=ppt/slides/_rels/slide15.xml.rels><?xml version="1.0" encoding="UTF-8" standalone="yes"?><Relationships xmlns="http://schemas.openxmlformats.org/package/2006/relationships"><Relationship Id="rId1" Target="../media/image213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<Relationships xmlns="http://schemas.openxmlformats.org/package/2006/relationships"><Relationship Id="rId1" Target="../media/image214.png" Type="http://schemas.openxmlformats.org/officeDocument/2006/relationships/image"/><Relationship Id="rId2" Target="../media/image215.png" Type="http://schemas.openxmlformats.org/officeDocument/2006/relationships/image"/><Relationship Id="rId3" Target="../media/image216.svg" Type="http://schemas.openxmlformats.org/officeDocument/2006/relationships/image"/><Relationship Id="rId4" Target="../media/image217.png" Type="http://schemas.openxmlformats.org/officeDocument/2006/relationships/image"/><Relationship Id="rId5" Target="../media/image218.svg" Type="http://schemas.openxmlformats.org/officeDocument/2006/relationships/image"/><Relationship Id="rId6" Target="../media/image219.png" Type="http://schemas.openxmlformats.org/officeDocument/2006/relationships/image"/><Relationship Id="rId7" Target="../media/image220.svg" Type="http://schemas.openxmlformats.org/officeDocument/2006/relationships/image"/><Relationship Id="rId8" Target="../slideLayouts/slideLayout1.xml" Type="http://schemas.openxmlformats.org/officeDocument/2006/relationships/slideLayout"/><Relationship Id="rId9" Target="../notesSlides/notesSlide16.xml" Type="http://schemas.openxmlformats.org/officeDocument/2006/relationships/notesSlide"/></Relationships>
</file>

<file path=ppt/slides/_rels/slide17.xml.rels><?xml version="1.0" encoding="UTF-8" standalone="yes"?><Relationships xmlns="http://schemas.openxmlformats.org/package/2006/relationships"><Relationship Id="rId1" Target="../media/image221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7.xml" Type="http://schemas.openxmlformats.org/officeDocument/2006/relationships/notesSlide"/></Relationships>
</file>

<file path=ppt/slides/_rels/slide18.xml.rels><?xml version="1.0" encoding="UTF-8" standalone="yes"?><Relationships xmlns="http://schemas.openxmlformats.org/package/2006/relationships"><Relationship Id="rId1" Target="../media/image222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8.xml" Type="http://schemas.openxmlformats.org/officeDocument/2006/relationships/notesSlide"/></Relationships>
</file>

<file path=ppt/slides/_rels/slide19.xml.rels><?xml version="1.0" encoding="UTF-8" standalone="yes"?><Relationships xmlns="http://schemas.openxmlformats.org/package/2006/relationships"><Relationship Id="rId1" Target="../media/image223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9.xml" Type="http://schemas.openxmlformats.org/officeDocument/2006/relationships/notesSlide"/></Relationships>
</file>

<file path=ppt/slides/_rels/slide2.xml.rels><?xml version="1.0" encoding="UTF-8" standalone="yes"?><Relationships xmlns="http://schemas.openxmlformats.org/package/2006/relationships"><Relationship Id="rId1" Target="../media/image4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.xml" Type="http://schemas.openxmlformats.org/officeDocument/2006/relationships/notesSlide"/></Relationships>
</file>

<file path=ppt/slides/_rels/slide20.xml.rels><?xml version="1.0" encoding="UTF-8" standalone="yes"?><Relationships xmlns="http://schemas.openxmlformats.org/package/2006/relationships"><Relationship Id="rId1" Target="../media/image224.png" Type="http://schemas.openxmlformats.org/officeDocument/2006/relationships/image"/><Relationship Id="rId2" Target="../media/image225.png" Type="http://schemas.openxmlformats.org/officeDocument/2006/relationships/image"/><Relationship Id="rId3" Target="../media/image226.svg" Type="http://schemas.openxmlformats.org/officeDocument/2006/relationships/image"/><Relationship Id="rId4" Target="../media/image227.png" Type="http://schemas.openxmlformats.org/officeDocument/2006/relationships/image"/><Relationship Id="rId5" Target="../media/image228.svg" Type="http://schemas.openxmlformats.org/officeDocument/2006/relationships/image"/><Relationship Id="rId6" Target="../media/image229.png" Type="http://schemas.openxmlformats.org/officeDocument/2006/relationships/image"/><Relationship Id="rId7" Target="../media/image230.svg" Type="http://schemas.openxmlformats.org/officeDocument/2006/relationships/image"/><Relationship Id="rId8" Target="../media/image231.png" Type="http://schemas.openxmlformats.org/officeDocument/2006/relationships/image"/><Relationship Id="rId9" Target="../media/image232.svg" Type="http://schemas.openxmlformats.org/officeDocument/2006/relationships/image"/><Relationship Id="rId10" Target="../slideLayouts/slideLayout1.xml" Type="http://schemas.openxmlformats.org/officeDocument/2006/relationships/slideLayout"/><Relationship Id="rId11" Target="../notesSlides/notesSlide20.xml" Type="http://schemas.openxmlformats.org/officeDocument/2006/relationships/notesSlide"/></Relationships>
</file>

<file path=ppt/slides/_rels/slide21.xml.rels><?xml version="1.0" encoding="UTF-8" standalone="yes"?><Relationships xmlns="http://schemas.openxmlformats.org/package/2006/relationships"><Relationship Id="rId1" Target="../media/image233.png" Type="http://schemas.openxmlformats.org/officeDocument/2006/relationships/image"/><Relationship Id="rId2" Target="../media/image234.png" Type="http://schemas.openxmlformats.org/officeDocument/2006/relationships/image"/><Relationship Id="rId3" Target="../media/image235.svg" Type="http://schemas.openxmlformats.org/officeDocument/2006/relationships/image"/><Relationship Id="rId4" Target="../media/image236.png" Type="http://schemas.openxmlformats.org/officeDocument/2006/relationships/image"/><Relationship Id="rId5" Target="../media/image237.svg" Type="http://schemas.openxmlformats.org/officeDocument/2006/relationships/image"/><Relationship Id="rId6" Target="../media/image238.png" Type="http://schemas.openxmlformats.org/officeDocument/2006/relationships/image"/><Relationship Id="rId7" Target="../media/image239.svg" Type="http://schemas.openxmlformats.org/officeDocument/2006/relationships/image"/><Relationship Id="rId8" Target="../media/image240.png" Type="http://schemas.openxmlformats.org/officeDocument/2006/relationships/image"/><Relationship Id="rId9" Target="../media/image241.svg" Type="http://schemas.openxmlformats.org/officeDocument/2006/relationships/image"/><Relationship Id="rId10" Target="../media/image242.png" Type="http://schemas.openxmlformats.org/officeDocument/2006/relationships/image"/><Relationship Id="rId11" Target="../media/image243.svg" Type="http://schemas.openxmlformats.org/officeDocument/2006/relationships/image"/><Relationship Id="rId12" Target="../media/image244.png" Type="http://schemas.openxmlformats.org/officeDocument/2006/relationships/image"/><Relationship Id="rId13" Target="../media/image245.svg" Type="http://schemas.openxmlformats.org/officeDocument/2006/relationships/image"/><Relationship Id="rId14" Target="../media/image246.png" Type="http://schemas.openxmlformats.org/officeDocument/2006/relationships/image"/><Relationship Id="rId15" Target="../media/image247.svg" Type="http://schemas.openxmlformats.org/officeDocument/2006/relationships/image"/><Relationship Id="rId16" Target="../media/image248.png" Type="http://schemas.openxmlformats.org/officeDocument/2006/relationships/image"/><Relationship Id="rId17" Target="../media/image249.svg" Type="http://schemas.openxmlformats.org/officeDocument/2006/relationships/image"/><Relationship Id="rId18" Target="../media/image250.png" Type="http://schemas.openxmlformats.org/officeDocument/2006/relationships/image"/><Relationship Id="rId19" Target="../media/image251.svg" Type="http://schemas.openxmlformats.org/officeDocument/2006/relationships/image"/><Relationship Id="rId20" Target="../media/image252.png" Type="http://schemas.openxmlformats.org/officeDocument/2006/relationships/image"/><Relationship Id="rId21" Target="../media/image253.svg" Type="http://schemas.openxmlformats.org/officeDocument/2006/relationships/image"/><Relationship Id="rId22" Target="../media/image254.png" Type="http://schemas.openxmlformats.org/officeDocument/2006/relationships/image"/><Relationship Id="rId23" Target="../media/image255.svg" Type="http://schemas.openxmlformats.org/officeDocument/2006/relationships/image"/><Relationship Id="rId24" Target="../media/image256.png" Type="http://schemas.openxmlformats.org/officeDocument/2006/relationships/image"/><Relationship Id="rId25" Target="../media/image257.svg" Type="http://schemas.openxmlformats.org/officeDocument/2006/relationships/image"/><Relationship Id="rId26" Target="../media/image258.png" Type="http://schemas.openxmlformats.org/officeDocument/2006/relationships/image"/><Relationship Id="rId27" Target="../media/image259.svg" Type="http://schemas.openxmlformats.org/officeDocument/2006/relationships/image"/><Relationship Id="rId28" Target="../media/image260.png" Type="http://schemas.openxmlformats.org/officeDocument/2006/relationships/image"/><Relationship Id="rId29" Target="../media/image261.svg" Type="http://schemas.openxmlformats.org/officeDocument/2006/relationships/image"/><Relationship Id="rId30" Target="../media/image262.png" Type="http://schemas.openxmlformats.org/officeDocument/2006/relationships/image"/><Relationship Id="rId31" Target="../media/image263.svg" Type="http://schemas.openxmlformats.org/officeDocument/2006/relationships/image"/><Relationship Id="rId32" Target="../media/image264.png" Type="http://schemas.openxmlformats.org/officeDocument/2006/relationships/image"/><Relationship Id="rId33" Target="../media/image265.svg" Type="http://schemas.openxmlformats.org/officeDocument/2006/relationships/image"/><Relationship Id="rId34" Target="../media/image266.png" Type="http://schemas.openxmlformats.org/officeDocument/2006/relationships/image"/><Relationship Id="rId35" Target="../media/image267.svg" Type="http://schemas.openxmlformats.org/officeDocument/2006/relationships/image"/><Relationship Id="rId36" Target="../media/image268.png" Type="http://schemas.openxmlformats.org/officeDocument/2006/relationships/image"/><Relationship Id="rId37" Target="../media/image269.svg" Type="http://schemas.openxmlformats.org/officeDocument/2006/relationships/image"/><Relationship Id="rId38" Target="../media/image270.png" Type="http://schemas.openxmlformats.org/officeDocument/2006/relationships/image"/><Relationship Id="rId39" Target="../media/image271.svg" Type="http://schemas.openxmlformats.org/officeDocument/2006/relationships/image"/><Relationship Id="rId40" Target="../media/image272.png" Type="http://schemas.openxmlformats.org/officeDocument/2006/relationships/image"/><Relationship Id="rId41" Target="../media/image273.svg" Type="http://schemas.openxmlformats.org/officeDocument/2006/relationships/image"/><Relationship Id="rId42" Target="../media/image274.png" Type="http://schemas.openxmlformats.org/officeDocument/2006/relationships/image"/><Relationship Id="rId43" Target="../media/image275.svg" Type="http://schemas.openxmlformats.org/officeDocument/2006/relationships/image"/><Relationship Id="rId44" Target="../media/image276.png" Type="http://schemas.openxmlformats.org/officeDocument/2006/relationships/image"/><Relationship Id="rId45" Target="../media/image277.svg" Type="http://schemas.openxmlformats.org/officeDocument/2006/relationships/image"/><Relationship Id="rId46" Target="../media/image278.png" Type="http://schemas.openxmlformats.org/officeDocument/2006/relationships/image"/><Relationship Id="rId47" Target="../media/image279.svg" Type="http://schemas.openxmlformats.org/officeDocument/2006/relationships/image"/><Relationship Id="rId48" Target="../media/image280.png" Type="http://schemas.openxmlformats.org/officeDocument/2006/relationships/image"/><Relationship Id="rId49" Target="../media/image281.svg" Type="http://schemas.openxmlformats.org/officeDocument/2006/relationships/image"/><Relationship Id="rId50" Target="../slideLayouts/slideLayout1.xml" Type="http://schemas.openxmlformats.org/officeDocument/2006/relationships/slideLayout"/><Relationship Id="rId51" Target="../notesSlides/notesSlide21.xml" Type="http://schemas.openxmlformats.org/officeDocument/2006/relationships/notesSlide"/></Relationships>
</file>

<file path=ppt/slides/_rels/slide3.xml.rels><?xml version="1.0" encoding="UTF-8" standalone="yes"?><Relationships xmlns="http://schemas.openxmlformats.org/package/2006/relationships"><Relationship Id="rId1" Target="../slideLayouts/slideLayout1.xml" Type="http://schemas.openxmlformats.org/officeDocument/2006/relationships/slideLayout"/><Relationship Id="rId2" Target="../notesSlides/notesSlide3.xml" Type="http://schemas.openxmlformats.org/officeDocument/2006/relationships/notesSlide"/></Relationships>
</file>

<file path=ppt/slides/_rels/slide4.xml.rels><?xml version="1.0" encoding="UTF-8" standalone="yes"?><Relationships xmlns="http://schemas.openxmlformats.org/package/2006/relationships"><Relationship Id="rId1" Target="../media/image5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.xml" Type="http://schemas.openxmlformats.org/officeDocument/2006/relationships/notesSlide"/></Relationships>
</file>

<file path=ppt/slides/_rels/slide5.xml.rels><?xml version="1.0" encoding="UTF-8" standalone="yes"?><Relationships xmlns="http://schemas.openxmlformats.org/package/2006/relationships"><Relationship Id="rId1" Target="../slideLayouts/slideLayout1.xml" Type="http://schemas.openxmlformats.org/officeDocument/2006/relationships/slideLayout"/><Relationship Id="rId2" Target="../notesSlides/notesSlide5.xml" Type="http://schemas.openxmlformats.org/officeDocument/2006/relationships/notesSlide"/></Relationships>
</file>

<file path=ppt/slides/_rels/slide6.xml.rels><?xml version="1.0" encoding="UTF-8" standalone="yes"?><Relationships xmlns="http://schemas.openxmlformats.org/package/2006/relationships"><Relationship Id="rId1" Target="../media/image6.png" Type="http://schemas.openxmlformats.org/officeDocument/2006/relationships/image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14.png" Type="http://schemas.openxmlformats.org/officeDocument/2006/relationships/image"/><Relationship Id="rId10" Target="../media/image15.svg" Type="http://schemas.openxmlformats.org/officeDocument/2006/relationships/image"/><Relationship Id="rId11" Target="../media/image16.png" Type="http://schemas.openxmlformats.org/officeDocument/2006/relationships/image"/><Relationship Id="rId12" Target="../media/image17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22.png" Type="http://schemas.openxmlformats.org/officeDocument/2006/relationships/image"/><Relationship Id="rId18" Target="../slideLayouts/slideLayout1.xml" Type="http://schemas.openxmlformats.org/officeDocument/2006/relationships/slideLayout"/><Relationship Id="rId19" Target="../notesSlides/notesSlide6.xml" Type="http://schemas.openxmlformats.org/officeDocument/2006/relationships/notesSlide"/></Relationships>
</file>

<file path=ppt/slides/_rels/slide7.xml.rels><?xml version="1.0" encoding="UTF-8" standalone="yes"?><Relationships xmlns="http://schemas.openxmlformats.org/package/2006/relationships"><Relationship Id="rId1" Target="../media/image23.pn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.xml" Type="http://schemas.openxmlformats.org/officeDocument/2006/relationships/notesSlide"/></Relationships>
</file>

<file path=ppt/slides/_rels/slide8.xml.rels><?xml version="1.0" encoding="UTF-8" standalone="yes"?><Relationships xmlns="http://schemas.openxmlformats.org/package/2006/relationships"><Relationship Id="rId1" Target="../media/image24.png" Type="http://schemas.openxmlformats.org/officeDocument/2006/relationships/image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slideLayouts/slideLayout1.xml" Type="http://schemas.openxmlformats.org/officeDocument/2006/relationships/slideLayout"/><Relationship Id="rId9" Target="../notesSlides/notesSlide8.xml" Type="http://schemas.openxmlformats.org/officeDocument/2006/relationships/notesSlide"/></Relationships>
</file>

<file path=ppt/slides/_rels/slide9.xml.rels><?xml version="1.0" encoding="UTF-8" standalone="yes"?><Relationships xmlns="http://schemas.openxmlformats.org/package/2006/relationships"><Relationship Id="rId1" Target="../media/image31.png" Type="http://schemas.openxmlformats.org/officeDocument/2006/relationships/image"/><Relationship Id="rId2" Target="../media/image32.png" Type="http://schemas.openxmlformats.org/officeDocument/2006/relationships/image"/><Relationship Id="rId3" Target="../media/image33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Relationship Id="rId10" Target="../media/image40.png" Type="http://schemas.openxmlformats.org/officeDocument/2006/relationships/image"/><Relationship Id="rId11" Target="../media/image41.svg" Type="http://schemas.openxmlformats.org/officeDocument/2006/relationships/image"/><Relationship Id="rId12" Target="../media/image42.png" Type="http://schemas.openxmlformats.org/officeDocument/2006/relationships/image"/><Relationship Id="rId13" Target="../media/image43.svg" Type="http://schemas.openxmlformats.org/officeDocument/2006/relationships/image"/><Relationship Id="rId14" Target="../media/image44.png" Type="http://schemas.openxmlformats.org/officeDocument/2006/relationships/image"/><Relationship Id="rId15" Target="../media/image45.svg" Type="http://schemas.openxmlformats.org/officeDocument/2006/relationships/image"/><Relationship Id="rId16" Target="../media/image46.png" Type="http://schemas.openxmlformats.org/officeDocument/2006/relationships/image"/><Relationship Id="rId17" Target="../media/image47.svg" Type="http://schemas.openxmlformats.org/officeDocument/2006/relationships/image"/><Relationship Id="rId18" Target="../media/image48.png" Type="http://schemas.openxmlformats.org/officeDocument/2006/relationships/image"/><Relationship Id="rId19" Target="../media/image49.svg" Type="http://schemas.openxmlformats.org/officeDocument/2006/relationships/image"/><Relationship Id="rId20" Target="../media/image50.png" Type="http://schemas.openxmlformats.org/officeDocument/2006/relationships/image"/><Relationship Id="rId21" Target="../media/image51.svg" Type="http://schemas.openxmlformats.org/officeDocument/2006/relationships/image"/><Relationship Id="rId22" Target="../media/image52.png" Type="http://schemas.openxmlformats.org/officeDocument/2006/relationships/image"/><Relationship Id="rId23" Target="../media/image53.svg" Type="http://schemas.openxmlformats.org/officeDocument/2006/relationships/image"/><Relationship Id="rId24" Target="../media/image54.png" Type="http://schemas.openxmlformats.org/officeDocument/2006/relationships/image"/><Relationship Id="rId25" Target="../media/image55.svg" Type="http://schemas.openxmlformats.org/officeDocument/2006/relationships/image"/><Relationship Id="rId26" Target="../media/image56.png" Type="http://schemas.openxmlformats.org/officeDocument/2006/relationships/image"/><Relationship Id="rId27" Target="../media/image57.svg" Type="http://schemas.openxmlformats.org/officeDocument/2006/relationships/image"/><Relationship Id="rId28" Target="../media/image58.png" Type="http://schemas.openxmlformats.org/officeDocument/2006/relationships/image"/><Relationship Id="rId29" Target="../media/image59.svg" Type="http://schemas.openxmlformats.org/officeDocument/2006/relationships/image"/><Relationship Id="rId30" Target="../media/image60.png" Type="http://schemas.openxmlformats.org/officeDocument/2006/relationships/image"/><Relationship Id="rId31" Target="../media/image61.svg" Type="http://schemas.openxmlformats.org/officeDocument/2006/relationships/image"/><Relationship Id="rId32" Target="../media/image62.png" Type="http://schemas.openxmlformats.org/officeDocument/2006/relationships/image"/><Relationship Id="rId33" Target="../media/image63.svg" Type="http://schemas.openxmlformats.org/officeDocument/2006/relationships/image"/><Relationship Id="rId34" Target="../media/image64.png" Type="http://schemas.openxmlformats.org/officeDocument/2006/relationships/image"/><Relationship Id="rId35" Target="../media/image65.svg" Type="http://schemas.openxmlformats.org/officeDocument/2006/relationships/image"/><Relationship Id="rId36" Target="../media/image66.png" Type="http://schemas.openxmlformats.org/officeDocument/2006/relationships/image"/><Relationship Id="rId37" Target="../media/image67.svg" Type="http://schemas.openxmlformats.org/officeDocument/2006/relationships/image"/><Relationship Id="rId38" Target="../media/image68.png" Type="http://schemas.openxmlformats.org/officeDocument/2006/relationships/image"/><Relationship Id="rId39" Target="../media/image69.svg" Type="http://schemas.openxmlformats.org/officeDocument/2006/relationships/image"/><Relationship Id="rId40" Target="../media/image70.png" Type="http://schemas.openxmlformats.org/officeDocument/2006/relationships/image"/><Relationship Id="rId41" Target="../media/image71.svg" Type="http://schemas.openxmlformats.org/officeDocument/2006/relationships/image"/><Relationship Id="rId42" Target="../media/image72.png" Type="http://schemas.openxmlformats.org/officeDocument/2006/relationships/image"/><Relationship Id="rId43" Target="../media/image73.svg" Type="http://schemas.openxmlformats.org/officeDocument/2006/relationships/image"/><Relationship Id="rId44" Target="../media/image74.png" Type="http://schemas.openxmlformats.org/officeDocument/2006/relationships/image"/><Relationship Id="rId45" Target="../media/image75.svg" Type="http://schemas.openxmlformats.org/officeDocument/2006/relationships/image"/><Relationship Id="rId46" Target="../slideLayouts/slideLayout1.xml" Type="http://schemas.openxmlformats.org/officeDocument/2006/relationships/slideLayout"/><Relationship Id="rId47" Target="../notesSlides/notesSlide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14271" cy="6856286"/>
          </a:xfrm>
          <a:prstGeom prst="rect">
            <a:avLst/>
          </a:prstGeom>
        </p:spPr>
      </p:pic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3"/>
          <a:srcRect l="29906" r="0" t="26696" b="37906"/>
          <a:stretch/>
        </p:blipFill>
        <p:spPr>
          <a:xfrm>
            <a:off x="114271" y="3428143"/>
            <a:ext cx="12074681" cy="342814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14271" y="99138"/>
            <a:ext cx="12074681" cy="267374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6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Bridging The Gap Between</a:t>
            </a:r>
            <a:br>
              <a:rPr lang="en-US" sz="6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6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Cloud Networking and</a:t>
            </a:r>
            <a:br>
              <a:rPr lang="en-US" sz="6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6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Traditional Networking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61885" y="3125220"/>
            <a:ext cx="12027067" cy="175216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7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Teren Sapp - Arista Networks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c2f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285178" y="447563"/>
            <a:ext cx="7808547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Amazon Web Services (AWS)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87c57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0" r="0" t="7868" b="7868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5" name="Object 4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934" y="2831265"/>
            <a:ext cx="19045" cy="533267"/>
          </a:xfrm>
          <a:prstGeom prst="rect">
            <a:avLst/>
          </a:prstGeom>
        </p:spPr>
      </p:pic>
      <p:pic>
        <p:nvPicPr>
          <p:cNvPr id="6" name="Object 5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1845" y="3345962"/>
            <a:ext cx="95226" cy="95226"/>
          </a:xfrm>
          <a:prstGeom prst="rect">
            <a:avLst/>
          </a:prstGeom>
        </p:spPr>
      </p:pic>
      <p:pic>
        <p:nvPicPr>
          <p:cNvPr id="7" name="Object 6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1945" y="3346819"/>
            <a:ext cx="418995" cy="333292"/>
          </a:xfrm>
          <a:prstGeom prst="rect">
            <a:avLst/>
          </a:prstGeom>
        </p:spPr>
      </p:pic>
      <p:pic>
        <p:nvPicPr>
          <p:cNvPr id="8" name="Object 7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0713" y="3634117"/>
            <a:ext cx="104749" cy="95226"/>
          </a:xfrm>
          <a:prstGeom prst="rect">
            <a:avLst/>
          </a:prstGeom>
        </p:spPr>
      </p:pic>
      <p:pic>
        <p:nvPicPr>
          <p:cNvPr id="9" name="Object 8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7824" y="4391927"/>
            <a:ext cx="514221" cy="133317"/>
          </a:xfrm>
          <a:prstGeom prst="rect">
            <a:avLst/>
          </a:prstGeom>
        </p:spPr>
      </p:pic>
      <p:pic>
        <p:nvPicPr>
          <p:cNvPr id="10" name="Object 9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9169" y="4356026"/>
            <a:ext cx="104749" cy="95226"/>
          </a:xfrm>
          <a:prstGeom prst="rect">
            <a:avLst/>
          </a:prstGeom>
        </p:spPr>
      </p:pic>
      <p:pic>
        <p:nvPicPr>
          <p:cNvPr id="11" name="Object 10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52840" y="4974997"/>
            <a:ext cx="238065" cy="476131"/>
          </a:xfrm>
          <a:prstGeom prst="rect">
            <a:avLst/>
          </a:prstGeom>
        </p:spPr>
      </p:pic>
      <p:pic>
        <p:nvPicPr>
          <p:cNvPr id="12" name="Object 11" descr="preencoded.png">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21512" y="4903006"/>
            <a:ext cx="85704" cy="104749"/>
          </a:xfrm>
          <a:prstGeom prst="rect">
            <a:avLst/>
          </a:prstGeom>
        </p:spPr>
      </p:pic>
      <p:pic>
        <p:nvPicPr>
          <p:cNvPr id="13" name="Object 12" descr="preencoded.png">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85810" y="4974997"/>
            <a:ext cx="238065" cy="476131"/>
          </a:xfrm>
          <a:prstGeom prst="rect">
            <a:avLst/>
          </a:prstGeom>
        </p:spPr>
      </p:pic>
      <p:pic>
        <p:nvPicPr>
          <p:cNvPr id="14" name="Object 13" descr="preencoded.png">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71601" y="4903006"/>
            <a:ext cx="85704" cy="104749"/>
          </a:xfrm>
          <a:prstGeom prst="rect">
            <a:avLst/>
          </a:prstGeom>
        </p:spPr>
      </p:pic>
      <p:pic>
        <p:nvPicPr>
          <p:cNvPr id="15" name="Object 14" descr="preencoded.png">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44952" y="4391927"/>
            <a:ext cx="514221" cy="133317"/>
          </a:xfrm>
          <a:prstGeom prst="rect">
            <a:avLst/>
          </a:prstGeom>
        </p:spPr>
      </p:pic>
      <p:pic>
        <p:nvPicPr>
          <p:cNvPr id="16" name="Object 15" descr="preencoded.png">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36323" y="4356026"/>
            <a:ext cx="104749" cy="95226"/>
          </a:xfrm>
          <a:prstGeom prst="rect">
            <a:avLst/>
          </a:prstGeom>
        </p:spPr>
      </p:pic>
      <p:pic>
        <p:nvPicPr>
          <p:cNvPr id="17" name="Object 16" descr="preencoded.png">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109298" y="3346819"/>
            <a:ext cx="418995" cy="333292"/>
          </a:xfrm>
          <a:prstGeom prst="rect">
            <a:avLst/>
          </a:prstGeom>
        </p:spPr>
      </p:pic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84111" y="3634117"/>
            <a:ext cx="104749" cy="95226"/>
          </a:xfrm>
          <a:prstGeom prst="rect">
            <a:avLst/>
          </a:prstGeom>
        </p:spPr>
      </p:pic>
      <p:pic>
        <p:nvPicPr>
          <p:cNvPr id="19" name="Object 18" descr="preencoded.png">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528404" y="3541075"/>
            <a:ext cx="1323644" cy="1342689"/>
          </a:xfrm>
          <a:prstGeom prst="rect">
            <a:avLst/>
          </a:prstGeom>
        </p:spPr>
      </p:pic>
      <p:sp>
        <p:nvSpPr>
          <p:cNvPr id="20" name="Object 19"/>
          <p:cNvSpPr/>
          <p:nvPr/>
        </p:nvSpPr>
        <p:spPr>
          <a:xfrm>
            <a:off x="7329975" y="4006649"/>
            <a:ext cx="1718954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CSP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7832354" y="2031387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2" name="Object 21" descr="preencoded.png">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055537" y="2250294"/>
            <a:ext cx="266633" cy="285679"/>
          </a:xfrm>
          <a:prstGeom prst="rect">
            <a:avLst/>
          </a:prstGeom>
        </p:spPr>
      </p:pic>
      <p:sp>
        <p:nvSpPr>
          <p:cNvPr id="23" name="Object 22"/>
          <p:cNvSpPr/>
          <p:nvPr/>
        </p:nvSpPr>
        <p:spPr>
          <a:xfrm>
            <a:off x="7616943" y="1733329"/>
            <a:ext cx="1145019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VPC</a:t>
            </a:r>
            <a:endParaRPr lang="en-US" dirty="0"/>
          </a:p>
        </p:txBody>
      </p:sp>
      <p:sp>
        <p:nvSpPr>
          <p:cNvPr id="24" name="Object 23"/>
          <p:cNvSpPr/>
          <p:nvPr/>
        </p:nvSpPr>
        <p:spPr>
          <a:xfrm>
            <a:off x="9256598" y="2717267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5" name="Object 24" descr="preencoded.png">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63033" y="2923667"/>
            <a:ext cx="304724" cy="304724"/>
          </a:xfrm>
          <a:prstGeom prst="rect">
            <a:avLst/>
          </a:prstGeom>
        </p:spPr>
      </p:pic>
      <p:sp>
        <p:nvSpPr>
          <p:cNvPr id="26" name="Object 25"/>
          <p:cNvSpPr/>
          <p:nvPr/>
        </p:nvSpPr>
        <p:spPr>
          <a:xfrm>
            <a:off x="10066021" y="2982472"/>
            <a:ext cx="592050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S3</a:t>
            </a:r>
            <a:endParaRPr lang="en-US" dirty="0"/>
          </a:p>
        </p:txBody>
      </p:sp>
      <p:sp>
        <p:nvSpPr>
          <p:cNvPr id="27" name="Object 26"/>
          <p:cNvSpPr/>
          <p:nvPr/>
        </p:nvSpPr>
        <p:spPr>
          <a:xfrm>
            <a:off x="9608358" y="4258425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8" name="Object 27" descr="preencoded.png">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27321" y="4481581"/>
            <a:ext cx="276156" cy="276156"/>
          </a:xfrm>
          <a:prstGeom prst="rect">
            <a:avLst/>
          </a:prstGeom>
        </p:spPr>
      </p:pic>
      <p:sp>
        <p:nvSpPr>
          <p:cNvPr id="29" name="Object 28"/>
          <p:cNvSpPr/>
          <p:nvPr/>
        </p:nvSpPr>
        <p:spPr>
          <a:xfrm>
            <a:off x="10417780" y="4523630"/>
            <a:ext cx="770808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RDS</a:t>
            </a:r>
            <a:endParaRPr lang="en-US" dirty="0"/>
          </a:p>
        </p:txBody>
      </p:sp>
      <p:sp>
        <p:nvSpPr>
          <p:cNvPr id="30" name="Object 29"/>
          <p:cNvSpPr/>
          <p:nvPr/>
        </p:nvSpPr>
        <p:spPr>
          <a:xfrm>
            <a:off x="8622750" y="5494338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1" name="Object 30" descr="preencoded.png">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812432" y="5730069"/>
            <a:ext cx="333292" cy="228543"/>
          </a:xfrm>
          <a:prstGeom prst="rect">
            <a:avLst/>
          </a:prstGeom>
        </p:spPr>
      </p:pic>
      <p:sp>
        <p:nvSpPr>
          <p:cNvPr id="32" name="Object 31"/>
          <p:cNvSpPr/>
          <p:nvPr/>
        </p:nvSpPr>
        <p:spPr>
          <a:xfrm>
            <a:off x="9432173" y="5759543"/>
            <a:ext cx="1269813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Beanstalk</a:t>
            </a:r>
            <a:endParaRPr lang="en-US" dirty="0"/>
          </a:p>
        </p:txBody>
      </p:sp>
      <p:sp>
        <p:nvSpPr>
          <p:cNvPr id="33" name="Object 32"/>
          <p:cNvSpPr/>
          <p:nvPr/>
        </p:nvSpPr>
        <p:spPr>
          <a:xfrm>
            <a:off x="7041958" y="5494338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4" name="Object 33" descr="preencoded.png">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231615" y="5725886"/>
            <a:ext cx="342814" cy="247588"/>
          </a:xfrm>
          <a:prstGeom prst="rect">
            <a:avLst/>
          </a:prstGeom>
        </p:spPr>
      </p:pic>
      <p:sp>
        <p:nvSpPr>
          <p:cNvPr id="35" name="Object 34"/>
          <p:cNvSpPr/>
          <p:nvPr/>
        </p:nvSpPr>
        <p:spPr>
          <a:xfrm>
            <a:off x="5993003" y="5759543"/>
            <a:ext cx="953728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lamda</a:t>
            </a:r>
            <a:endParaRPr lang="en-US" dirty="0"/>
          </a:p>
        </p:txBody>
      </p:sp>
      <p:sp>
        <p:nvSpPr>
          <p:cNvPr id="36" name="Object 35"/>
          <p:cNvSpPr/>
          <p:nvPr/>
        </p:nvSpPr>
        <p:spPr>
          <a:xfrm>
            <a:off x="6056350" y="4258425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7" name="Object 36" descr="preencoded.png">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287865" y="4465337"/>
            <a:ext cx="247588" cy="295201"/>
          </a:xfrm>
          <a:prstGeom prst="rect">
            <a:avLst/>
          </a:prstGeom>
        </p:spPr>
      </p:pic>
      <p:sp>
        <p:nvSpPr>
          <p:cNvPr id="38" name="Object 37"/>
          <p:cNvSpPr/>
          <p:nvPr/>
        </p:nvSpPr>
        <p:spPr>
          <a:xfrm>
            <a:off x="5279333" y="4523630"/>
            <a:ext cx="681791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eks</a:t>
            </a:r>
            <a:endParaRPr lang="en-US" dirty="0"/>
          </a:p>
        </p:txBody>
      </p:sp>
      <p:sp>
        <p:nvSpPr>
          <p:cNvPr id="39" name="Object 38"/>
          <p:cNvSpPr/>
          <p:nvPr/>
        </p:nvSpPr>
        <p:spPr>
          <a:xfrm>
            <a:off x="6408110" y="2717267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40" name="Object 39" descr="preencoded.png">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610237" y="2921574"/>
            <a:ext cx="314246" cy="314246"/>
          </a:xfrm>
          <a:prstGeom prst="rect">
            <a:avLst/>
          </a:prstGeom>
        </p:spPr>
      </p:pic>
      <p:sp>
        <p:nvSpPr>
          <p:cNvPr id="41" name="Object 40"/>
          <p:cNvSpPr/>
          <p:nvPr/>
        </p:nvSpPr>
        <p:spPr>
          <a:xfrm>
            <a:off x="5621684" y="2982472"/>
            <a:ext cx="691199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ec2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c2f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285178" y="447563"/>
            <a:ext cx="7808547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Microsoft Azure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87c57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4149" r="4149" t="0" b="0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5" name="Object 4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934" y="2831265"/>
            <a:ext cx="19045" cy="533267"/>
          </a:xfrm>
          <a:prstGeom prst="rect">
            <a:avLst/>
          </a:prstGeom>
        </p:spPr>
      </p:pic>
      <p:pic>
        <p:nvPicPr>
          <p:cNvPr id="6" name="Object 5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1845" y="3345962"/>
            <a:ext cx="95226" cy="95226"/>
          </a:xfrm>
          <a:prstGeom prst="rect">
            <a:avLst/>
          </a:prstGeom>
        </p:spPr>
      </p:pic>
      <p:pic>
        <p:nvPicPr>
          <p:cNvPr id="7" name="Object 6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1945" y="3346819"/>
            <a:ext cx="418995" cy="333292"/>
          </a:xfrm>
          <a:prstGeom prst="rect">
            <a:avLst/>
          </a:prstGeom>
        </p:spPr>
      </p:pic>
      <p:pic>
        <p:nvPicPr>
          <p:cNvPr id="8" name="Object 7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0713" y="3634117"/>
            <a:ext cx="104749" cy="95226"/>
          </a:xfrm>
          <a:prstGeom prst="rect">
            <a:avLst/>
          </a:prstGeom>
        </p:spPr>
      </p:pic>
      <p:pic>
        <p:nvPicPr>
          <p:cNvPr id="9" name="Object 8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7824" y="4391927"/>
            <a:ext cx="514221" cy="133317"/>
          </a:xfrm>
          <a:prstGeom prst="rect">
            <a:avLst/>
          </a:prstGeom>
        </p:spPr>
      </p:pic>
      <p:pic>
        <p:nvPicPr>
          <p:cNvPr id="10" name="Object 9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9169" y="4356026"/>
            <a:ext cx="104749" cy="95226"/>
          </a:xfrm>
          <a:prstGeom prst="rect">
            <a:avLst/>
          </a:prstGeom>
        </p:spPr>
      </p:pic>
      <p:pic>
        <p:nvPicPr>
          <p:cNvPr id="11" name="Object 10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52840" y="4974997"/>
            <a:ext cx="238065" cy="476131"/>
          </a:xfrm>
          <a:prstGeom prst="rect">
            <a:avLst/>
          </a:prstGeom>
        </p:spPr>
      </p:pic>
      <p:pic>
        <p:nvPicPr>
          <p:cNvPr id="12" name="Object 11" descr="preencoded.png">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21512" y="4903006"/>
            <a:ext cx="85704" cy="104749"/>
          </a:xfrm>
          <a:prstGeom prst="rect">
            <a:avLst/>
          </a:prstGeom>
        </p:spPr>
      </p:pic>
      <p:pic>
        <p:nvPicPr>
          <p:cNvPr id="13" name="Object 12" descr="preencoded.png">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85810" y="4974997"/>
            <a:ext cx="238065" cy="476131"/>
          </a:xfrm>
          <a:prstGeom prst="rect">
            <a:avLst/>
          </a:prstGeom>
        </p:spPr>
      </p:pic>
      <p:pic>
        <p:nvPicPr>
          <p:cNvPr id="14" name="Object 13" descr="preencoded.png">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71601" y="4903006"/>
            <a:ext cx="85704" cy="104749"/>
          </a:xfrm>
          <a:prstGeom prst="rect">
            <a:avLst/>
          </a:prstGeom>
        </p:spPr>
      </p:pic>
      <p:pic>
        <p:nvPicPr>
          <p:cNvPr id="15" name="Object 14" descr="preencoded.png">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44952" y="4391927"/>
            <a:ext cx="514221" cy="133317"/>
          </a:xfrm>
          <a:prstGeom prst="rect">
            <a:avLst/>
          </a:prstGeom>
        </p:spPr>
      </p:pic>
      <p:pic>
        <p:nvPicPr>
          <p:cNvPr id="16" name="Object 15" descr="preencoded.png">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36323" y="4356026"/>
            <a:ext cx="104749" cy="95226"/>
          </a:xfrm>
          <a:prstGeom prst="rect">
            <a:avLst/>
          </a:prstGeom>
        </p:spPr>
      </p:pic>
      <p:pic>
        <p:nvPicPr>
          <p:cNvPr id="17" name="Object 16" descr="preencoded.png">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109298" y="3346819"/>
            <a:ext cx="418995" cy="333292"/>
          </a:xfrm>
          <a:prstGeom prst="rect">
            <a:avLst/>
          </a:prstGeom>
        </p:spPr>
      </p:pic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84111" y="3634117"/>
            <a:ext cx="104749" cy="95226"/>
          </a:xfrm>
          <a:prstGeom prst="rect">
            <a:avLst/>
          </a:prstGeom>
        </p:spPr>
      </p:pic>
      <p:pic>
        <p:nvPicPr>
          <p:cNvPr id="19" name="Object 18" descr="preencoded.png">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528404" y="3541075"/>
            <a:ext cx="1323644" cy="1342689"/>
          </a:xfrm>
          <a:prstGeom prst="rect">
            <a:avLst/>
          </a:prstGeom>
        </p:spPr>
      </p:pic>
      <p:sp>
        <p:nvSpPr>
          <p:cNvPr id="20" name="Object 19"/>
          <p:cNvSpPr/>
          <p:nvPr/>
        </p:nvSpPr>
        <p:spPr>
          <a:xfrm>
            <a:off x="7329975" y="4006649"/>
            <a:ext cx="1718954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CSP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7832354" y="2031387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2" name="Object 21" descr="preencoded.png">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055537" y="2250294"/>
            <a:ext cx="266633" cy="285679"/>
          </a:xfrm>
          <a:prstGeom prst="rect">
            <a:avLst/>
          </a:prstGeom>
        </p:spPr>
      </p:pic>
      <p:sp>
        <p:nvSpPr>
          <p:cNvPr id="23" name="Object 22"/>
          <p:cNvSpPr/>
          <p:nvPr/>
        </p:nvSpPr>
        <p:spPr>
          <a:xfrm>
            <a:off x="7595503" y="1733329"/>
            <a:ext cx="1187899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Vnet</a:t>
            </a:r>
            <a:endParaRPr lang="en-US" dirty="0"/>
          </a:p>
        </p:txBody>
      </p:sp>
      <p:sp>
        <p:nvSpPr>
          <p:cNvPr id="24" name="Object 23"/>
          <p:cNvSpPr/>
          <p:nvPr/>
        </p:nvSpPr>
        <p:spPr>
          <a:xfrm>
            <a:off x="9256598" y="2717267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5" name="Object 24" descr="preencoded.png">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63033" y="2923667"/>
            <a:ext cx="304724" cy="304724"/>
          </a:xfrm>
          <a:prstGeom prst="rect">
            <a:avLst/>
          </a:prstGeom>
        </p:spPr>
      </p:pic>
      <p:sp>
        <p:nvSpPr>
          <p:cNvPr id="26" name="Object 25"/>
          <p:cNvSpPr/>
          <p:nvPr/>
        </p:nvSpPr>
        <p:spPr>
          <a:xfrm>
            <a:off x="10066021" y="2982472"/>
            <a:ext cx="1547540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Blob Storage</a:t>
            </a:r>
            <a:endParaRPr lang="en-US" dirty="0"/>
          </a:p>
        </p:txBody>
      </p:sp>
      <p:sp>
        <p:nvSpPr>
          <p:cNvPr id="27" name="Object 26"/>
          <p:cNvSpPr/>
          <p:nvPr/>
        </p:nvSpPr>
        <p:spPr>
          <a:xfrm>
            <a:off x="9608358" y="4258425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8" name="Object 27" descr="preencoded.png">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27321" y="4481581"/>
            <a:ext cx="276156" cy="276156"/>
          </a:xfrm>
          <a:prstGeom prst="rect">
            <a:avLst/>
          </a:prstGeom>
        </p:spPr>
      </p:pic>
      <p:sp>
        <p:nvSpPr>
          <p:cNvPr id="29" name="Object 28"/>
          <p:cNvSpPr/>
          <p:nvPr/>
        </p:nvSpPr>
        <p:spPr>
          <a:xfrm>
            <a:off x="10417780" y="4523630"/>
            <a:ext cx="1313960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Azure SQL</a:t>
            </a:r>
            <a:endParaRPr lang="en-US" dirty="0"/>
          </a:p>
        </p:txBody>
      </p:sp>
      <p:sp>
        <p:nvSpPr>
          <p:cNvPr id="30" name="Object 29"/>
          <p:cNvSpPr/>
          <p:nvPr/>
        </p:nvSpPr>
        <p:spPr>
          <a:xfrm>
            <a:off x="8622750" y="5494338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1" name="Object 30" descr="preencoded.png">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812432" y="5730069"/>
            <a:ext cx="333292" cy="228543"/>
          </a:xfrm>
          <a:prstGeom prst="rect">
            <a:avLst/>
          </a:prstGeom>
        </p:spPr>
      </p:pic>
      <p:sp>
        <p:nvSpPr>
          <p:cNvPr id="32" name="Object 31"/>
          <p:cNvSpPr/>
          <p:nvPr/>
        </p:nvSpPr>
        <p:spPr>
          <a:xfrm>
            <a:off x="9432173" y="5759543"/>
            <a:ext cx="1439887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App Service</a:t>
            </a:r>
            <a:endParaRPr lang="en-US" dirty="0"/>
          </a:p>
        </p:txBody>
      </p:sp>
      <p:sp>
        <p:nvSpPr>
          <p:cNvPr id="33" name="Object 32"/>
          <p:cNvSpPr/>
          <p:nvPr/>
        </p:nvSpPr>
        <p:spPr>
          <a:xfrm>
            <a:off x="7041958" y="5494338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4" name="Object 33" descr="preencoded.png">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231615" y="5725886"/>
            <a:ext cx="342814" cy="247588"/>
          </a:xfrm>
          <a:prstGeom prst="rect">
            <a:avLst/>
          </a:prstGeom>
        </p:spPr>
      </p:pic>
      <p:sp>
        <p:nvSpPr>
          <p:cNvPr id="35" name="Object 34"/>
          <p:cNvSpPr/>
          <p:nvPr/>
        </p:nvSpPr>
        <p:spPr>
          <a:xfrm>
            <a:off x="5189856" y="5759543"/>
            <a:ext cx="1756876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Azure Function</a:t>
            </a:r>
            <a:endParaRPr lang="en-US" dirty="0"/>
          </a:p>
        </p:txBody>
      </p:sp>
      <p:sp>
        <p:nvSpPr>
          <p:cNvPr id="36" name="Object 35"/>
          <p:cNvSpPr/>
          <p:nvPr/>
        </p:nvSpPr>
        <p:spPr>
          <a:xfrm>
            <a:off x="6056350" y="4258425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7" name="Object 36" descr="preencoded.png">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287865" y="4465337"/>
            <a:ext cx="247588" cy="295201"/>
          </a:xfrm>
          <a:prstGeom prst="rect">
            <a:avLst/>
          </a:prstGeom>
        </p:spPr>
      </p:pic>
      <p:sp>
        <p:nvSpPr>
          <p:cNvPr id="38" name="Object 37"/>
          <p:cNvSpPr/>
          <p:nvPr/>
        </p:nvSpPr>
        <p:spPr>
          <a:xfrm>
            <a:off x="5215284" y="4523630"/>
            <a:ext cx="745840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AKS</a:t>
            </a:r>
            <a:endParaRPr lang="en-US" dirty="0"/>
          </a:p>
        </p:txBody>
      </p:sp>
      <p:sp>
        <p:nvSpPr>
          <p:cNvPr id="39" name="Object 38"/>
          <p:cNvSpPr/>
          <p:nvPr/>
        </p:nvSpPr>
        <p:spPr>
          <a:xfrm>
            <a:off x="6408110" y="2717267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40" name="Object 39" descr="preencoded.png">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610237" y="2921574"/>
            <a:ext cx="314246" cy="314246"/>
          </a:xfrm>
          <a:prstGeom prst="rect">
            <a:avLst/>
          </a:prstGeom>
        </p:spPr>
      </p:pic>
      <p:sp>
        <p:nvSpPr>
          <p:cNvPr id="41" name="Object 40"/>
          <p:cNvSpPr/>
          <p:nvPr/>
        </p:nvSpPr>
        <p:spPr>
          <a:xfrm>
            <a:off x="5634711" y="2982472"/>
            <a:ext cx="678172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VM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c2f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285178" y="447563"/>
            <a:ext cx="7808547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Google Cloud Platform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87c57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4036" r="4036" t="0" b="0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5" name="Object 4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934" y="2831265"/>
            <a:ext cx="19045" cy="533267"/>
          </a:xfrm>
          <a:prstGeom prst="rect">
            <a:avLst/>
          </a:prstGeom>
        </p:spPr>
      </p:pic>
      <p:pic>
        <p:nvPicPr>
          <p:cNvPr id="6" name="Object 5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1845" y="3345962"/>
            <a:ext cx="95226" cy="95226"/>
          </a:xfrm>
          <a:prstGeom prst="rect">
            <a:avLst/>
          </a:prstGeom>
        </p:spPr>
      </p:pic>
      <p:pic>
        <p:nvPicPr>
          <p:cNvPr id="7" name="Object 6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1945" y="3346819"/>
            <a:ext cx="418995" cy="333292"/>
          </a:xfrm>
          <a:prstGeom prst="rect">
            <a:avLst/>
          </a:prstGeom>
        </p:spPr>
      </p:pic>
      <p:pic>
        <p:nvPicPr>
          <p:cNvPr id="8" name="Object 7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0713" y="3634117"/>
            <a:ext cx="104749" cy="95226"/>
          </a:xfrm>
          <a:prstGeom prst="rect">
            <a:avLst/>
          </a:prstGeom>
        </p:spPr>
      </p:pic>
      <p:pic>
        <p:nvPicPr>
          <p:cNvPr id="9" name="Object 8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7824" y="4391927"/>
            <a:ext cx="514221" cy="133317"/>
          </a:xfrm>
          <a:prstGeom prst="rect">
            <a:avLst/>
          </a:prstGeom>
        </p:spPr>
      </p:pic>
      <p:pic>
        <p:nvPicPr>
          <p:cNvPr id="10" name="Object 9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9169" y="4356026"/>
            <a:ext cx="104749" cy="95226"/>
          </a:xfrm>
          <a:prstGeom prst="rect">
            <a:avLst/>
          </a:prstGeom>
        </p:spPr>
      </p:pic>
      <p:pic>
        <p:nvPicPr>
          <p:cNvPr id="11" name="Object 10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52840" y="4974997"/>
            <a:ext cx="238065" cy="476131"/>
          </a:xfrm>
          <a:prstGeom prst="rect">
            <a:avLst/>
          </a:prstGeom>
        </p:spPr>
      </p:pic>
      <p:pic>
        <p:nvPicPr>
          <p:cNvPr id="12" name="Object 11" descr="preencoded.png">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21512" y="4903006"/>
            <a:ext cx="85704" cy="104749"/>
          </a:xfrm>
          <a:prstGeom prst="rect">
            <a:avLst/>
          </a:prstGeom>
        </p:spPr>
      </p:pic>
      <p:pic>
        <p:nvPicPr>
          <p:cNvPr id="13" name="Object 12" descr="preencoded.png">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85810" y="4974997"/>
            <a:ext cx="238065" cy="476131"/>
          </a:xfrm>
          <a:prstGeom prst="rect">
            <a:avLst/>
          </a:prstGeom>
        </p:spPr>
      </p:pic>
      <p:pic>
        <p:nvPicPr>
          <p:cNvPr id="14" name="Object 13" descr="preencoded.png">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71601" y="4903006"/>
            <a:ext cx="85704" cy="104749"/>
          </a:xfrm>
          <a:prstGeom prst="rect">
            <a:avLst/>
          </a:prstGeom>
        </p:spPr>
      </p:pic>
      <p:pic>
        <p:nvPicPr>
          <p:cNvPr id="15" name="Object 14" descr="preencoded.png">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44952" y="4391927"/>
            <a:ext cx="514221" cy="133317"/>
          </a:xfrm>
          <a:prstGeom prst="rect">
            <a:avLst/>
          </a:prstGeom>
        </p:spPr>
      </p:pic>
      <p:pic>
        <p:nvPicPr>
          <p:cNvPr id="16" name="Object 15" descr="preencoded.png">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36323" y="4356026"/>
            <a:ext cx="104749" cy="95226"/>
          </a:xfrm>
          <a:prstGeom prst="rect">
            <a:avLst/>
          </a:prstGeom>
        </p:spPr>
      </p:pic>
      <p:pic>
        <p:nvPicPr>
          <p:cNvPr id="17" name="Object 16" descr="preencoded.png">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109298" y="3346819"/>
            <a:ext cx="418995" cy="333292"/>
          </a:xfrm>
          <a:prstGeom prst="rect">
            <a:avLst/>
          </a:prstGeom>
        </p:spPr>
      </p:pic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84111" y="3634117"/>
            <a:ext cx="104749" cy="95226"/>
          </a:xfrm>
          <a:prstGeom prst="rect">
            <a:avLst/>
          </a:prstGeom>
        </p:spPr>
      </p:pic>
      <p:pic>
        <p:nvPicPr>
          <p:cNvPr id="19" name="Object 18" descr="preencoded.png">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528404" y="3541075"/>
            <a:ext cx="1323644" cy="1342689"/>
          </a:xfrm>
          <a:prstGeom prst="rect">
            <a:avLst/>
          </a:prstGeom>
        </p:spPr>
      </p:pic>
      <p:sp>
        <p:nvSpPr>
          <p:cNvPr id="20" name="Object 19"/>
          <p:cNvSpPr/>
          <p:nvPr/>
        </p:nvSpPr>
        <p:spPr>
          <a:xfrm>
            <a:off x="7329975" y="4006649"/>
            <a:ext cx="1718954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CSP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7832354" y="2031387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2" name="Object 21" descr="preencoded.png">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055537" y="2250294"/>
            <a:ext cx="266633" cy="285679"/>
          </a:xfrm>
          <a:prstGeom prst="rect">
            <a:avLst/>
          </a:prstGeom>
        </p:spPr>
      </p:pic>
      <p:sp>
        <p:nvSpPr>
          <p:cNvPr id="23" name="Object 22"/>
          <p:cNvSpPr/>
          <p:nvPr/>
        </p:nvSpPr>
        <p:spPr>
          <a:xfrm>
            <a:off x="7616943" y="1733329"/>
            <a:ext cx="1145019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VPC</a:t>
            </a:r>
            <a:endParaRPr lang="en-US" dirty="0"/>
          </a:p>
        </p:txBody>
      </p:sp>
      <p:sp>
        <p:nvSpPr>
          <p:cNvPr id="24" name="Object 23"/>
          <p:cNvSpPr/>
          <p:nvPr/>
        </p:nvSpPr>
        <p:spPr>
          <a:xfrm>
            <a:off x="9256598" y="2717267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5" name="Object 24" descr="preencoded.png">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63033" y="2923667"/>
            <a:ext cx="304724" cy="304724"/>
          </a:xfrm>
          <a:prstGeom prst="rect">
            <a:avLst/>
          </a:prstGeom>
        </p:spPr>
      </p:pic>
      <p:sp>
        <p:nvSpPr>
          <p:cNvPr id="26" name="Object 25"/>
          <p:cNvSpPr/>
          <p:nvPr/>
        </p:nvSpPr>
        <p:spPr>
          <a:xfrm>
            <a:off x="10066021" y="2982472"/>
            <a:ext cx="1662068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Cloud Storage</a:t>
            </a:r>
            <a:endParaRPr lang="en-US" dirty="0"/>
          </a:p>
        </p:txBody>
      </p:sp>
      <p:sp>
        <p:nvSpPr>
          <p:cNvPr id="27" name="Object 26"/>
          <p:cNvSpPr/>
          <p:nvPr/>
        </p:nvSpPr>
        <p:spPr>
          <a:xfrm>
            <a:off x="9608358" y="4258425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8" name="Object 27" descr="preencoded.png">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27321" y="4481581"/>
            <a:ext cx="276156" cy="276156"/>
          </a:xfrm>
          <a:prstGeom prst="rect">
            <a:avLst/>
          </a:prstGeom>
        </p:spPr>
      </p:pic>
      <p:sp>
        <p:nvSpPr>
          <p:cNvPr id="29" name="Object 28"/>
          <p:cNvSpPr/>
          <p:nvPr/>
        </p:nvSpPr>
        <p:spPr>
          <a:xfrm>
            <a:off x="10417780" y="4523630"/>
            <a:ext cx="1327167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Cloud SQL</a:t>
            </a:r>
            <a:endParaRPr lang="en-US" dirty="0"/>
          </a:p>
        </p:txBody>
      </p:sp>
      <p:sp>
        <p:nvSpPr>
          <p:cNvPr id="30" name="Object 29"/>
          <p:cNvSpPr/>
          <p:nvPr/>
        </p:nvSpPr>
        <p:spPr>
          <a:xfrm>
            <a:off x="8622750" y="5494338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1" name="Object 30" descr="preencoded.png">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812432" y="5730069"/>
            <a:ext cx="333292" cy="228543"/>
          </a:xfrm>
          <a:prstGeom prst="rect">
            <a:avLst/>
          </a:prstGeom>
        </p:spPr>
      </p:pic>
      <p:sp>
        <p:nvSpPr>
          <p:cNvPr id="32" name="Object 31"/>
          <p:cNvSpPr/>
          <p:nvPr/>
        </p:nvSpPr>
        <p:spPr>
          <a:xfrm>
            <a:off x="9432173" y="5759543"/>
            <a:ext cx="1442420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App Engine</a:t>
            </a:r>
            <a:endParaRPr lang="en-US" dirty="0"/>
          </a:p>
        </p:txBody>
      </p:sp>
      <p:sp>
        <p:nvSpPr>
          <p:cNvPr id="33" name="Object 32"/>
          <p:cNvSpPr/>
          <p:nvPr/>
        </p:nvSpPr>
        <p:spPr>
          <a:xfrm>
            <a:off x="7041958" y="5494338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4" name="Object 33" descr="preencoded.png">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231615" y="5725886"/>
            <a:ext cx="342814" cy="247588"/>
          </a:xfrm>
          <a:prstGeom prst="rect">
            <a:avLst/>
          </a:prstGeom>
        </p:spPr>
      </p:pic>
      <p:sp>
        <p:nvSpPr>
          <p:cNvPr id="35" name="Object 34"/>
          <p:cNvSpPr/>
          <p:nvPr/>
        </p:nvSpPr>
        <p:spPr>
          <a:xfrm>
            <a:off x="5090164" y="5759543"/>
            <a:ext cx="1856568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Cloud Functions</a:t>
            </a:r>
            <a:endParaRPr lang="en-US" dirty="0"/>
          </a:p>
        </p:txBody>
      </p:sp>
      <p:sp>
        <p:nvSpPr>
          <p:cNvPr id="36" name="Object 35"/>
          <p:cNvSpPr/>
          <p:nvPr/>
        </p:nvSpPr>
        <p:spPr>
          <a:xfrm>
            <a:off x="6056350" y="4258425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7" name="Object 36" descr="preencoded.png">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287791" y="4465337"/>
            <a:ext cx="247588" cy="295201"/>
          </a:xfrm>
          <a:prstGeom prst="rect">
            <a:avLst/>
          </a:prstGeom>
        </p:spPr>
      </p:pic>
      <p:sp>
        <p:nvSpPr>
          <p:cNvPr id="38" name="Object 37"/>
          <p:cNvSpPr/>
          <p:nvPr/>
        </p:nvSpPr>
        <p:spPr>
          <a:xfrm>
            <a:off x="5192125" y="4523630"/>
            <a:ext cx="768999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GKE</a:t>
            </a:r>
            <a:endParaRPr lang="en-US" dirty="0"/>
          </a:p>
        </p:txBody>
      </p:sp>
      <p:sp>
        <p:nvSpPr>
          <p:cNvPr id="39" name="Object 38"/>
          <p:cNvSpPr/>
          <p:nvPr/>
        </p:nvSpPr>
        <p:spPr>
          <a:xfrm>
            <a:off x="6408110" y="2717267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40" name="Object 39" descr="preencoded.png">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610311" y="2921574"/>
            <a:ext cx="314246" cy="314246"/>
          </a:xfrm>
          <a:prstGeom prst="rect">
            <a:avLst/>
          </a:prstGeom>
        </p:spPr>
      </p:pic>
      <p:sp>
        <p:nvSpPr>
          <p:cNvPr id="41" name="Object 40"/>
          <p:cNvSpPr/>
          <p:nvPr/>
        </p:nvSpPr>
        <p:spPr>
          <a:xfrm>
            <a:off x="4384848" y="2982472"/>
            <a:ext cx="1928035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Compute Engine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447563"/>
            <a:ext cx="11998500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AWS Networking Overview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90277"/>
            <a:ext cx="6237315" cy="4789877"/>
          </a:xfrm>
          <a:prstGeom prst="rect">
            <a:avLst/>
          </a:prstGeom>
          <a:solidFill>
            <a:srgbClr val="fbfbfb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-52" r="-52" t="-10139" b="-10139"/>
          <a:stretch/>
        </p:blipFill>
        <p:spPr>
          <a:xfrm>
            <a:off x="476131" y="1590277"/>
            <a:ext cx="6237315" cy="478987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189577" y="1899762"/>
            <a:ext cx="4904149" cy="29520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Key Components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189577" y="2452074"/>
            <a:ext cx="4904149" cy="359002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Accounts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Regions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Availability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Zones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Virtual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Private Clouds (VPC)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Subnets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Internet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Gateways (IGW)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NAT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Gateways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Network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ACLs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Security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Groups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CloudWAN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DirectConnect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54065" y="6413609"/>
            <a:ext cx="11436232" cy="101892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https://docs.aws.amazon.com/quickstart/latest/vpc/images/quickstart-vpc-design-fullscreen.png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447563"/>
            <a:ext cx="11998500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Azure Networking Overview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90277"/>
            <a:ext cx="6237315" cy="4789877"/>
          </a:xfrm>
          <a:prstGeom prst="rect">
            <a:avLst/>
          </a:prstGeom>
          <a:solidFill>
            <a:srgbClr val="fdfefe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-1592" r="-1592" t="-11916" b="-11916"/>
          <a:stretch/>
        </p:blipFill>
        <p:spPr>
          <a:xfrm>
            <a:off x="476131" y="1590277"/>
            <a:ext cx="6237315" cy="478987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189577" y="2071170"/>
            <a:ext cx="4904149" cy="29520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Key Components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189577" y="2623481"/>
            <a:ext cx="4904149" cy="324721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Subscriptions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Resource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Groups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Virtual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Networks (VNet)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Network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Virtual Appliances (NVA)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Load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Balancers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User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Defined Routes (UDR)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Network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Security Groups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Virtual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WAN (VWan)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Azure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Route Server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ExpressRoute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54065" y="6416942"/>
            <a:ext cx="11436232" cy="95226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https://learn.microsoft.com/en-us/azure/cloud-adoption-framework/ready/azure-best-practices/traditional-azure-networking-topology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447563"/>
            <a:ext cx="11998500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Google Cloud Networking Overview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90277"/>
            <a:ext cx="6237315" cy="4789877"/>
          </a:xfrm>
          <a:prstGeom prst="rect">
            <a:avLst/>
          </a:prstGeom>
          <a:solidFill>
            <a:srgbClr val="fefefe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-16898" r="-16898" t="-509" b="-509"/>
          <a:stretch/>
        </p:blipFill>
        <p:spPr>
          <a:xfrm>
            <a:off x="476131" y="1590277"/>
            <a:ext cx="6237315" cy="478987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7189577" y="2585391"/>
            <a:ext cx="4904149" cy="29520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Key Components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189577" y="3137703"/>
            <a:ext cx="4904149" cy="2218770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Projects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Virtual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Private Clouds (VPC) - Global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Region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Subnets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Cloud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Routers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Network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Connectivity Center (NCC)</a:t>
            </a:r>
          </a:p>
          <a:p>
            <a:pPr algn="l" marL="242900" indent="-242900">
              <a:spcAft>
                <a:spcPts val="600"/>
              </a:spcAft>
              <a:buSzPct val="100000"/>
              <a:buChar char="•"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Cloud</a:t>
            </a: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InterConnect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54065" y="6416942"/>
            <a:ext cx="11436232" cy="95226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https://cloud.google.com/network-connectivity/docs/router/concepts/overview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447563"/>
            <a:ext cx="11998500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Connecting To The Cloud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95226" y="1083133"/>
            <a:ext cx="11998500" cy="16188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Consider your options, do your research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21148"/>
            <a:ext cx="4199475" cy="4668529"/>
          </a:xfrm>
          <a:prstGeom prst="rect">
            <a:avLst/>
          </a:prstGeom>
          <a:solidFill>
            <a:srgbClr val="fdfaf2"/>
          </a:solidFill>
        </p:spPr>
      </p:sp>
      <p:pic>
        <p:nvPicPr>
          <p:cNvPr id="5" name="Object 4" descr="preencoded.png">    </p:cNvPr>
          <p:cNvPicPr>
            <a:picLocks noChangeAspect="1"/>
          </p:cNvPicPr>
          <p:nvPr/>
        </p:nvPicPr>
        <p:blipFill>
          <a:blip r:embed="rId1"/>
          <a:srcRect l="0" r="0" t="12944" b="12944"/>
          <a:stretch/>
        </p:blipFill>
        <p:spPr>
          <a:xfrm>
            <a:off x="476131" y="1721148"/>
            <a:ext cx="4199475" cy="466852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1755971" y="3960187"/>
            <a:ext cx="1639795" cy="16188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ffffff">
                    <a:alpha val="8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Type text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5285053" y="2563346"/>
            <a:ext cx="1428393" cy="1428393"/>
          </a:xfrm>
          <a:prstGeom prst="ellipse">
            <a:avLst/>
          </a:prstGeom>
          <a:solidFill>
            <a:srgbClr val="ffa300"/>
          </a:solidFill>
        </p:spPr>
      </p:sp>
      <p:pic>
        <p:nvPicPr>
          <p:cNvPr id="8" name="Object 7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3273" y="2925973"/>
            <a:ext cx="447563" cy="647538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666083" y="4106010"/>
            <a:ext cx="2666333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VPN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666083" y="4423114"/>
            <a:ext cx="2666333" cy="34852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VPN provides fast &amp;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encrypted connectivity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7665708" y="2563346"/>
            <a:ext cx="1428393" cy="1428393"/>
          </a:xfrm>
          <a:prstGeom prst="ellipse">
            <a:avLst/>
          </a:prstGeom>
          <a:solidFill>
            <a:srgbClr val="ffa300"/>
          </a:solidFill>
        </p:spPr>
      </p:sp>
      <p:pic>
        <p:nvPicPr>
          <p:cNvPr id="12" name="Object 11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6753" y="2917602"/>
            <a:ext cx="685629" cy="723719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046738" y="4106010"/>
            <a:ext cx="2666333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CSP Connectivity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7046738" y="4423114"/>
            <a:ext cx="2666333" cy="56183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CSPs offer connectivity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 various locations and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speeds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10046363" y="2563346"/>
            <a:ext cx="1428393" cy="1428393"/>
          </a:xfrm>
          <a:prstGeom prst="ellipse">
            <a:avLst/>
          </a:prstGeom>
          <a:solidFill>
            <a:srgbClr val="ffa300"/>
          </a:solidFill>
        </p:spPr>
      </p:sp>
      <p:pic>
        <p:nvPicPr>
          <p:cNvPr id="16" name="Object 15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1105" y="2967821"/>
            <a:ext cx="542789" cy="552312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9427393" y="4106010"/>
            <a:ext cx="2666333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Bandwidth Providers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9427393" y="4423114"/>
            <a:ext cx="2666333" cy="98844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Providers like Equinix &amp;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Megaport offer cloud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connectivity similar to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direct offerings from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CSP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437392" y="447563"/>
            <a:ext cx="8656334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VPN Connectivity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3351688" cy="6865808"/>
          </a:xfrm>
          <a:prstGeom prst="rect">
            <a:avLst/>
          </a:prstGeom>
          <a:solidFill>
            <a:srgbClr val="fdfaf2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36270" r="36270" t="0" b="0"/>
          <a:stretch/>
        </p:blipFill>
        <p:spPr>
          <a:xfrm>
            <a:off x="0" y="0"/>
            <a:ext cx="3351688" cy="686580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103975" y="1847388"/>
            <a:ext cx="7704072" cy="18854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b="1" sz="1800" dirty="0" smtClean="0">
                <a:solidFill>
                  <a:srgbClr val="ffa300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Connectivity over commodity Internet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294403" y="2443474"/>
            <a:ext cx="133319" cy="133317"/>
          </a:xfrm>
          <a:prstGeom prst="ellipse">
            <a:avLst/>
          </a:prstGeom>
          <a:solidFill>
            <a:srgbClr val="ffa300"/>
          </a:solidFill>
        </p:spPr>
      </p:sp>
      <p:sp>
        <p:nvSpPr>
          <p:cNvPr id="7" name="Object 6"/>
          <p:cNvSpPr/>
          <p:nvPr/>
        </p:nvSpPr>
        <p:spPr>
          <a:xfrm>
            <a:off x="4618197" y="2388273"/>
            <a:ext cx="5276026" cy="2152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1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Fast (both in speed and deployment)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94403" y="3106263"/>
            <a:ext cx="133319" cy="133316"/>
          </a:xfrm>
          <a:prstGeom prst="ellipse">
            <a:avLst/>
          </a:prstGeom>
          <a:solidFill>
            <a:srgbClr val="ffa300"/>
          </a:solidFill>
        </p:spPr>
      </p:sp>
      <p:sp>
        <p:nvSpPr>
          <p:cNvPr id="9" name="Object 8"/>
          <p:cNvSpPr/>
          <p:nvPr/>
        </p:nvSpPr>
        <p:spPr>
          <a:xfrm>
            <a:off x="4618197" y="3051047"/>
            <a:ext cx="2736610" cy="2152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1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Encrypted (IPSec)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294403" y="3769052"/>
            <a:ext cx="133319" cy="133316"/>
          </a:xfrm>
          <a:prstGeom prst="ellipse">
            <a:avLst/>
          </a:prstGeom>
          <a:solidFill>
            <a:srgbClr val="ffa300"/>
          </a:solidFill>
        </p:spPr>
      </p:sp>
      <p:sp>
        <p:nvSpPr>
          <p:cNvPr id="11" name="Object 10"/>
          <p:cNvSpPr/>
          <p:nvPr/>
        </p:nvSpPr>
        <p:spPr>
          <a:xfrm>
            <a:off x="4618197" y="3713821"/>
            <a:ext cx="1890849" cy="2152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1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Redundant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103975" y="4281369"/>
            <a:ext cx="7704072" cy="18854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b="1" sz="1800" dirty="0" smtClean="0">
                <a:solidFill>
                  <a:srgbClr val="ffa300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Where does the VPN land/terminate?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103975" y="4727028"/>
            <a:ext cx="7704072" cy="42851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Connectivity could land in a shared services area or other central location,</a:t>
            </a:r>
            <a:b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but it does not have to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437392" y="447563"/>
            <a:ext cx="8656334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CSP Connectivity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3351688" cy="6865808"/>
          </a:xfrm>
          <a:prstGeom prst="rect">
            <a:avLst/>
          </a:prstGeom>
          <a:solidFill>
            <a:srgbClr val="fdfaf2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13387" r="13387" t="0" b="0"/>
          <a:stretch/>
        </p:blipFill>
        <p:spPr>
          <a:xfrm>
            <a:off x="0" y="0"/>
            <a:ext cx="3351688" cy="686580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103975" y="1847388"/>
            <a:ext cx="7704072" cy="18854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b="1" sz="1800" dirty="0" smtClean="0">
                <a:solidFill>
                  <a:srgbClr val="ffa300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Connectivity from the CSP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294403" y="2443474"/>
            <a:ext cx="133317" cy="133317"/>
          </a:xfrm>
          <a:prstGeom prst="ellipse">
            <a:avLst/>
          </a:prstGeom>
          <a:solidFill>
            <a:srgbClr val="ffa300"/>
          </a:solidFill>
        </p:spPr>
      </p:sp>
      <p:sp>
        <p:nvSpPr>
          <p:cNvPr id="7" name="Object 6"/>
          <p:cNvSpPr/>
          <p:nvPr/>
        </p:nvSpPr>
        <p:spPr>
          <a:xfrm>
            <a:off x="4618197" y="2388273"/>
            <a:ext cx="2438247" cy="2152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1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Lowest Latency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94403" y="3106263"/>
            <a:ext cx="133317" cy="133316"/>
          </a:xfrm>
          <a:prstGeom prst="ellipse">
            <a:avLst/>
          </a:prstGeom>
          <a:solidFill>
            <a:srgbClr val="ffa300"/>
          </a:solidFill>
        </p:spPr>
      </p:sp>
      <p:sp>
        <p:nvSpPr>
          <p:cNvPr id="9" name="Object 8"/>
          <p:cNvSpPr/>
          <p:nvPr/>
        </p:nvSpPr>
        <p:spPr>
          <a:xfrm>
            <a:off x="4618197" y="3051047"/>
            <a:ext cx="5378147" cy="2152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1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High bandwidth &amp; dedicated capacity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294403" y="3769052"/>
            <a:ext cx="133317" cy="133316"/>
          </a:xfrm>
          <a:prstGeom prst="ellipse">
            <a:avLst/>
          </a:prstGeom>
          <a:solidFill>
            <a:srgbClr val="ffa300"/>
          </a:solidFill>
        </p:spPr>
      </p:sp>
      <p:sp>
        <p:nvSpPr>
          <p:cNvPr id="11" name="Object 10"/>
          <p:cNvSpPr/>
          <p:nvPr/>
        </p:nvSpPr>
        <p:spPr>
          <a:xfrm>
            <a:off x="4618197" y="3713821"/>
            <a:ext cx="2385987" cy="2152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1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Region specific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103975" y="4281369"/>
            <a:ext cx="7704072" cy="18854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b="1" sz="1800" dirty="0" smtClean="0">
                <a:solidFill>
                  <a:srgbClr val="ffa300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What are some other concerns with CSP connectivity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103975" y="4727028"/>
            <a:ext cx="7704072" cy="42851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MACSec may be available for encrypted connectivity but VPNs can also be</a:t>
            </a:r>
            <a:b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provisioned on top of CSP connectivity.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4103975" y="5412656"/>
            <a:ext cx="7704072" cy="42851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Availability must be taken into account both in terms of geographic and</a:t>
            </a:r>
            <a:b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how soon the circuit is needed.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437392" y="447563"/>
            <a:ext cx="8656334" cy="93828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Bandwidth Provider</a:t>
            </a:r>
            <a:b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Connectivity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3351688" cy="6865808"/>
          </a:xfrm>
          <a:prstGeom prst="rect">
            <a:avLst/>
          </a:prstGeom>
          <a:solidFill>
            <a:srgbClr val="fdfaf2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33660" r="33660" t="0" b="0"/>
          <a:stretch/>
        </p:blipFill>
        <p:spPr>
          <a:xfrm>
            <a:off x="0" y="0"/>
            <a:ext cx="3351688" cy="686580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103975" y="2409223"/>
            <a:ext cx="7704072" cy="175216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b="1" sz="1700" dirty="0" smtClean="0">
                <a:solidFill>
                  <a:srgbClr val="ffa300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Connectivity from a Bandwidth Provider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294404" y="2955330"/>
            <a:ext cx="119985" cy="119985"/>
          </a:xfrm>
          <a:prstGeom prst="ellipse">
            <a:avLst/>
          </a:prstGeom>
          <a:solidFill>
            <a:srgbClr val="ffa300"/>
          </a:solidFill>
        </p:spPr>
      </p:sp>
      <p:sp>
        <p:nvSpPr>
          <p:cNvPr id="7" name="Object 6"/>
          <p:cNvSpPr/>
          <p:nvPr/>
        </p:nvSpPr>
        <p:spPr>
          <a:xfrm>
            <a:off x="4604865" y="2903446"/>
            <a:ext cx="1965945" cy="195214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Cost effective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94404" y="3550493"/>
            <a:ext cx="119985" cy="119985"/>
          </a:xfrm>
          <a:prstGeom prst="ellipse">
            <a:avLst/>
          </a:prstGeom>
          <a:solidFill>
            <a:srgbClr val="ffa300"/>
          </a:solidFill>
        </p:spPr>
      </p:sp>
      <p:sp>
        <p:nvSpPr>
          <p:cNvPr id="9" name="Object 8"/>
          <p:cNvSpPr/>
          <p:nvPr/>
        </p:nvSpPr>
        <p:spPr>
          <a:xfrm>
            <a:off x="4604865" y="3498610"/>
            <a:ext cx="2503496" cy="195214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Quick turnaround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294404" y="4145657"/>
            <a:ext cx="119985" cy="119985"/>
          </a:xfrm>
          <a:prstGeom prst="ellipse">
            <a:avLst/>
          </a:prstGeom>
          <a:solidFill>
            <a:srgbClr val="ffa300"/>
          </a:solidFill>
        </p:spPr>
      </p:sp>
      <p:sp>
        <p:nvSpPr>
          <p:cNvPr id="11" name="Object 10"/>
          <p:cNvSpPr/>
          <p:nvPr/>
        </p:nvSpPr>
        <p:spPr>
          <a:xfrm>
            <a:off x="4604865" y="4093774"/>
            <a:ext cx="3752864" cy="195214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0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Great geographic availability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103975" y="4598473"/>
            <a:ext cx="7704072" cy="175216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b="1" sz="1700" dirty="0" smtClean="0">
                <a:solidFill>
                  <a:srgbClr val="ffa300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Why go with a third party rather than the CSP itself?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4103975" y="5002232"/>
            <a:ext cx="7704072" cy="38852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lot of this depends on how much bandwidth you need, how many regions you</a:t>
            </a:r>
            <a:b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require connectivity and how many CSPs you're connecting to.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4103975" y="5619297"/>
            <a:ext cx="7704072" cy="38852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This will utilize the bandwidth providers global fabric so some form of encryption</a:t>
            </a:r>
            <a:b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should be discussed if required (IPSec or MACSec).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447563"/>
            <a:ext cx="11998500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Bridging the Gap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561829" y="1915980"/>
            <a:ext cx="5582755" cy="163744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lnSpc>
                <a:spcPts val="1960"/>
              </a:lnSpc>
              <a:buSzPct val="100000"/>
              <a:buChar char="•"/>
            </a:pPr>
            <a:r>
              <a:rPr lang="en-US" sz="14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Bridges are built to span distances and provide passage over obstacles</a:t>
            </a:r>
          </a:p>
          <a:p>
            <a:pPr algn="l" marL="242900" indent="-242900">
              <a:lnSpc>
                <a:spcPts val="1960"/>
              </a:lnSpc>
              <a:buSzPct val="100000"/>
              <a:buChar char="•"/>
            </a:pPr>
            <a:r>
              <a:rPr lang="en-US" sz="14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Building a bridge can be an extensive process with precise engineering</a:t>
            </a:r>
          </a:p>
          <a:p>
            <a:pPr algn="l" marL="242900" indent="-242900">
              <a:lnSpc>
                <a:spcPts val="1960"/>
              </a:lnSpc>
              <a:buSzPct val="100000"/>
              <a:buChar char="•"/>
            </a:pPr>
            <a:r>
              <a:rPr lang="en-US" sz="14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Much like bridges, networking has benefited from technological advancements over the years</a:t>
            </a:r>
            <a:endParaRPr lang="en-US" dirty="0"/>
          </a:p>
        </p:txBody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4758" r="4758" t="2203" b="2203"/>
          <a:stretch/>
        </p:blipFill>
        <p:spPr>
          <a:xfrm>
            <a:off x="6094476" y="1771207"/>
            <a:ext cx="6386561" cy="470549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959191" y="4370882"/>
            <a:ext cx="4686617" cy="64753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lnSpc>
                <a:spcPts val="2100"/>
              </a:lnSpc>
              <a:buNone/>
            </a:pPr>
            <a:r>
              <a:rPr lang="en-US" sz="1500" i="1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 you call half a bridge? A dock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731337" cy="6865808"/>
          </a:xfrm>
          <a:prstGeom prst="rect">
            <a:avLst/>
          </a:prstGeom>
          <a:solidFill>
            <a:srgbClr val="fdfaf2"/>
          </a:solidFill>
        </p:spPr>
      </p:sp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rcRect l="24917" r="18580" t="24464" b="6189"/>
          <a:stretch/>
        </p:blipFill>
        <p:spPr>
          <a:xfrm>
            <a:off x="0" y="0"/>
            <a:ext cx="3731337" cy="6865808"/>
          </a:xfrm>
          <a:prstGeom prst="rect">
            <a:avLst/>
          </a:prstGeom>
        </p:spPr>
      </p:pic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3138" y="3695743"/>
            <a:ext cx="476131" cy="380905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864529" y="3764291"/>
            <a:ext cx="7133971" cy="2152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1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Work with your cloud team and CSP account team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864529" y="4141387"/>
            <a:ext cx="7133971" cy="408520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CSP features are tough to keep track of, don't rely on yourself to stay up</a:t>
            </a:r>
            <a:b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 date with what new network innovations have been released with CSPs</a:t>
            </a:r>
            <a:endParaRPr lang="en-US" dirty="0"/>
          </a:p>
        </p:txBody>
      </p:sp>
      <p:pic>
        <p:nvPicPr>
          <p:cNvPr id="7" name="Object 6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3138" y="2462564"/>
            <a:ext cx="476131" cy="380905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4864529" y="2531112"/>
            <a:ext cx="7133971" cy="2152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1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Do your research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864529" y="2908208"/>
            <a:ext cx="7133971" cy="408520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Much like traditional networking, cloud networking requires complex</a:t>
            </a:r>
            <a:b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engineering and multiple design iterations</a:t>
            </a:r>
            <a:endParaRPr lang="en-US" dirty="0"/>
          </a:p>
        </p:txBody>
      </p:sp>
      <p:pic>
        <p:nvPicPr>
          <p:cNvPr id="10" name="Object 9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93138" y="4928922"/>
            <a:ext cx="476131" cy="380905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4864529" y="4997470"/>
            <a:ext cx="7133971" cy="2152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1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Don't build a dock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864529" y="5374566"/>
            <a:ext cx="7133971" cy="408520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Building connectivity to the cloud doesn't just stop at the edge, take the</a:t>
            </a:r>
            <a:b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time to learn how cloud works and make </a:t>
            </a:r>
            <a:r>
              <a:rPr lang="en-US" sz="1400" i="1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yourself</a:t>
            </a: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part of the pipeline</a:t>
            </a:r>
            <a:endParaRPr lang="en-US" dirty="0"/>
          </a:p>
        </p:txBody>
      </p:sp>
      <p:pic>
        <p:nvPicPr>
          <p:cNvPr id="13" name="Object 12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93138" y="976069"/>
            <a:ext cx="476131" cy="380905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4864529" y="1044631"/>
            <a:ext cx="7133971" cy="2152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21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Networking doesn't stop at the edge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4864529" y="1421727"/>
            <a:ext cx="7133971" cy="661822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Edge connectivity is just the beginning, understanding where and how</a:t>
            </a:r>
            <a:b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 egresses and ingresses the cloud can be critical for application</a:t>
            </a:r>
            <a:b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4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performance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4199475" cy="5913546"/>
          </a:xfrm>
          <a:prstGeom prst="rect">
            <a:avLst/>
          </a:prstGeom>
          <a:solidFill>
            <a:srgbClr val="a68118"/>
          </a:solidFill>
        </p:spPr>
      </p:sp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rcRect l="26296" r="26296" t="0" b="0"/>
          <a:stretch/>
        </p:blipFill>
        <p:spPr>
          <a:xfrm>
            <a:off x="476131" y="476131"/>
            <a:ext cx="4199475" cy="5913546"/>
          </a:xfrm>
          <a:prstGeom prst="rect">
            <a:avLst/>
          </a:prstGeom>
        </p:spPr>
      </p:pic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7020" y="3007318"/>
            <a:ext cx="4504199" cy="847513"/>
          </a:xfrm>
          <a:prstGeom prst="rect">
            <a:avLst/>
          </a:prstGeom>
        </p:spPr>
      </p:pic>
      <p:pic>
        <p:nvPicPr>
          <p:cNvPr id="5" name="Object 4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1715" y="2055057"/>
            <a:ext cx="2171157" cy="847513"/>
          </a:xfrm>
          <a:prstGeom prst="rect">
            <a:avLst/>
          </a:prstGeom>
        </p:spPr>
      </p:pic>
      <p:pic>
        <p:nvPicPr>
          <p:cNvPr id="6" name="Object 5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3871" y="4086699"/>
            <a:ext cx="1133192" cy="171407"/>
          </a:xfrm>
          <a:prstGeom prst="rect">
            <a:avLst/>
          </a:prstGeom>
        </p:spPr>
      </p:pic>
      <p:pic>
        <p:nvPicPr>
          <p:cNvPr id="7" name="Object 6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08134" y="4124789"/>
            <a:ext cx="561835" cy="171407"/>
          </a:xfrm>
          <a:prstGeom prst="rect">
            <a:avLst/>
          </a:prstGeom>
        </p:spPr>
      </p:pic>
      <p:pic>
        <p:nvPicPr>
          <p:cNvPr id="8" name="Object 7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30615" y="4124789"/>
            <a:ext cx="476131" cy="171407"/>
          </a:xfrm>
          <a:prstGeom prst="rect">
            <a:avLst/>
          </a:prstGeom>
        </p:spPr>
      </p:pic>
      <p:pic>
        <p:nvPicPr>
          <p:cNvPr id="9" name="Object 8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32794" y="1507783"/>
            <a:ext cx="171407" cy="1323644"/>
          </a:xfrm>
          <a:prstGeom prst="rect">
            <a:avLst/>
          </a:prstGeom>
        </p:spPr>
      </p:pic>
      <p:pic>
        <p:nvPicPr>
          <p:cNvPr id="10" name="Object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94994" y="1703853"/>
            <a:ext cx="171407" cy="1199850"/>
          </a:xfrm>
          <a:prstGeom prst="rect">
            <a:avLst/>
          </a:prstGeom>
        </p:spPr>
      </p:pic>
      <p:pic>
        <p:nvPicPr>
          <p:cNvPr id="11" name="Object 10" descr="preencoded.png">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25234" y="4543784"/>
            <a:ext cx="533267" cy="171407"/>
          </a:xfrm>
          <a:prstGeom prst="rect">
            <a:avLst/>
          </a:prstGeom>
        </p:spPr>
      </p:pic>
      <p:pic>
        <p:nvPicPr>
          <p:cNvPr id="12" name="Object 11" descr="preencoded.png">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06538" y="4391422"/>
            <a:ext cx="1466483" cy="171407"/>
          </a:xfrm>
          <a:prstGeom prst="rect">
            <a:avLst/>
          </a:prstGeom>
        </p:spPr>
      </p:pic>
      <p:pic>
        <p:nvPicPr>
          <p:cNvPr id="13" name="Object 12" descr="preencoded.png">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73543" y="3934337"/>
            <a:ext cx="1875956" cy="171407"/>
          </a:xfrm>
          <a:prstGeom prst="rect">
            <a:avLst/>
          </a:prstGeom>
        </p:spPr>
      </p:pic>
      <p:pic>
        <p:nvPicPr>
          <p:cNvPr id="14" name="Object 13" descr="preencoded.png">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66009" y="4402659"/>
            <a:ext cx="171407" cy="990352"/>
          </a:xfrm>
          <a:prstGeom prst="rect">
            <a:avLst/>
          </a:prstGeom>
        </p:spPr>
      </p:pic>
      <p:pic>
        <p:nvPicPr>
          <p:cNvPr id="15" name="Object 14" descr="preencoded.png">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943090" y="3972427"/>
            <a:ext cx="1152237" cy="171407"/>
          </a:xfrm>
          <a:prstGeom prst="rect">
            <a:avLst/>
          </a:prstGeom>
        </p:spPr>
      </p:pic>
      <p:pic>
        <p:nvPicPr>
          <p:cNvPr id="16" name="Object 15" descr="preencoded.png">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500378" y="2602056"/>
            <a:ext cx="266633" cy="171407"/>
          </a:xfrm>
          <a:prstGeom prst="rect">
            <a:avLst/>
          </a:prstGeom>
        </p:spPr>
      </p:pic>
      <p:pic>
        <p:nvPicPr>
          <p:cNvPr id="17" name="Object 16" descr="preencoded.png">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050058" y="2715442"/>
            <a:ext cx="904649" cy="171407"/>
          </a:xfrm>
          <a:prstGeom prst="rect">
            <a:avLst/>
          </a:prstGeom>
        </p:spPr>
      </p:pic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416690" y="1763180"/>
            <a:ext cx="1256986" cy="171407"/>
          </a:xfrm>
          <a:prstGeom prst="rect">
            <a:avLst/>
          </a:prstGeom>
        </p:spPr>
      </p:pic>
      <p:pic>
        <p:nvPicPr>
          <p:cNvPr id="19" name="Object 18" descr="preencoded.png">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618267" y="5000870"/>
            <a:ext cx="2285429" cy="171407"/>
          </a:xfrm>
          <a:prstGeom prst="rect">
            <a:avLst/>
          </a:prstGeom>
        </p:spPr>
      </p:pic>
      <p:pic>
        <p:nvPicPr>
          <p:cNvPr id="20" name="Object 19" descr="preencoded.png">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669744" y="2343774"/>
            <a:ext cx="171407" cy="1295076"/>
          </a:xfrm>
          <a:prstGeom prst="rect">
            <a:avLst/>
          </a:prstGeom>
        </p:spPr>
      </p:pic>
      <p:pic>
        <p:nvPicPr>
          <p:cNvPr id="21" name="Object 20" descr="preencoded.png">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515839" y="4543784"/>
            <a:ext cx="1514096" cy="171407"/>
          </a:xfrm>
          <a:prstGeom prst="rect">
            <a:avLst/>
          </a:prstGeom>
        </p:spPr>
      </p:pic>
      <p:pic>
        <p:nvPicPr>
          <p:cNvPr id="22" name="Object 21" descr="preencoded.png">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946727" y="2296446"/>
            <a:ext cx="1152237" cy="171407"/>
          </a:xfrm>
          <a:prstGeom prst="rect">
            <a:avLst/>
          </a:prstGeom>
        </p:spPr>
      </p:pic>
      <p:pic>
        <p:nvPicPr>
          <p:cNvPr id="23" name="Object 22" descr="preencoded.png">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209368" y="1771940"/>
            <a:ext cx="171407" cy="1066533"/>
          </a:xfrm>
          <a:prstGeom prst="rect">
            <a:avLst/>
          </a:prstGeom>
        </p:spPr>
      </p:pic>
      <p:pic>
        <p:nvPicPr>
          <p:cNvPr id="24" name="Object 23" descr="preencoded.png">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155656" y="4658056"/>
            <a:ext cx="257111" cy="171407"/>
          </a:xfrm>
          <a:prstGeom prst="rect">
            <a:avLst/>
          </a:prstGeom>
        </p:spPr>
      </p:pic>
      <p:pic>
        <p:nvPicPr>
          <p:cNvPr id="25" name="Object 24" descr="preencoded.png">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741990" y="3515342"/>
            <a:ext cx="276156" cy="171407"/>
          </a:xfrm>
          <a:prstGeom prst="rect">
            <a:avLst/>
          </a:prstGeom>
        </p:spPr>
      </p:pic>
      <p:pic>
        <p:nvPicPr>
          <p:cNvPr id="26" name="Object 25" descr="preencoded.png">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499074" y="2182175"/>
            <a:ext cx="266633" cy="171407"/>
          </a:xfrm>
          <a:prstGeom prst="rect">
            <a:avLst/>
          </a:prstGeom>
        </p:spPr>
      </p:pic>
      <p:pic>
        <p:nvPicPr>
          <p:cNvPr id="27" name="Object 26" descr="preencoded.png">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794613" y="1649793"/>
            <a:ext cx="361860" cy="171407"/>
          </a:xfrm>
          <a:prstGeom prst="rect">
            <a:avLst/>
          </a:prstGeom>
        </p:spPr>
      </p:pic>
      <p:sp>
        <p:nvSpPr>
          <p:cNvPr id="28" name="Object 27"/>
          <p:cNvSpPr/>
          <p:nvPr/>
        </p:nvSpPr>
        <p:spPr>
          <a:xfrm>
            <a:off x="4750775" y="5996491"/>
            <a:ext cx="7366807" cy="261872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26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Teren Sapp - @terensapp</a:t>
            </a:r>
            <a:endParaRPr lang="en-US" dirty="0"/>
          </a:p>
        </p:txBody>
      </p:sp>
      <p:sp>
        <p:nvSpPr>
          <p:cNvPr id="29" name="Object 28"/>
          <p:cNvSpPr/>
          <p:nvPr/>
        </p:nvSpPr>
        <p:spPr>
          <a:xfrm>
            <a:off x="6383801" y="514588"/>
            <a:ext cx="3701477" cy="261872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26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Thank You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5551674" cy="6856285"/>
          </a:xfrm>
          <a:prstGeom prst="rect">
            <a:avLst/>
          </a:prstGeom>
          <a:solidFill>
            <a:srgbClr val="ffa300"/>
          </a:solidFill>
        </p:spPr>
      </p:sp>
      <p:sp>
        <p:nvSpPr>
          <p:cNvPr id="3" name="Object 2"/>
          <p:cNvSpPr/>
          <p:nvPr/>
        </p:nvSpPr>
        <p:spPr>
          <a:xfrm>
            <a:off x="476131" y="1920291"/>
            <a:ext cx="4980330" cy="3177588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Gartner Forecasts</a:t>
            </a:r>
            <a:b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Worldwide Public</a:t>
            </a:r>
            <a:b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Cloud End-User</a:t>
            </a:r>
            <a:b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Spending to Reach</a:t>
            </a:r>
            <a:b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Nearly $500</a:t>
            </a:r>
            <a:b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Billion in 2022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6032579" y="1045019"/>
            <a:ext cx="2799650" cy="1430438"/>
          </a:xfrm>
          <a:prstGeom prst="rect">
            <a:avLst/>
          </a:prstGeom>
          <a:solidFill>
            <a:srgbClr val="3d4176"/>
          </a:solidFill>
        </p:spPr>
      </p:sp>
      <p:sp>
        <p:nvSpPr>
          <p:cNvPr id="5" name="Object 4"/>
          <p:cNvSpPr/>
          <p:nvPr/>
        </p:nvSpPr>
        <p:spPr>
          <a:xfrm>
            <a:off x="6318258" y="1302130"/>
            <a:ext cx="1464883" cy="14855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fffff">
                    <a:alpha val="8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2022 Growth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318258" y="1636374"/>
            <a:ext cx="2516171" cy="55340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56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20.4%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9022681" y="1045019"/>
            <a:ext cx="2685378" cy="1430438"/>
          </a:xfrm>
          <a:prstGeom prst="rect">
            <a:avLst/>
          </a:prstGeom>
          <a:solidFill>
            <a:srgbClr val="3d4176"/>
          </a:solidFill>
        </p:spPr>
      </p:sp>
      <p:sp>
        <p:nvSpPr>
          <p:cNvPr id="8" name="Object 7"/>
          <p:cNvSpPr/>
          <p:nvPr/>
        </p:nvSpPr>
        <p:spPr>
          <a:xfrm>
            <a:off x="9308360" y="1302130"/>
            <a:ext cx="2059838" cy="14855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fffff">
                    <a:alpha val="8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Workloads Installed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9308360" y="1636374"/>
            <a:ext cx="2414691" cy="55340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56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500M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6032579" y="2665909"/>
            <a:ext cx="2580630" cy="1336408"/>
          </a:xfrm>
          <a:prstGeom prst="rect">
            <a:avLst/>
          </a:prstGeom>
          <a:solidFill>
            <a:srgbClr val="3d4176"/>
          </a:solidFill>
        </p:spPr>
      </p:sp>
      <p:sp>
        <p:nvSpPr>
          <p:cNvPr id="11" name="Object 10"/>
          <p:cNvSpPr/>
          <p:nvPr/>
        </p:nvSpPr>
        <p:spPr>
          <a:xfrm>
            <a:off x="6299212" y="2903975"/>
            <a:ext cx="2261032" cy="14188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300" dirty="0" smtClean="0">
                <a:solidFill>
                  <a:srgbClr val="ffffff">
                    <a:alpha val="8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Multi Cloud Enterprises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299212" y="3217269"/>
            <a:ext cx="1755733" cy="51841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53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92%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8803661" y="2665909"/>
            <a:ext cx="2904399" cy="1336408"/>
          </a:xfrm>
          <a:prstGeom prst="rect">
            <a:avLst/>
          </a:prstGeom>
          <a:solidFill>
            <a:srgbClr val="3d4176"/>
          </a:solidFill>
        </p:spPr>
      </p:sp>
      <p:sp>
        <p:nvSpPr>
          <p:cNvPr id="14" name="Object 13"/>
          <p:cNvSpPr/>
          <p:nvPr/>
        </p:nvSpPr>
        <p:spPr>
          <a:xfrm>
            <a:off x="9070294" y="2903975"/>
            <a:ext cx="2295999" cy="14188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300" dirty="0" smtClean="0">
                <a:solidFill>
                  <a:srgbClr val="ffffff">
                    <a:alpha val="8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Expected spend in 2023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9070294" y="3217269"/>
            <a:ext cx="2587009" cy="51841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53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$600B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6032579" y="4192770"/>
            <a:ext cx="2561584" cy="1618496"/>
          </a:xfrm>
          <a:prstGeom prst="rect">
            <a:avLst/>
          </a:prstGeom>
          <a:solidFill>
            <a:srgbClr val="3d4176"/>
          </a:solidFill>
        </p:spPr>
      </p:sp>
      <p:sp>
        <p:nvSpPr>
          <p:cNvPr id="17" name="Object 16"/>
          <p:cNvSpPr/>
          <p:nvPr/>
        </p:nvSpPr>
        <p:spPr>
          <a:xfrm>
            <a:off x="6356348" y="4487971"/>
            <a:ext cx="2094786" cy="16188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ffffff">
                    <a:alpha val="8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Emerging Growth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6356348" y="4864115"/>
            <a:ext cx="1341699" cy="62338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64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AI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8784616" y="4192770"/>
            <a:ext cx="2923444" cy="1618496"/>
          </a:xfrm>
          <a:prstGeom prst="rect">
            <a:avLst/>
          </a:prstGeom>
          <a:solidFill>
            <a:srgbClr val="3d4176"/>
          </a:solidFill>
        </p:spPr>
      </p:sp>
      <p:sp>
        <p:nvSpPr>
          <p:cNvPr id="20" name="Object 19"/>
          <p:cNvSpPr/>
          <p:nvPr/>
        </p:nvSpPr>
        <p:spPr>
          <a:xfrm>
            <a:off x="9108385" y="4487971"/>
            <a:ext cx="2638908" cy="16188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ffffff">
                    <a:alpha val="8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Top 3 CSP Market Share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9108385" y="4864115"/>
            <a:ext cx="1925052" cy="623383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64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61%</a:t>
            </a:r>
            <a:endParaRPr lang="en-US" dirty="0"/>
          </a:p>
        </p:txBody>
      </p:sp>
      <p:sp>
        <p:nvSpPr>
          <p:cNvPr id="22" name="Object 21"/>
          <p:cNvSpPr/>
          <p:nvPr/>
        </p:nvSpPr>
        <p:spPr>
          <a:xfrm>
            <a:off x="3236378" y="6005916"/>
            <a:ext cx="10642828" cy="115224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0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Sources</a:t>
            </a:r>
            <a:endParaRPr lang="en-US" dirty="0"/>
          </a:p>
        </p:txBody>
      </p:sp>
      <p:sp>
        <p:nvSpPr>
          <p:cNvPr id="23" name="Object 22"/>
          <p:cNvSpPr/>
          <p:nvPr/>
        </p:nvSpPr>
        <p:spPr>
          <a:xfrm>
            <a:off x="3236378" y="6283024"/>
            <a:ext cx="10642828" cy="480892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7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https://www.zippia.com/advice/cloud-adoption-statistics/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7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https</a:t>
            </a:r>
            <a:r>
              <a:rPr lang="en-US" sz="7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://www.statista.com/statistics/633873/worldwide-cloud-workloads-by-service-type-installed/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7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https</a:t>
            </a:r>
            <a:r>
              <a:rPr lang="en-US" sz="7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://www.gartner.com/en/newsroom/press-releases/2022-04-19-gartner-forecasts-worldwide-public-cloud-end-user-spending-to-reach-nearly-500-billion-in-2022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571364" y="1923569"/>
            <a:ext cx="5259442" cy="2209247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 marL="242900" indent="-242900">
              <a:lnSpc>
                <a:spcPts val="2100"/>
              </a:lnSpc>
              <a:buSzPct val="100000"/>
              <a:buChar char="•"/>
            </a:pPr>
            <a:r>
              <a:rPr lang="en-US" sz="15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Agility &amp; Elasticity</a:t>
            </a:r>
          </a:p>
          <a:p>
            <a:pPr algn="l" marL="242900" indent="-242900">
              <a:lnSpc>
                <a:spcPts val="2100"/>
              </a:lnSpc>
              <a:buSzPct val="100000"/>
              <a:buChar char="•"/>
            </a:pPr>
            <a:r>
              <a:rPr lang="en-US" sz="15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Supply Chain Constraints aka lead times</a:t>
            </a:r>
          </a:p>
          <a:p>
            <a:pPr algn="l" marL="242900" indent="-242900">
              <a:lnSpc>
                <a:spcPts val="2100"/>
              </a:lnSpc>
              <a:buSzPct val="100000"/>
              <a:buChar char="•"/>
            </a:pPr>
            <a:r>
              <a:rPr lang="en-US" sz="15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Collaboration</a:t>
            </a:r>
          </a:p>
          <a:p>
            <a:pPr algn="l" marL="242900" indent="-242900">
              <a:lnSpc>
                <a:spcPts val="2100"/>
              </a:lnSpc>
              <a:buSzPct val="100000"/>
              <a:buChar char="•"/>
            </a:pPr>
            <a:r>
              <a:rPr lang="en-US" sz="15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Business Continuity &amp; Disaster Recovery</a:t>
            </a:r>
          </a:p>
          <a:p>
            <a:pPr algn="l" marL="242900" indent="-242900">
              <a:lnSpc>
                <a:spcPts val="2100"/>
              </a:lnSpc>
              <a:buSzPct val="100000"/>
              <a:buChar char="•"/>
            </a:pPr>
            <a:r>
              <a:rPr lang="en-US" sz="15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Simplicity</a:t>
            </a:r>
          </a:p>
          <a:p>
            <a:pPr algn="l" marL="242900" indent="-242900">
              <a:lnSpc>
                <a:spcPts val="2100"/>
              </a:lnSpc>
              <a:buSzPct val="100000"/>
              <a:buChar char="•"/>
            </a:pPr>
            <a:r>
              <a:rPr lang="en-US" sz="15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Cost Effective</a:t>
            </a:r>
          </a:p>
          <a:p>
            <a:pPr algn="l" marL="242900" indent="-242900">
              <a:lnSpc>
                <a:spcPts val="2100"/>
              </a:lnSpc>
              <a:buSzPct val="100000"/>
              <a:buChar char="•"/>
            </a:pPr>
            <a:r>
              <a:rPr lang="en-US" sz="15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Seemed like the hip thing to do</a:t>
            </a:r>
            <a:endParaRPr lang="en-US" dirty="0"/>
          </a:p>
        </p:txBody>
      </p:sp>
      <p:pic>
        <p:nvPicPr>
          <p:cNvPr id="3" name="Object 2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8379905" y="1143218"/>
            <a:ext cx="3809047" cy="5713068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95226" y="447563"/>
            <a:ext cx="11998500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Why Go To The Cloud?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-81998" y="6503948"/>
            <a:ext cx="8810513" cy="342814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lnSpc>
                <a:spcPts val="1120"/>
              </a:lnSpc>
              <a:buNone/>
            </a:pPr>
            <a:r>
              <a:rPr lang="en-US" sz="8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Source</a:t>
            </a:r>
          </a:p>
          <a:p>
            <a:pPr algn="ctr">
              <a:lnSpc>
                <a:spcPts val="1120"/>
              </a:lnSpc>
              <a:buNone/>
            </a:pPr>
            <a:r>
              <a:rPr lang="en-US" sz="800" spc="0" kern="0" dirty="0" smtClean="0">
                <a:solidFill>
                  <a:srgbClr val="1b2f35">
                    <a:alpha val="9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https://www.forbes.com/sites/forbestechcouncil/2020/10/14/five-reasons-more-businesses-are-choosing-cloud/?sh=67918ad433d9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a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72446" y="2743529"/>
            <a:ext cx="11844059" cy="1340660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56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As network engineers, we must</a:t>
            </a:r>
            <a:br>
              <a:rPr lang="en-US" sz="56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56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offer a cloud like experience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713698" cy="6856285"/>
          </a:xfrm>
          <a:prstGeom prst="rect">
            <a:avLst/>
          </a:prstGeom>
          <a:solidFill>
            <a:srgbClr val="ffa300"/>
          </a:solidFill>
        </p:spPr>
      </p:sp>
      <p:sp>
        <p:nvSpPr>
          <p:cNvPr id="3" name="Object 2"/>
          <p:cNvSpPr/>
          <p:nvPr/>
        </p:nvSpPr>
        <p:spPr>
          <a:xfrm>
            <a:off x="476131" y="1493521"/>
            <a:ext cx="4142339" cy="149811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How do we</a:t>
            </a:r>
            <a:b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get a seat at</a:t>
            </a:r>
            <a:b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the table?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3248743"/>
            <a:ext cx="4142339" cy="2561584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/>
            </a:r>
            <a:endParaRPr lang="en-US" dirty="0"/>
          </a:p>
        </p:txBody>
      </p:sp>
      <p:pic>
        <p:nvPicPr>
          <p:cNvPr id="5" name="Object 4" descr="preencoded.png">    </p:cNvPr>
          <p:cNvPicPr>
            <a:picLocks noChangeAspect="1"/>
          </p:cNvPicPr>
          <p:nvPr/>
        </p:nvPicPr>
        <p:blipFill>
          <a:blip r:embed="rId1"/>
          <a:srcRect l="17708" r="17708" t="0" b="0"/>
          <a:stretch/>
        </p:blipFill>
        <p:spPr>
          <a:xfrm>
            <a:off x="5511216" y="587546"/>
            <a:ext cx="2380655" cy="2380655"/>
          </a:xfrm>
          <a:prstGeom prst="ellipse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5511216" y="587546"/>
            <a:ext cx="2380655" cy="2380655"/>
          </a:xfrm>
          <a:prstGeom prst="ellipse">
            <a:avLst/>
          </a:prstGeom>
          <a:noFill/>
          <a:ln w="25400">
            <a:solidFill>
              <a:srgbClr val="ffa300"/>
            </a:solidFill>
            <a:prstDash val="solid"/>
            <a:miter lim="800000"/>
          </a:ln>
        </p:spPr>
      </p:sp>
      <p:sp>
        <p:nvSpPr>
          <p:cNvPr id="7" name="Object 6"/>
          <p:cNvSpPr/>
          <p:nvPr/>
        </p:nvSpPr>
        <p:spPr>
          <a:xfrm>
            <a:off x="4808922" y="3130085"/>
            <a:ext cx="3785241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Speak the language</a:t>
            </a:r>
            <a:endParaRPr lang="en-US" dirty="0"/>
          </a:p>
        </p:txBody>
      </p:sp>
      <p:pic>
        <p:nvPicPr>
          <p:cNvPr id="8" name="Object 7" descr="preencoded.png">    </p:cNvPr>
          <p:cNvPicPr>
            <a:picLocks noChangeAspect="1"/>
          </p:cNvPicPr>
          <p:nvPr/>
        </p:nvPicPr>
        <p:blipFill>
          <a:blip r:embed="rId2"/>
          <a:srcRect l="16667" r="16667" t="0" b="0"/>
          <a:stretch/>
        </p:blipFill>
        <p:spPr>
          <a:xfrm>
            <a:off x="9010778" y="587546"/>
            <a:ext cx="2380655" cy="2380655"/>
          </a:xfrm>
          <a:prstGeom prst="ellipse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9010778" y="587546"/>
            <a:ext cx="2380655" cy="2380655"/>
          </a:xfrm>
          <a:prstGeom prst="ellipse">
            <a:avLst/>
          </a:prstGeom>
          <a:noFill/>
          <a:ln w="25400">
            <a:solidFill>
              <a:srgbClr val="ffa300"/>
            </a:solidFill>
            <a:prstDash val="solid"/>
            <a:miter lim="800000"/>
          </a:ln>
        </p:spPr>
      </p:sp>
      <p:sp>
        <p:nvSpPr>
          <p:cNvPr id="10" name="Object 9"/>
          <p:cNvSpPr/>
          <p:nvPr/>
        </p:nvSpPr>
        <p:spPr>
          <a:xfrm>
            <a:off x="8308485" y="3130085"/>
            <a:ext cx="3785241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Be part of the pipeline</a:t>
            </a:r>
            <a:endParaRPr lang="en-US" dirty="0"/>
          </a:p>
        </p:txBody>
      </p:sp>
      <p:pic>
        <p:nvPicPr>
          <p:cNvPr id="11" name="Object 10" descr="preencoded.png">    </p:cNvPr>
          <p:cNvPicPr>
            <a:picLocks noChangeAspect="1"/>
          </p:cNvPicPr>
          <p:nvPr/>
        </p:nvPicPr>
        <p:blipFill>
          <a:blip r:embed="rId3"/>
          <a:srcRect l="18691" r="10793" t="-2887" b="-2887"/>
          <a:stretch/>
        </p:blipFill>
        <p:spPr>
          <a:xfrm>
            <a:off x="5511216" y="3570982"/>
            <a:ext cx="2380655" cy="2380655"/>
          </a:xfrm>
          <a:prstGeom prst="ellipse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5511216" y="3570982"/>
            <a:ext cx="2380655" cy="2380655"/>
          </a:xfrm>
          <a:prstGeom prst="ellipse">
            <a:avLst/>
          </a:prstGeom>
          <a:noFill/>
          <a:ln w="25400">
            <a:solidFill>
              <a:srgbClr val="ffa300"/>
            </a:solidFill>
            <a:prstDash val="solid"/>
            <a:miter lim="800000"/>
          </a:ln>
        </p:spPr>
      </p:sp>
      <p:sp>
        <p:nvSpPr>
          <p:cNvPr id="13" name="Object 12"/>
          <p:cNvSpPr/>
          <p:nvPr/>
        </p:nvSpPr>
        <p:spPr>
          <a:xfrm>
            <a:off x="4808922" y="6113521"/>
            <a:ext cx="3785241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Build &amp; enable</a:t>
            </a:r>
            <a:endParaRPr lang="en-US" dirty="0"/>
          </a:p>
        </p:txBody>
      </p:sp>
      <p:pic>
        <p:nvPicPr>
          <p:cNvPr id="14" name="Object 13" descr="preencoded.png">    </p:cNvPr>
          <p:cNvPicPr>
            <a:picLocks noChangeAspect="1"/>
          </p:cNvPicPr>
          <p:nvPr/>
        </p:nvPicPr>
        <p:blipFill>
          <a:blip r:embed="rId4"/>
          <a:srcRect l="12500" r="12500" t="0" b="0"/>
          <a:stretch/>
        </p:blipFill>
        <p:spPr>
          <a:xfrm>
            <a:off x="9010778" y="3570982"/>
            <a:ext cx="2380655" cy="2380655"/>
          </a:xfrm>
          <a:prstGeom prst="ellipse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9010778" y="3570982"/>
            <a:ext cx="2380655" cy="2380655"/>
          </a:xfrm>
          <a:prstGeom prst="ellipse">
            <a:avLst/>
          </a:prstGeom>
          <a:noFill/>
          <a:ln w="25400">
            <a:solidFill>
              <a:srgbClr val="ffa300"/>
            </a:solidFill>
            <a:prstDash val="solid"/>
            <a:miter lim="800000"/>
          </a:ln>
        </p:spPr>
      </p:sp>
      <p:sp>
        <p:nvSpPr>
          <p:cNvPr id="16" name="Object 15"/>
          <p:cNvSpPr/>
          <p:nvPr/>
        </p:nvSpPr>
        <p:spPr>
          <a:xfrm>
            <a:off x="8308485" y="6113521"/>
            <a:ext cx="3785241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Fail fast, but still succeed</a:t>
            </a:r>
            <a:endParaRPr lang="en-US" dirty="0"/>
          </a:p>
        </p:txBody>
      </p:sp>
      <p:pic>
        <p:nvPicPr>
          <p:cNvPr id="17" name="Object 16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7762" y="5816606"/>
            <a:ext cx="285679" cy="1180805"/>
          </a:xfrm>
          <a:prstGeom prst="rect">
            <a:avLst/>
          </a:prstGeom>
        </p:spPr>
      </p:pic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85350" y="6946655"/>
            <a:ext cx="76181" cy="76181"/>
          </a:xfrm>
          <a:prstGeom prst="rect">
            <a:avLst/>
          </a:prstGeom>
        </p:spPr>
      </p:pic>
      <p:pic>
        <p:nvPicPr>
          <p:cNvPr id="19" name="Object 18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69365" y="4501723"/>
            <a:ext cx="295201" cy="1114146"/>
          </a:xfrm>
          <a:prstGeom prst="rect">
            <a:avLst/>
          </a:prstGeom>
        </p:spPr>
      </p:pic>
      <p:pic>
        <p:nvPicPr>
          <p:cNvPr id="20" name="Object 19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40798" y="5567113"/>
            <a:ext cx="76181" cy="76181"/>
          </a:xfrm>
          <a:prstGeom prst="rect">
            <a:avLst/>
          </a:prstGeom>
        </p:spPr>
      </p:pic>
      <p:pic>
        <p:nvPicPr>
          <p:cNvPr id="21" name="Object 20" descr="preencoded.png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21310" y="5816606"/>
            <a:ext cx="123794" cy="771332"/>
          </a:xfrm>
          <a:prstGeom prst="rect">
            <a:avLst/>
          </a:prstGeom>
        </p:spPr>
      </p:pic>
      <p:pic>
        <p:nvPicPr>
          <p:cNvPr id="22" name="Object 21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93105" y="6539467"/>
            <a:ext cx="76181" cy="76181"/>
          </a:xfrm>
          <a:prstGeom prst="rect">
            <a:avLst/>
          </a:prstGeom>
        </p:spPr>
      </p:pic>
      <p:pic>
        <p:nvPicPr>
          <p:cNvPr id="23" name="Object 22" descr="preencoded.png">    </p:cNvPr>
          <p:cNvPicPr>
            <a:picLocks noChangeAspect="1"/>
          </p:cNvPicPr>
          <p:nvPr/>
        </p:nvPicPr>
        <p:blipFill>
          <a:blip r:embed="rId17"/>
          <a:srcRect l="4753" r="4753" t="4753" b="4753"/>
          <a:stretch/>
        </p:blipFill>
        <p:spPr>
          <a:xfrm>
            <a:off x="450666" y="3196288"/>
            <a:ext cx="3809047" cy="2629861"/>
          </a:xfrm>
          <a:prstGeom prst="rect">
            <a:avLst/>
          </a:prstGeom>
        </p:spPr>
      </p:pic>
    </p:spTree>
    <p:custDataLst/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20000" r="20000" t="0" b="0"/>
          <a:stretch/>
        </p:blipFill>
        <p:spPr>
          <a:xfrm>
            <a:off x="6094476" y="95226"/>
            <a:ext cx="5999250" cy="666583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120614" y="2349901"/>
            <a:ext cx="5853249" cy="212791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56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Now we have</a:t>
            </a:r>
            <a:br>
              <a:rPr lang="en-US" sz="56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56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a seat. How do</a:t>
            </a:r>
            <a:br>
              <a:rPr lang="en-US" sz="56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56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we keep it?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d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002153" y="447563"/>
            <a:ext cx="8091573" cy="93828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Walk the walk &amp;</a:t>
            </a:r>
            <a:b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embrace your team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3916449" cy="6865808"/>
          </a:xfrm>
          <a:prstGeom prst="rect">
            <a:avLst/>
          </a:prstGeom>
          <a:solidFill>
            <a:srgbClr val="fdfaf2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31015" r="31015" t="0" b="0"/>
          <a:stretch/>
        </p:blipFill>
        <p:spPr>
          <a:xfrm>
            <a:off x="0" y="0"/>
            <a:ext cx="3916449" cy="686580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31778" y="2693949"/>
            <a:ext cx="1428393" cy="1428393"/>
          </a:xfrm>
          <a:prstGeom prst="ellipse">
            <a:avLst/>
          </a:prstGeom>
          <a:solidFill>
            <a:srgbClr val="ffa300"/>
          </a:solidFill>
        </p:spPr>
      </p:sp>
      <p:pic>
        <p:nvPicPr>
          <p:cNvPr id="6" name="Object 5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9492" y="3140376"/>
            <a:ext cx="638015" cy="514221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002153" y="4236613"/>
            <a:ext cx="2887643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Be part of the pipeline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002153" y="4553716"/>
            <a:ext cx="2887643" cy="775141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are now the CSP, build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your network right with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proper protections and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then offer an API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7333743" y="2693949"/>
            <a:ext cx="1428393" cy="1428393"/>
          </a:xfrm>
          <a:prstGeom prst="ellipse">
            <a:avLst/>
          </a:prstGeom>
          <a:solidFill>
            <a:srgbClr val="ffa300"/>
          </a:solidFill>
        </p:spPr>
      </p:sp>
      <p:pic>
        <p:nvPicPr>
          <p:cNvPr id="10" name="Object 9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6289" y="3224002"/>
            <a:ext cx="704674" cy="371382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6604118" y="4236613"/>
            <a:ext cx="2887643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Be part of the team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604118" y="4553716"/>
            <a:ext cx="2887643" cy="127793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Take your guard down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Don't</a:t>
            </a: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compromise the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network but be more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willing to say yes because if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 say no, the </a:t>
            </a:r>
            <a:r>
              <a:rPr lang="en-US" sz="1200" i="1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CSPs</a:t>
            </a: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will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say yes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9935708" y="2693949"/>
            <a:ext cx="1428393" cy="1428393"/>
          </a:xfrm>
          <a:prstGeom prst="ellipse">
            <a:avLst/>
          </a:prstGeom>
          <a:solidFill>
            <a:srgbClr val="ffa300"/>
          </a:solidFill>
        </p:spPr>
      </p:sp>
      <p:pic>
        <p:nvPicPr>
          <p:cNvPr id="14" name="Object 1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7068" y="3081720"/>
            <a:ext cx="485654" cy="666583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9206082" y="4236613"/>
            <a:ext cx="2887643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1b2f35">
                    <a:alpha val="90000"/>
                  </a:srgbClr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Stay Innovative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9206082" y="4553716"/>
            <a:ext cx="2887643" cy="63801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 a student of the</a:t>
            </a:r>
            <a:b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industry and be curious</a:t>
            </a:r>
          </a:p>
          <a:p>
            <a:pPr algn="ctr">
              <a:spcAft>
                <a:spcPts val="600"/>
              </a:spcAft>
              <a:buNone/>
            </a:pP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Don't</a:t>
            </a:r>
            <a:r>
              <a:rPr lang="en-US" sz="1200" dirty="0" smtClean="0">
                <a:solidFill>
                  <a:srgbClr val="1c2f35">
                    <a:alpha val="7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be a dinosaur!</a:t>
            </a:r>
            <a:endParaRPr lang="en-US" dirty="0"/>
          </a:p>
        </p:txBody>
      </p:sp>
    </p:spTree>
    <p:custDataLst/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c2f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285178" y="447563"/>
            <a:ext cx="7808547" cy="938285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Dissecting a Cloud</a:t>
            </a:r>
            <a:br>
              <a:rPr lang="en-US" sz="38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</a:br>
            <a:r>
              <a:rPr lang="en-US" sz="3800" dirty="0" smtClean="0">
                <a:solidFill>
                  <a:srgbClr val="fdfdfd"/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Service Provider (CSP)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87c57"/>
          </a:solidFill>
        </p:spPr>
      </p:sp>
      <p:pic>
        <p:nvPicPr>
          <p:cNvPr id="4" name="Object 3" descr="preencoded.png">    </p:cNvPr>
          <p:cNvPicPr>
            <a:picLocks noChangeAspect="1"/>
          </p:cNvPicPr>
          <p:nvPr/>
        </p:nvPicPr>
        <p:blipFill>
          <a:blip r:embed="rId1"/>
          <a:srcRect l="9223" r="9223" t="0" b="0"/>
          <a:stretch/>
        </p:blipFill>
        <p:spPr>
          <a:xfrm>
            <a:off x="0" y="0"/>
            <a:ext cx="4199475" cy="6865808"/>
          </a:xfrm>
          <a:prstGeom prst="rect">
            <a:avLst/>
          </a:prstGeom>
        </p:spPr>
      </p:pic>
      <p:pic>
        <p:nvPicPr>
          <p:cNvPr id="5" name="Object 4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9934" y="3112182"/>
            <a:ext cx="19045" cy="533267"/>
          </a:xfrm>
          <a:prstGeom prst="rect">
            <a:avLst/>
          </a:prstGeom>
        </p:spPr>
      </p:pic>
      <p:pic>
        <p:nvPicPr>
          <p:cNvPr id="6" name="Object 5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1845" y="3626880"/>
            <a:ext cx="95226" cy="95226"/>
          </a:xfrm>
          <a:prstGeom prst="rect">
            <a:avLst/>
          </a:prstGeom>
        </p:spPr>
      </p:pic>
      <p:pic>
        <p:nvPicPr>
          <p:cNvPr id="7" name="Object 6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51945" y="3627737"/>
            <a:ext cx="418995" cy="333292"/>
          </a:xfrm>
          <a:prstGeom prst="rect">
            <a:avLst/>
          </a:prstGeom>
        </p:spPr>
      </p:pic>
      <p:pic>
        <p:nvPicPr>
          <p:cNvPr id="8" name="Object 7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0713" y="3915034"/>
            <a:ext cx="104749" cy="95226"/>
          </a:xfrm>
          <a:prstGeom prst="rect">
            <a:avLst/>
          </a:prstGeom>
        </p:spPr>
      </p:pic>
      <p:pic>
        <p:nvPicPr>
          <p:cNvPr id="9" name="Object 8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7824" y="4672845"/>
            <a:ext cx="514221" cy="133317"/>
          </a:xfrm>
          <a:prstGeom prst="rect">
            <a:avLst/>
          </a:prstGeom>
        </p:spPr>
      </p:pic>
      <p:pic>
        <p:nvPicPr>
          <p:cNvPr id="10" name="Object 9" descr="preencoded.png">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39169" y="4636944"/>
            <a:ext cx="104749" cy="95226"/>
          </a:xfrm>
          <a:prstGeom prst="rect">
            <a:avLst/>
          </a:prstGeom>
        </p:spPr>
      </p:pic>
      <p:pic>
        <p:nvPicPr>
          <p:cNvPr id="11" name="Object 10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52840" y="5255914"/>
            <a:ext cx="238065" cy="476131"/>
          </a:xfrm>
          <a:prstGeom prst="rect">
            <a:avLst/>
          </a:prstGeom>
        </p:spPr>
      </p:pic>
      <p:pic>
        <p:nvPicPr>
          <p:cNvPr id="12" name="Object 11" descr="preencoded.png">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21512" y="5183924"/>
            <a:ext cx="85704" cy="104749"/>
          </a:xfrm>
          <a:prstGeom prst="rect">
            <a:avLst/>
          </a:prstGeom>
        </p:spPr>
      </p:pic>
      <p:pic>
        <p:nvPicPr>
          <p:cNvPr id="13" name="Object 12" descr="preencoded.png">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85810" y="5255914"/>
            <a:ext cx="238065" cy="476131"/>
          </a:xfrm>
          <a:prstGeom prst="rect">
            <a:avLst/>
          </a:prstGeom>
        </p:spPr>
      </p:pic>
      <p:pic>
        <p:nvPicPr>
          <p:cNvPr id="14" name="Object 13" descr="preencoded.png">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71601" y="5183924"/>
            <a:ext cx="85704" cy="104749"/>
          </a:xfrm>
          <a:prstGeom prst="rect">
            <a:avLst/>
          </a:prstGeom>
        </p:spPr>
      </p:pic>
      <p:pic>
        <p:nvPicPr>
          <p:cNvPr id="15" name="Object 14" descr="preencoded.png">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44952" y="4672845"/>
            <a:ext cx="514221" cy="133317"/>
          </a:xfrm>
          <a:prstGeom prst="rect">
            <a:avLst/>
          </a:prstGeom>
        </p:spPr>
      </p:pic>
      <p:pic>
        <p:nvPicPr>
          <p:cNvPr id="16" name="Object 15" descr="preencoded.png">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36323" y="4636944"/>
            <a:ext cx="104749" cy="95226"/>
          </a:xfrm>
          <a:prstGeom prst="rect">
            <a:avLst/>
          </a:prstGeom>
        </p:spPr>
      </p:pic>
      <p:pic>
        <p:nvPicPr>
          <p:cNvPr id="17" name="Object 16" descr="preencoded.png">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109298" y="3627737"/>
            <a:ext cx="418995" cy="333292"/>
          </a:xfrm>
          <a:prstGeom prst="rect">
            <a:avLst/>
          </a:prstGeom>
        </p:spPr>
      </p:pic>
      <p:pic>
        <p:nvPicPr>
          <p:cNvPr id="18" name="Object 17" descr="preencoded.png">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84111" y="3915034"/>
            <a:ext cx="104749" cy="95226"/>
          </a:xfrm>
          <a:prstGeom prst="rect">
            <a:avLst/>
          </a:prstGeom>
        </p:spPr>
      </p:pic>
      <p:pic>
        <p:nvPicPr>
          <p:cNvPr id="19" name="Object 18" descr="preencoded.png">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528404" y="3821992"/>
            <a:ext cx="1323644" cy="1342689"/>
          </a:xfrm>
          <a:prstGeom prst="rect">
            <a:avLst/>
          </a:prstGeom>
        </p:spPr>
      </p:pic>
      <p:sp>
        <p:nvSpPr>
          <p:cNvPr id="20" name="Object 19"/>
          <p:cNvSpPr/>
          <p:nvPr/>
        </p:nvSpPr>
        <p:spPr>
          <a:xfrm>
            <a:off x="7329975" y="4287566"/>
            <a:ext cx="1718954" cy="37845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3800" dirty="0" smtClean="0">
                <a:solidFill>
                  <a:srgbClr val="1b2f35">
                    <a:alpha val="90000"/>
                  </a:srgbClr>
                </a:solidFill>
                <a:latin typeface="Trocchi" pitchFamily="34" charset="0"/>
                <a:ea typeface="Trocchi" pitchFamily="34" charset="-122"/>
                <a:cs typeface="Trocchi" pitchFamily="34" charset="-120"/>
              </a:rPr>
              <a:t>CSP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7832354" y="2312304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2" name="Object 21" descr="preencoded.png">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055463" y="2531286"/>
            <a:ext cx="266633" cy="285679"/>
          </a:xfrm>
          <a:prstGeom prst="rect">
            <a:avLst/>
          </a:prstGeom>
        </p:spPr>
      </p:pic>
      <p:sp>
        <p:nvSpPr>
          <p:cNvPr id="23" name="Object 22"/>
          <p:cNvSpPr/>
          <p:nvPr/>
        </p:nvSpPr>
        <p:spPr>
          <a:xfrm>
            <a:off x="7104459" y="2014246"/>
            <a:ext cx="2169986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ct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Virtual Network</a:t>
            </a:r>
            <a:endParaRPr lang="en-US" dirty="0"/>
          </a:p>
        </p:txBody>
      </p:sp>
      <p:sp>
        <p:nvSpPr>
          <p:cNvPr id="24" name="Object 23"/>
          <p:cNvSpPr/>
          <p:nvPr/>
        </p:nvSpPr>
        <p:spPr>
          <a:xfrm>
            <a:off x="9256598" y="2998184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5" name="Object 24" descr="preencoded.png">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63033" y="3204585"/>
            <a:ext cx="304724" cy="304724"/>
          </a:xfrm>
          <a:prstGeom prst="rect">
            <a:avLst/>
          </a:prstGeom>
        </p:spPr>
      </p:pic>
      <p:sp>
        <p:nvSpPr>
          <p:cNvPr id="26" name="Object 25"/>
          <p:cNvSpPr/>
          <p:nvPr/>
        </p:nvSpPr>
        <p:spPr>
          <a:xfrm>
            <a:off x="10066021" y="3263389"/>
            <a:ext cx="1083455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Storage</a:t>
            </a:r>
            <a:endParaRPr lang="en-US" dirty="0"/>
          </a:p>
        </p:txBody>
      </p:sp>
      <p:sp>
        <p:nvSpPr>
          <p:cNvPr id="27" name="Object 26"/>
          <p:cNvSpPr/>
          <p:nvPr/>
        </p:nvSpPr>
        <p:spPr>
          <a:xfrm>
            <a:off x="9608358" y="4539343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28" name="Object 27" descr="preencoded.png">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27321" y="4762498"/>
            <a:ext cx="276156" cy="276156"/>
          </a:xfrm>
          <a:prstGeom prst="rect">
            <a:avLst/>
          </a:prstGeom>
        </p:spPr>
      </p:pic>
      <p:sp>
        <p:nvSpPr>
          <p:cNvPr id="29" name="Object 28"/>
          <p:cNvSpPr/>
          <p:nvPr/>
        </p:nvSpPr>
        <p:spPr>
          <a:xfrm>
            <a:off x="10417780" y="4804548"/>
            <a:ext cx="1321920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Databases</a:t>
            </a:r>
            <a:endParaRPr lang="en-US" dirty="0"/>
          </a:p>
        </p:txBody>
      </p:sp>
      <p:sp>
        <p:nvSpPr>
          <p:cNvPr id="30" name="Object 29"/>
          <p:cNvSpPr/>
          <p:nvPr/>
        </p:nvSpPr>
        <p:spPr>
          <a:xfrm>
            <a:off x="8622750" y="5775256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1" name="Object 30" descr="preencoded.png">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812432" y="6010987"/>
            <a:ext cx="333292" cy="228543"/>
          </a:xfrm>
          <a:prstGeom prst="rect">
            <a:avLst/>
          </a:prstGeom>
        </p:spPr>
      </p:pic>
      <p:sp>
        <p:nvSpPr>
          <p:cNvPr id="32" name="Object 31"/>
          <p:cNvSpPr/>
          <p:nvPr/>
        </p:nvSpPr>
        <p:spPr>
          <a:xfrm>
            <a:off x="9432173" y="6040461"/>
            <a:ext cx="831420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l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PaaS</a:t>
            </a:r>
            <a:endParaRPr lang="en-US" dirty="0"/>
          </a:p>
        </p:txBody>
      </p:sp>
      <p:sp>
        <p:nvSpPr>
          <p:cNvPr id="33" name="Object 32"/>
          <p:cNvSpPr/>
          <p:nvPr/>
        </p:nvSpPr>
        <p:spPr>
          <a:xfrm>
            <a:off x="7041958" y="5775256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4" name="Object 33" descr="preencoded.png">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231615" y="6006803"/>
            <a:ext cx="342814" cy="247588"/>
          </a:xfrm>
          <a:prstGeom prst="rect">
            <a:avLst/>
          </a:prstGeom>
        </p:spPr>
      </p:pic>
      <p:sp>
        <p:nvSpPr>
          <p:cNvPr id="35" name="Object 34"/>
          <p:cNvSpPr/>
          <p:nvPr/>
        </p:nvSpPr>
        <p:spPr>
          <a:xfrm>
            <a:off x="5673300" y="6040461"/>
            <a:ext cx="1273431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Serverless</a:t>
            </a:r>
            <a:endParaRPr lang="en-US" dirty="0"/>
          </a:p>
        </p:txBody>
      </p:sp>
      <p:sp>
        <p:nvSpPr>
          <p:cNvPr id="36" name="Object 35"/>
          <p:cNvSpPr/>
          <p:nvPr/>
        </p:nvSpPr>
        <p:spPr>
          <a:xfrm>
            <a:off x="6056350" y="4539343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37" name="Object 36" descr="preencoded.png">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287791" y="4746254"/>
            <a:ext cx="247588" cy="295201"/>
          </a:xfrm>
          <a:prstGeom prst="rect">
            <a:avLst/>
          </a:prstGeom>
        </p:spPr>
      </p:pic>
      <p:sp>
        <p:nvSpPr>
          <p:cNvPr id="38" name="Object 37"/>
          <p:cNvSpPr/>
          <p:nvPr/>
        </p:nvSpPr>
        <p:spPr>
          <a:xfrm>
            <a:off x="4604465" y="4804548"/>
            <a:ext cx="1356659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Containers</a:t>
            </a:r>
            <a:endParaRPr lang="en-US" dirty="0"/>
          </a:p>
        </p:txBody>
      </p:sp>
      <p:sp>
        <p:nvSpPr>
          <p:cNvPr id="39" name="Object 38"/>
          <p:cNvSpPr/>
          <p:nvPr/>
        </p:nvSpPr>
        <p:spPr>
          <a:xfrm>
            <a:off x="6408110" y="2998184"/>
            <a:ext cx="714196" cy="714196"/>
          </a:xfrm>
          <a:prstGeom prst="ellipse">
            <a:avLst/>
          </a:prstGeom>
          <a:solidFill>
            <a:srgbClr val="f87c57"/>
          </a:solidFill>
        </p:spPr>
      </p:sp>
      <p:pic>
        <p:nvPicPr>
          <p:cNvPr id="40" name="Object 39" descr="preencoded.png">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610311" y="3202492"/>
            <a:ext cx="314246" cy="314246"/>
          </a:xfrm>
          <a:prstGeom prst="rect">
            <a:avLst/>
          </a:prstGeom>
        </p:spPr>
      </p:pic>
      <p:sp>
        <p:nvSpPr>
          <p:cNvPr id="41" name="Object 40"/>
          <p:cNvSpPr/>
          <p:nvPr/>
        </p:nvSpPr>
        <p:spPr>
          <a:xfrm>
            <a:off x="4432795" y="3263389"/>
            <a:ext cx="1880089" cy="155219"/>
          </a:xfrm>
          <a:prstGeom prst="rect">
            <a:avLst/>
          </a:prstGeom>
          <a:noFill/>
        </p:spPr>
        <p:txBody>
          <a:bodyPr wrap="square" rtlCol="0" anchor="ctr" bIns="0" lIns="0" rIns="0" tIns="0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 smtClean="0">
                <a:solidFill>
                  <a:srgbClr val="fdfdfd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Virtual Machines</a:t>
            </a:r>
            <a:endParaRPr lang="en-US" dirty="0"/>
          </a:p>
        </p:txBody>
      </p:sp>
    </p:spTree>
    <p:custDataLst/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/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2022-09-30T22:12:54.957Z</dcterms:created>
  <dcterms:modified xsi:type="dcterms:W3CDTF">2022-09-30T22:12:54.957Z</dcterms:modified>
</cp:coreProperties>
</file>