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firstSlideNum="0" strictFirstAndLastChars="0" saveSubsetFonts="1">
  <p:sldMasterIdLst>
    <p:sldMasterId id="2147483648" r:id="rId3"/>
    <p:sldMasterId id="2147483652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y="6858000" cx="12192000"/>
  <p:notesSz cx="6858000" cy="9144000"/>
  <p:embeddedFontLst>
    <p:embeddedFont>
      <p:font typeface="Montserrat SemiBold"/>
      <p:regular r:id="rId41"/>
      <p:bold r:id="rId42"/>
      <p:italic r:id="rId43"/>
      <p:boldItalic r:id="rId44"/>
    </p:embeddedFont>
    <p:embeddedFont>
      <p:font typeface="Montserrat"/>
      <p:regular r:id="rId45"/>
      <p:bold r:id="rId46"/>
      <p:italic r:id="rId47"/>
      <p:boldItalic r:id="rId48"/>
    </p:embeddedFont>
    <p:embeddedFont>
      <p:font typeface="Quattrocento Sans"/>
      <p:regular r:id="rId49"/>
      <p:bold r:id="rId50"/>
      <p:italic r:id="rId51"/>
      <p:boldItalic r:id="rId52"/>
    </p:embeddedFont>
    <p:embeddedFont>
      <p:font typeface="Arial Black"/>
      <p:regular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54" roundtripDataSignature="AMtx7mjZWlw/6LeueWDtdiXWyEMvgXMz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font" Target="fonts/MontserratSemiBold-bold.fntdata"/><Relationship Id="rId41" Type="http://schemas.openxmlformats.org/officeDocument/2006/relationships/font" Target="fonts/MontserratSemiBold-regular.fntdata"/><Relationship Id="rId44" Type="http://schemas.openxmlformats.org/officeDocument/2006/relationships/font" Target="fonts/MontserratSemiBold-boldItalic.fntdata"/><Relationship Id="rId43" Type="http://schemas.openxmlformats.org/officeDocument/2006/relationships/font" Target="fonts/MontserratSemiBold-italic.fntdata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QuattrocentoSans-regular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QuattrocentoSans-italic.fntdata"/><Relationship Id="rId50" Type="http://schemas.openxmlformats.org/officeDocument/2006/relationships/font" Target="fonts/QuattrocentoSans-bold.fntdata"/><Relationship Id="rId53" Type="http://schemas.openxmlformats.org/officeDocument/2006/relationships/font" Target="fonts/ArialBlack-regular.fntdata"/><Relationship Id="rId52" Type="http://schemas.openxmlformats.org/officeDocument/2006/relationships/font" Target="fonts/QuattrocentoSans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54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6"/>
          <p:cNvSpPr/>
          <p:nvPr/>
        </p:nvSpPr>
        <p:spPr>
          <a:xfrm>
            <a:off x="0" y="2566219"/>
            <a:ext cx="12192000" cy="14600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" name="Google Shape;12;p36"/>
          <p:cNvSpPr txBox="1"/>
          <p:nvPr>
            <p:ph type="ctrTitle"/>
          </p:nvPr>
        </p:nvSpPr>
        <p:spPr>
          <a:xfrm>
            <a:off x="200526" y="2918405"/>
            <a:ext cx="11790948" cy="852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attrocento Sans"/>
              <a:buNone/>
              <a:defRPr b="1" i="0" sz="5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13" name="Google Shape;13;p36"/>
          <p:cNvGrpSpPr/>
          <p:nvPr/>
        </p:nvGrpSpPr>
        <p:grpSpPr>
          <a:xfrm>
            <a:off x="5976" y="4144297"/>
            <a:ext cx="8731045" cy="1061884"/>
            <a:chOff x="5976" y="4144297"/>
            <a:chExt cx="8731045" cy="1061884"/>
          </a:xfrm>
        </p:grpSpPr>
        <p:sp>
          <p:nvSpPr>
            <p:cNvPr id="14" name="Google Shape;14;p36"/>
            <p:cNvSpPr/>
            <p:nvPr/>
          </p:nvSpPr>
          <p:spPr>
            <a:xfrm>
              <a:off x="5976" y="4144297"/>
              <a:ext cx="8200103" cy="1061884"/>
            </a:xfrm>
            <a:prstGeom prst="rect">
              <a:avLst/>
            </a:prstGeom>
            <a:solidFill>
              <a:schemeClr val="accent3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" name="Google Shape;15;p36"/>
            <p:cNvSpPr/>
            <p:nvPr/>
          </p:nvSpPr>
          <p:spPr>
            <a:xfrm>
              <a:off x="7675137" y="4144297"/>
              <a:ext cx="1061884" cy="1061884"/>
            </a:xfrm>
            <a:prstGeom prst="ellipse">
              <a:avLst/>
            </a:prstGeom>
            <a:solidFill>
              <a:schemeClr val="accent3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6" name="Google Shape;16;p36"/>
          <p:cNvSpPr txBox="1"/>
          <p:nvPr>
            <p:ph idx="1" type="body"/>
          </p:nvPr>
        </p:nvSpPr>
        <p:spPr>
          <a:xfrm>
            <a:off x="200526" y="4214792"/>
            <a:ext cx="8081325" cy="8203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pic>
        <p:nvPicPr>
          <p:cNvPr descr="Logo&#10;&#10;Description automatically generated" id="17" name="Google Shape;17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0526" y="-210723"/>
            <a:ext cx="5537813" cy="260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9"/>
          <p:cNvSpPr txBox="1"/>
          <p:nvPr>
            <p:ph type="title"/>
          </p:nvPr>
        </p:nvSpPr>
        <p:spPr>
          <a:xfrm>
            <a:off x="1341120" y="365126"/>
            <a:ext cx="10012680" cy="6799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 Black"/>
              <a:buNone/>
              <a:defRPr b="0" i="0" sz="4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">
  <p:cSld name="Divi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0"/>
          <p:cNvSpPr txBox="1"/>
          <p:nvPr>
            <p:ph type="title"/>
          </p:nvPr>
        </p:nvSpPr>
        <p:spPr>
          <a:xfrm>
            <a:off x="154004" y="1924594"/>
            <a:ext cx="11672236" cy="3032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 Black"/>
              <a:buNone/>
              <a:defRPr b="1" i="0" sz="5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40"/>
          <p:cNvSpPr/>
          <p:nvPr/>
        </p:nvSpPr>
        <p:spPr>
          <a:xfrm>
            <a:off x="-1" y="5253001"/>
            <a:ext cx="9501051" cy="1105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40"/>
          <p:cNvSpPr/>
          <p:nvPr/>
        </p:nvSpPr>
        <p:spPr>
          <a:xfrm flipH="1">
            <a:off x="9390517" y="5197734"/>
            <a:ext cx="227705" cy="22770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&amp;A">
  <p:cSld name="Q&amp;A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4"/>
          <p:cNvSpPr txBox="1"/>
          <p:nvPr>
            <p:ph type="title"/>
          </p:nvPr>
        </p:nvSpPr>
        <p:spPr>
          <a:xfrm>
            <a:off x="0" y="1840831"/>
            <a:ext cx="12192000" cy="3176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Black"/>
              <a:buNone/>
              <a:defRPr b="1" i="0" sz="6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44"/>
          <p:cNvSpPr/>
          <p:nvPr/>
        </p:nvSpPr>
        <p:spPr>
          <a:xfrm>
            <a:off x="0" y="615434"/>
            <a:ext cx="5271205" cy="873378"/>
          </a:xfrm>
          <a:custGeom>
            <a:rect b="b" l="l" r="r" t="t"/>
            <a:pathLst>
              <a:path extrusionOk="0" h="873378" w="5271205">
                <a:moveTo>
                  <a:pt x="0" y="0"/>
                </a:moveTo>
                <a:lnTo>
                  <a:pt x="4807131" y="0"/>
                </a:lnTo>
                <a:lnTo>
                  <a:pt x="4807131" y="2761"/>
                </a:lnTo>
                <a:lnTo>
                  <a:pt x="4834516" y="0"/>
                </a:lnTo>
                <a:cubicBezTo>
                  <a:pt x="5075693" y="0"/>
                  <a:pt x="5271205" y="195512"/>
                  <a:pt x="5271205" y="436689"/>
                </a:cubicBezTo>
                <a:cubicBezTo>
                  <a:pt x="5271205" y="677866"/>
                  <a:pt x="5075693" y="873378"/>
                  <a:pt x="4834516" y="873378"/>
                </a:cubicBezTo>
                <a:lnTo>
                  <a:pt x="4807131" y="870617"/>
                </a:lnTo>
                <a:lnTo>
                  <a:pt x="4807131" y="873378"/>
                </a:lnTo>
                <a:lnTo>
                  <a:pt x="0" y="8733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ANY QUESTIONS</a:t>
            </a:r>
            <a:endParaRPr/>
          </a:p>
        </p:txBody>
      </p:sp>
      <p:sp>
        <p:nvSpPr>
          <p:cNvPr id="65" name="Google Shape;65;p44"/>
          <p:cNvSpPr/>
          <p:nvPr/>
        </p:nvSpPr>
        <p:spPr>
          <a:xfrm>
            <a:off x="5377542" y="594923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5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?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1"/>
          <p:cNvSpPr txBox="1"/>
          <p:nvPr>
            <p:ph type="title"/>
          </p:nvPr>
        </p:nvSpPr>
        <p:spPr>
          <a:xfrm>
            <a:off x="481149" y="2604452"/>
            <a:ext cx="442177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Quattrocento Sans"/>
              <a:buNone/>
              <a:defRPr b="0" i="0" sz="4400" u="none" cap="none" strike="noStrike">
                <a:solidFill>
                  <a:schemeClr val="accent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" name="Google Shape;20;p41"/>
          <p:cNvSpPr txBox="1"/>
          <p:nvPr>
            <p:ph idx="1" type="body"/>
          </p:nvPr>
        </p:nvSpPr>
        <p:spPr>
          <a:xfrm>
            <a:off x="5399088" y="592138"/>
            <a:ext cx="6445250" cy="5730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Quattrocento Sans"/>
              <a:buNone/>
              <a:defRPr b="0" i="0" sz="4400" u="none" cap="none" strike="noStrike">
                <a:solidFill>
                  <a:schemeClr val="accent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38"/>
          <p:cNvSpPr txBox="1"/>
          <p:nvPr>
            <p:ph type="title"/>
          </p:nvPr>
        </p:nvSpPr>
        <p:spPr>
          <a:xfrm>
            <a:off x="1297576" y="365126"/>
            <a:ext cx="10056223" cy="6799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 Black"/>
              <a:buNone/>
              <a:defRPr b="0" i="0" sz="4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 boxes">
  <p:cSld name="2 content boxe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2"/>
          <p:cNvSpPr txBox="1"/>
          <p:nvPr>
            <p:ph idx="1" type="body"/>
          </p:nvPr>
        </p:nvSpPr>
        <p:spPr>
          <a:xfrm>
            <a:off x="838200" y="1825625"/>
            <a:ext cx="546374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42"/>
          <p:cNvSpPr txBox="1"/>
          <p:nvPr>
            <p:ph idx="2" type="body"/>
          </p:nvPr>
        </p:nvSpPr>
        <p:spPr>
          <a:xfrm>
            <a:off x="6439930" y="1825625"/>
            <a:ext cx="546374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42"/>
          <p:cNvSpPr txBox="1"/>
          <p:nvPr>
            <p:ph type="title"/>
          </p:nvPr>
        </p:nvSpPr>
        <p:spPr>
          <a:xfrm>
            <a:off x="1317377" y="365126"/>
            <a:ext cx="9969137" cy="7234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 Black"/>
              <a:buNone/>
              <a:defRPr b="0" i="0" sz="4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8CD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58C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40" name="Google Shape;40;p4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ntent chunks">
  <p:cSld name="3 content chunk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6"/>
          <p:cNvSpPr txBox="1"/>
          <p:nvPr>
            <p:ph idx="1" type="body"/>
          </p:nvPr>
        </p:nvSpPr>
        <p:spPr>
          <a:xfrm>
            <a:off x="596348" y="2551813"/>
            <a:ext cx="3146312" cy="362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46"/>
          <p:cNvSpPr txBox="1"/>
          <p:nvPr>
            <p:ph idx="2" type="body"/>
          </p:nvPr>
        </p:nvSpPr>
        <p:spPr>
          <a:xfrm>
            <a:off x="4307111" y="2551813"/>
            <a:ext cx="3146312" cy="3625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46"/>
          <p:cNvSpPr txBox="1"/>
          <p:nvPr>
            <p:ph idx="3" type="body"/>
          </p:nvPr>
        </p:nvSpPr>
        <p:spPr>
          <a:xfrm>
            <a:off x="8017874" y="2527371"/>
            <a:ext cx="3146312" cy="3625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46"/>
          <p:cNvSpPr txBox="1"/>
          <p:nvPr>
            <p:ph type="title"/>
          </p:nvPr>
        </p:nvSpPr>
        <p:spPr>
          <a:xfrm>
            <a:off x="1314994" y="365126"/>
            <a:ext cx="10038806" cy="714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 Black"/>
              <a:buNone/>
              <a:defRPr b="0" i="0" sz="4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big pic">
  <p:cSld name="content and big pic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7"/>
          <p:cNvSpPr txBox="1"/>
          <p:nvPr>
            <p:ph idx="1" type="body"/>
          </p:nvPr>
        </p:nvSpPr>
        <p:spPr>
          <a:xfrm>
            <a:off x="596348" y="1786271"/>
            <a:ext cx="7069726" cy="4390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47"/>
          <p:cNvSpPr/>
          <p:nvPr>
            <p:ph idx="2" type="pic"/>
          </p:nvPr>
        </p:nvSpPr>
        <p:spPr>
          <a:xfrm>
            <a:off x="7772400" y="0"/>
            <a:ext cx="44196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47"/>
          <p:cNvSpPr txBox="1"/>
          <p:nvPr>
            <p:ph type="title"/>
          </p:nvPr>
        </p:nvSpPr>
        <p:spPr>
          <a:xfrm>
            <a:off x="1316109" y="217714"/>
            <a:ext cx="6349966" cy="8336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Arial Black"/>
              <a:buNone/>
              <a:defRPr b="0" i="0" sz="44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 content">
  <p:cSld name="Left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8"/>
          <p:cNvSpPr txBox="1"/>
          <p:nvPr>
            <p:ph idx="1" type="body"/>
          </p:nvPr>
        </p:nvSpPr>
        <p:spPr>
          <a:xfrm>
            <a:off x="596348" y="1825625"/>
            <a:ext cx="779227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48"/>
          <p:cNvSpPr txBox="1"/>
          <p:nvPr>
            <p:ph type="title"/>
          </p:nvPr>
        </p:nvSpPr>
        <p:spPr>
          <a:xfrm>
            <a:off x="1341120" y="365126"/>
            <a:ext cx="10012680" cy="714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 Black"/>
              <a:buNone/>
              <a:defRPr b="0" i="0" sz="4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0" Type="http://schemas.openxmlformats.org/officeDocument/2006/relationships/theme" Target="../theme/theme4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29000"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29000"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7"/>
          <p:cNvSpPr txBox="1"/>
          <p:nvPr/>
        </p:nvSpPr>
        <p:spPr>
          <a:xfrm>
            <a:off x="9438042" y="6538026"/>
            <a:ext cx="2743200" cy="329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2000">
                <a:solidFill>
                  <a:srgbClr val="02576C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b="1" i="0" sz="2000">
              <a:solidFill>
                <a:srgbClr val="02576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25" name="Google Shape;25;p37"/>
          <p:cNvGrpSpPr/>
          <p:nvPr/>
        </p:nvGrpSpPr>
        <p:grpSpPr>
          <a:xfrm>
            <a:off x="0" y="571997"/>
            <a:ext cx="4784020" cy="1017418"/>
            <a:chOff x="0" y="571997"/>
            <a:chExt cx="4784020" cy="1017418"/>
          </a:xfrm>
        </p:grpSpPr>
        <p:sp>
          <p:nvSpPr>
            <p:cNvPr id="26" name="Google Shape;26;p37"/>
            <p:cNvSpPr/>
            <p:nvPr/>
          </p:nvSpPr>
          <p:spPr>
            <a:xfrm>
              <a:off x="0" y="1080706"/>
              <a:ext cx="4728754" cy="783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37"/>
            <p:cNvSpPr/>
            <p:nvPr/>
          </p:nvSpPr>
          <p:spPr>
            <a:xfrm>
              <a:off x="310067" y="571997"/>
              <a:ext cx="1017418" cy="1017418"/>
            </a:xfrm>
            <a:prstGeom prst="ellipse">
              <a:avLst/>
            </a:prstGeom>
            <a:solidFill>
              <a:srgbClr val="F9FBFC"/>
            </a:solidFill>
            <a:ln cap="flat" cmpd="sng" w="12700">
              <a:solidFill>
                <a:srgbClr val="F9FBF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7"/>
            <p:cNvSpPr/>
            <p:nvPr/>
          </p:nvSpPr>
          <p:spPr>
            <a:xfrm>
              <a:off x="420550" y="657055"/>
              <a:ext cx="835299" cy="835299"/>
            </a:xfrm>
            <a:prstGeom prst="ellipse">
              <a:avLst/>
            </a:prstGeom>
            <a:solidFill>
              <a:srgbClr val="F9FBFC"/>
            </a:solidFill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Text&#10;&#10;Description automatically generated with medium confidence" id="29" name="Google Shape;29;p37"/>
            <p:cNvPicPr preferRelativeResize="0"/>
            <p:nvPr/>
          </p:nvPicPr>
          <p:blipFill rotWithShape="1">
            <a:blip r:embed="rId2">
              <a:alphaModFix/>
            </a:blip>
            <a:srcRect b="28339" l="0" r="0" t="32670"/>
            <a:stretch/>
          </p:blipFill>
          <p:spPr>
            <a:xfrm>
              <a:off x="476646" y="965054"/>
              <a:ext cx="713755" cy="2782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Google Shape;30;p37"/>
            <p:cNvSpPr/>
            <p:nvPr/>
          </p:nvSpPr>
          <p:spPr>
            <a:xfrm flipH="1">
              <a:off x="4673488" y="1064628"/>
              <a:ext cx="110532" cy="1105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29000"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9"/>
          <p:cNvSpPr txBox="1"/>
          <p:nvPr/>
        </p:nvSpPr>
        <p:spPr>
          <a:xfrm>
            <a:off x="9438042" y="64899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2000">
                <a:solidFill>
                  <a:srgbClr val="323F4F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b="1" i="0" sz="2000">
              <a:solidFill>
                <a:srgbClr val="323F4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7" name="Google Shape;57;p39"/>
          <p:cNvSpPr/>
          <p:nvPr/>
        </p:nvSpPr>
        <p:spPr>
          <a:xfrm>
            <a:off x="0" y="1865811"/>
            <a:ext cx="12192001" cy="3126377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005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Relationship Id="rId4" Type="http://schemas.openxmlformats.org/officeDocument/2006/relationships/image" Target="../media/image2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Relationship Id="rId4" Type="http://schemas.openxmlformats.org/officeDocument/2006/relationships/image" Target="../media/image2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Relationship Id="rId4" Type="http://schemas.openxmlformats.org/officeDocument/2006/relationships/image" Target="../media/image2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png"/><Relationship Id="rId4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png"/><Relationship Id="rId4" Type="http://schemas.openxmlformats.org/officeDocument/2006/relationships/image" Target="../media/image3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 txBox="1"/>
          <p:nvPr>
            <p:ph type="ctrTitle"/>
          </p:nvPr>
        </p:nvSpPr>
        <p:spPr>
          <a:xfrm>
            <a:off x="200526" y="2918405"/>
            <a:ext cx="11790948" cy="852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attrocento Sans"/>
              <a:buNone/>
            </a:pPr>
            <a:r>
              <a:rPr lang="en-US">
                <a:latin typeface="Quattrocento Sans"/>
                <a:ea typeface="Quattrocento Sans"/>
                <a:cs typeface="Quattrocento Sans"/>
                <a:sym typeface="Quattrocento Sans"/>
              </a:rPr>
              <a:t>Stand up for your Routes! </a:t>
            </a:r>
            <a:endParaRPr/>
          </a:p>
        </p:txBody>
      </p:sp>
      <p:sp>
        <p:nvSpPr>
          <p:cNvPr id="71" name="Google Shape;71;p1"/>
          <p:cNvSpPr txBox="1"/>
          <p:nvPr>
            <p:ph idx="1" type="body"/>
          </p:nvPr>
        </p:nvSpPr>
        <p:spPr>
          <a:xfrm>
            <a:off x="200526" y="4214791"/>
            <a:ext cx="8081325" cy="10017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>
                <a:latin typeface="Quattrocento Sans"/>
                <a:ea typeface="Quattrocento Sans"/>
                <a:cs typeface="Quattrocento Sans"/>
                <a:sym typeface="Quattrocento Sans"/>
              </a:rPr>
              <a:t>Using the Resource Public Key Infrastructure (RPKI) </a:t>
            </a:r>
            <a:endParaRPr/>
          </a:p>
        </p:txBody>
      </p:sp>
      <p:sp>
        <p:nvSpPr>
          <p:cNvPr id="72" name="Google Shape;72;p1"/>
          <p:cNvSpPr txBox="1"/>
          <p:nvPr/>
        </p:nvSpPr>
        <p:spPr>
          <a:xfrm>
            <a:off x="200526" y="5411989"/>
            <a:ext cx="10164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Brad Gorman, Product Owner Routing Security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American Registry for Internet Numbers (ARIN)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May 2023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 txBox="1"/>
          <p:nvPr>
            <p:ph type="title"/>
          </p:nvPr>
        </p:nvSpPr>
        <p:spPr>
          <a:xfrm>
            <a:off x="1274245" y="365126"/>
            <a:ext cx="9969137" cy="7234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Quattrocento Sans"/>
              <a:buNone/>
            </a:pPr>
            <a:r>
              <a:rPr b="1" lang="en-US">
                <a:latin typeface="Quattrocento Sans"/>
                <a:ea typeface="Quattrocento Sans"/>
                <a:cs typeface="Quattrocento Sans"/>
                <a:sym typeface="Quattrocento Sans"/>
              </a:rPr>
              <a:t>RPKI in Action</a:t>
            </a:r>
            <a:endParaRPr/>
          </a:p>
        </p:txBody>
      </p:sp>
      <p:pic>
        <p:nvPicPr>
          <p:cNvPr id="215" name="Google Shape;21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1511" y="2758067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0"/>
          <p:cNvSpPr/>
          <p:nvPr/>
        </p:nvSpPr>
        <p:spPr>
          <a:xfrm>
            <a:off x="8990602" y="1690340"/>
            <a:ext cx="1455655" cy="1032572"/>
          </a:xfrm>
          <a:prstGeom prst="cloud">
            <a:avLst/>
          </a:prstGeom>
          <a:solidFill>
            <a:schemeClr val="accent1"/>
          </a:solidFill>
          <a:ln cap="flat" cmpd="sng" w="12700">
            <a:solidFill>
              <a:srgbClr val="005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 200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198.51.100.0</a:t>
            </a:r>
            <a:endParaRPr/>
          </a:p>
        </p:txBody>
      </p:sp>
      <p:sp>
        <p:nvSpPr>
          <p:cNvPr id="217" name="Google Shape;217;p10"/>
          <p:cNvSpPr/>
          <p:nvPr/>
        </p:nvSpPr>
        <p:spPr>
          <a:xfrm>
            <a:off x="841368" y="4750331"/>
            <a:ext cx="1140858" cy="912132"/>
          </a:xfrm>
          <a:prstGeom prst="cloud">
            <a:avLst/>
          </a:prstGeom>
          <a:solidFill>
            <a:schemeClr val="accent1"/>
          </a:solidFill>
          <a:ln cap="flat" cmpd="sng" w="12700">
            <a:solidFill>
              <a:srgbClr val="005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 100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192.0.2.0</a:t>
            </a:r>
            <a:endParaRPr/>
          </a:p>
        </p:txBody>
      </p:sp>
      <p:sp>
        <p:nvSpPr>
          <p:cNvPr id="218" name="Google Shape;218;p10"/>
          <p:cNvSpPr/>
          <p:nvPr/>
        </p:nvSpPr>
        <p:spPr>
          <a:xfrm>
            <a:off x="841368" y="1764937"/>
            <a:ext cx="1140858" cy="912132"/>
          </a:xfrm>
          <a:prstGeom prst="cloud">
            <a:avLst/>
          </a:prstGeom>
          <a:solidFill>
            <a:schemeClr val="accent1"/>
          </a:solidFill>
          <a:ln cap="flat" cmpd="sng" w="12700">
            <a:solidFill>
              <a:srgbClr val="005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/>
          </a:p>
        </p:txBody>
      </p:sp>
      <p:sp>
        <p:nvSpPr>
          <p:cNvPr id="219" name="Google Shape;219;p10"/>
          <p:cNvSpPr/>
          <p:nvPr/>
        </p:nvSpPr>
        <p:spPr>
          <a:xfrm>
            <a:off x="2430106" y="3152327"/>
            <a:ext cx="1140858" cy="912132"/>
          </a:xfrm>
          <a:prstGeom prst="cloud">
            <a:avLst/>
          </a:prstGeom>
          <a:solidFill>
            <a:schemeClr val="accent1"/>
          </a:solidFill>
          <a:ln cap="flat" cmpd="sng" w="12700">
            <a:solidFill>
              <a:srgbClr val="005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/>
          </a:p>
        </p:txBody>
      </p:sp>
      <p:sp>
        <p:nvSpPr>
          <p:cNvPr id="220" name="Google Shape;220;p10"/>
          <p:cNvSpPr/>
          <p:nvPr/>
        </p:nvSpPr>
        <p:spPr>
          <a:xfrm>
            <a:off x="4018843" y="1766772"/>
            <a:ext cx="1140858" cy="912132"/>
          </a:xfrm>
          <a:prstGeom prst="cloud">
            <a:avLst/>
          </a:prstGeom>
          <a:solidFill>
            <a:schemeClr val="accent1"/>
          </a:solidFill>
          <a:ln cap="flat" cmpd="sng" w="12700">
            <a:solidFill>
              <a:srgbClr val="005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/>
          </a:p>
        </p:txBody>
      </p:sp>
      <p:sp>
        <p:nvSpPr>
          <p:cNvPr id="221" name="Google Shape;221;p10"/>
          <p:cNvSpPr/>
          <p:nvPr/>
        </p:nvSpPr>
        <p:spPr>
          <a:xfrm>
            <a:off x="4018843" y="4752166"/>
            <a:ext cx="1140858" cy="912132"/>
          </a:xfrm>
          <a:prstGeom prst="cloud">
            <a:avLst/>
          </a:prstGeom>
          <a:solidFill>
            <a:schemeClr val="accent1"/>
          </a:solidFill>
          <a:ln cap="flat" cmpd="sng" w="12700">
            <a:solidFill>
              <a:srgbClr val="005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/>
          </a:p>
        </p:txBody>
      </p:sp>
      <p:sp>
        <p:nvSpPr>
          <p:cNvPr id="222" name="Google Shape;222;p10"/>
          <p:cNvSpPr/>
          <p:nvPr/>
        </p:nvSpPr>
        <p:spPr>
          <a:xfrm>
            <a:off x="9142583" y="3152327"/>
            <a:ext cx="1140858" cy="912132"/>
          </a:xfrm>
          <a:prstGeom prst="cloud">
            <a:avLst/>
          </a:prstGeom>
          <a:solidFill>
            <a:schemeClr val="accent1"/>
          </a:solidFill>
          <a:ln cap="flat" cmpd="sng" w="12700">
            <a:solidFill>
              <a:srgbClr val="005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endParaRPr/>
          </a:p>
        </p:txBody>
      </p:sp>
      <p:sp>
        <p:nvSpPr>
          <p:cNvPr id="223" name="Google Shape;223;p10"/>
          <p:cNvSpPr/>
          <p:nvPr/>
        </p:nvSpPr>
        <p:spPr>
          <a:xfrm>
            <a:off x="6625889" y="4750331"/>
            <a:ext cx="1140858" cy="912132"/>
          </a:xfrm>
          <a:prstGeom prst="cloud">
            <a:avLst/>
          </a:prstGeom>
          <a:solidFill>
            <a:schemeClr val="accent1"/>
          </a:solidFill>
          <a:ln cap="flat" cmpd="sng" w="12700">
            <a:solidFill>
              <a:srgbClr val="005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</a:t>
            </a:r>
            <a:endParaRPr/>
          </a:p>
        </p:txBody>
      </p:sp>
      <p:sp>
        <p:nvSpPr>
          <p:cNvPr id="224" name="Google Shape;224;p10"/>
          <p:cNvSpPr/>
          <p:nvPr/>
        </p:nvSpPr>
        <p:spPr>
          <a:xfrm>
            <a:off x="6625889" y="1764937"/>
            <a:ext cx="1140858" cy="912132"/>
          </a:xfrm>
          <a:prstGeom prst="cloud">
            <a:avLst/>
          </a:prstGeom>
          <a:solidFill>
            <a:schemeClr val="accent1"/>
          </a:solidFill>
          <a:ln cap="flat" cmpd="sng" w="12700">
            <a:solidFill>
              <a:srgbClr val="005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/>
          </a:p>
        </p:txBody>
      </p:sp>
      <p:cxnSp>
        <p:nvCxnSpPr>
          <p:cNvPr id="225" name="Google Shape;225;p10"/>
          <p:cNvCxnSpPr/>
          <p:nvPr/>
        </p:nvCxnSpPr>
        <p:spPr>
          <a:xfrm flipH="1" rot="10800000">
            <a:off x="4589272" y="2676098"/>
            <a:ext cx="2607046" cy="212822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6" name="Google Shape;226;p10"/>
          <p:cNvCxnSpPr/>
          <p:nvPr/>
        </p:nvCxnSpPr>
        <p:spPr>
          <a:xfrm>
            <a:off x="1411797" y="2676098"/>
            <a:ext cx="1021848" cy="93229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7" name="Google Shape;227;p10"/>
          <p:cNvCxnSpPr/>
          <p:nvPr/>
        </p:nvCxnSpPr>
        <p:spPr>
          <a:xfrm flipH="1" rot="10800000">
            <a:off x="3570013" y="2677933"/>
            <a:ext cx="1019259" cy="93046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8" name="Google Shape;228;p10"/>
          <p:cNvCxnSpPr/>
          <p:nvPr/>
        </p:nvCxnSpPr>
        <p:spPr>
          <a:xfrm>
            <a:off x="1981275" y="5206397"/>
            <a:ext cx="2041107" cy="183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10"/>
          <p:cNvCxnSpPr/>
          <p:nvPr/>
        </p:nvCxnSpPr>
        <p:spPr>
          <a:xfrm flipH="1" rot="10800000">
            <a:off x="1411797" y="3608393"/>
            <a:ext cx="1021848" cy="119409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10"/>
          <p:cNvCxnSpPr/>
          <p:nvPr/>
        </p:nvCxnSpPr>
        <p:spPr>
          <a:xfrm>
            <a:off x="3570013" y="3608393"/>
            <a:ext cx="1019259" cy="119592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1" name="Google Shape;231;p10"/>
          <p:cNvCxnSpPr/>
          <p:nvPr/>
        </p:nvCxnSpPr>
        <p:spPr>
          <a:xfrm>
            <a:off x="4589272" y="2677933"/>
            <a:ext cx="0" cy="212638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2" name="Google Shape;232;p10"/>
          <p:cNvCxnSpPr/>
          <p:nvPr/>
        </p:nvCxnSpPr>
        <p:spPr>
          <a:xfrm>
            <a:off x="3570013" y="3608393"/>
            <a:ext cx="5576109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10"/>
          <p:cNvCxnSpPr/>
          <p:nvPr/>
        </p:nvCxnSpPr>
        <p:spPr>
          <a:xfrm flipH="1" rot="10800000">
            <a:off x="5158750" y="2221003"/>
            <a:ext cx="1470678" cy="183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4" name="Google Shape;234;p10"/>
          <p:cNvCxnSpPr/>
          <p:nvPr/>
        </p:nvCxnSpPr>
        <p:spPr>
          <a:xfrm flipH="1">
            <a:off x="7196318" y="3608393"/>
            <a:ext cx="1949804" cy="119409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5" name="Google Shape;235;p10"/>
          <p:cNvCxnSpPr/>
          <p:nvPr/>
        </p:nvCxnSpPr>
        <p:spPr>
          <a:xfrm rot="10800000">
            <a:off x="7196318" y="2676098"/>
            <a:ext cx="1949804" cy="93229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10"/>
          <p:cNvCxnSpPr/>
          <p:nvPr/>
        </p:nvCxnSpPr>
        <p:spPr>
          <a:xfrm flipH="1">
            <a:off x="9713012" y="2721670"/>
            <a:ext cx="6995" cy="482809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10"/>
          <p:cNvCxnSpPr/>
          <p:nvPr/>
        </p:nvCxnSpPr>
        <p:spPr>
          <a:xfrm flipH="1">
            <a:off x="7765796" y="2206483"/>
            <a:ext cx="1230898" cy="1452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10"/>
          <p:cNvCxnSpPr/>
          <p:nvPr/>
        </p:nvCxnSpPr>
        <p:spPr>
          <a:xfrm>
            <a:off x="1411797" y="2676098"/>
            <a:ext cx="0" cy="212638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9" name="Google Shape;239;p10"/>
          <p:cNvCxnSpPr/>
          <p:nvPr/>
        </p:nvCxnSpPr>
        <p:spPr>
          <a:xfrm flipH="1">
            <a:off x="9711242" y="4063488"/>
            <a:ext cx="1770" cy="739809"/>
          </a:xfrm>
          <a:prstGeom prst="straightConnector1">
            <a:avLst/>
          </a:prstGeom>
          <a:noFill/>
          <a:ln cap="rnd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0" name="Google Shape;240;p10"/>
          <p:cNvCxnSpPr/>
          <p:nvPr/>
        </p:nvCxnSpPr>
        <p:spPr>
          <a:xfrm rot="10800000">
            <a:off x="7765796" y="5206397"/>
            <a:ext cx="1378556" cy="814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1" name="Google Shape;241;p10"/>
          <p:cNvCxnSpPr/>
          <p:nvPr/>
        </p:nvCxnSpPr>
        <p:spPr>
          <a:xfrm flipH="1" rot="10800000">
            <a:off x="5158750" y="5206397"/>
            <a:ext cx="1470678" cy="183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2" name="Google Shape;242;p10"/>
          <p:cNvSpPr/>
          <p:nvPr/>
        </p:nvSpPr>
        <p:spPr>
          <a:xfrm>
            <a:off x="8976225" y="4699772"/>
            <a:ext cx="1455655" cy="1032572"/>
          </a:xfrm>
          <a:prstGeom prst="cloud">
            <a:avLst/>
          </a:prstGeom>
          <a:solidFill>
            <a:srgbClr val="C00000"/>
          </a:solidFill>
          <a:ln cap="flat" cmpd="sng" w="127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 999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198.51.100.0</a:t>
            </a:r>
            <a:endParaRPr/>
          </a:p>
        </p:txBody>
      </p:sp>
      <p:pic>
        <p:nvPicPr>
          <p:cNvPr descr="Medieval Armor with solid fill" id="243" name="Google Shape;24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30412" y="3268227"/>
            <a:ext cx="647199" cy="647199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78039"/>
              </a:srgbClr>
            </a:outerShdw>
          </a:effectLst>
        </p:spPr>
      </p:pic>
      <p:cxnSp>
        <p:nvCxnSpPr>
          <p:cNvPr id="244" name="Google Shape;244;p10"/>
          <p:cNvCxnSpPr/>
          <p:nvPr/>
        </p:nvCxnSpPr>
        <p:spPr>
          <a:xfrm flipH="1">
            <a:off x="1411797" y="3608393"/>
            <a:ext cx="1021848" cy="1194090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45" name="Google Shape;245;p10"/>
          <p:cNvCxnSpPr/>
          <p:nvPr/>
        </p:nvCxnSpPr>
        <p:spPr>
          <a:xfrm rot="10800000">
            <a:off x="3570013" y="3608393"/>
            <a:ext cx="5576109" cy="0"/>
          </a:xfrm>
          <a:prstGeom prst="straightConnector1">
            <a:avLst/>
          </a:prstGeom>
          <a:noFill/>
          <a:ln cap="rnd" cmpd="sng" w="38100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46" name="Google Shape;246;p10"/>
          <p:cNvCxnSpPr/>
          <p:nvPr/>
        </p:nvCxnSpPr>
        <p:spPr>
          <a:xfrm flipH="1">
            <a:off x="9713012" y="2721670"/>
            <a:ext cx="6995" cy="482809"/>
          </a:xfrm>
          <a:prstGeom prst="straightConnector1">
            <a:avLst/>
          </a:prstGeom>
          <a:noFill/>
          <a:ln cap="rnd" cmpd="sng" w="38100">
            <a:solidFill>
              <a:srgbClr val="00B05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descr="Checkmark with solid fill" id="247" name="Google Shape;247;p10"/>
          <p:cNvSpPr/>
          <p:nvPr/>
        </p:nvSpPr>
        <p:spPr>
          <a:xfrm>
            <a:off x="3254430" y="3435931"/>
            <a:ext cx="207223" cy="193934"/>
          </a:xfrm>
          <a:custGeom>
            <a:rect b="b" l="l" r="r" t="t"/>
            <a:pathLst>
              <a:path extrusionOk="0" h="370903" w="528065">
                <a:moveTo>
                  <a:pt x="481775" y="0"/>
                </a:moveTo>
                <a:lnTo>
                  <a:pt x="189167" y="276606"/>
                </a:lnTo>
                <a:lnTo>
                  <a:pt x="48578" y="132588"/>
                </a:lnTo>
                <a:lnTo>
                  <a:pt x="0" y="178879"/>
                </a:lnTo>
                <a:lnTo>
                  <a:pt x="186881" y="370903"/>
                </a:lnTo>
                <a:lnTo>
                  <a:pt x="236029" y="325183"/>
                </a:lnTo>
                <a:lnTo>
                  <a:pt x="528066" y="4800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48" name="Google Shape;248;p10"/>
          <p:cNvCxnSpPr/>
          <p:nvPr/>
        </p:nvCxnSpPr>
        <p:spPr>
          <a:xfrm rot="10800000">
            <a:off x="3570013" y="3608393"/>
            <a:ext cx="5576109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bevel/>
            <a:headEnd len="sm" w="sm" type="none"/>
            <a:tailEnd len="med" w="med" type="triangle"/>
          </a:ln>
        </p:spPr>
      </p:cxnSp>
      <p:cxnSp>
        <p:nvCxnSpPr>
          <p:cNvPr id="249" name="Google Shape;249;p10"/>
          <p:cNvCxnSpPr/>
          <p:nvPr/>
        </p:nvCxnSpPr>
        <p:spPr>
          <a:xfrm flipH="1" rot="10800000">
            <a:off x="9711242" y="4063488"/>
            <a:ext cx="1770" cy="688133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bevel/>
            <a:headEnd len="sm" w="sm" type="none"/>
            <a:tailEnd len="med" w="med" type="triangle"/>
          </a:ln>
        </p:spPr>
      </p:cxnSp>
      <p:sp>
        <p:nvSpPr>
          <p:cNvPr id="250" name="Google Shape;250;p10"/>
          <p:cNvSpPr txBox="1"/>
          <p:nvPr/>
        </p:nvSpPr>
        <p:spPr>
          <a:xfrm>
            <a:off x="3168567" y="3361954"/>
            <a:ext cx="3443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sp>
        <p:nvSpPr>
          <p:cNvPr id="251" name="Google Shape;251;p10"/>
          <p:cNvSpPr/>
          <p:nvPr/>
        </p:nvSpPr>
        <p:spPr>
          <a:xfrm>
            <a:off x="1707435" y="5572845"/>
            <a:ext cx="2036064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 200: 198.51.100.0/24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 999: 198.51.100.0/24</a:t>
            </a:r>
            <a:endParaRPr/>
          </a:p>
        </p:txBody>
      </p:sp>
      <p:cxnSp>
        <p:nvCxnSpPr>
          <p:cNvPr id="252" name="Google Shape;252;p10"/>
          <p:cNvCxnSpPr/>
          <p:nvPr/>
        </p:nvCxnSpPr>
        <p:spPr>
          <a:xfrm flipH="1">
            <a:off x="5158750" y="5206397"/>
            <a:ext cx="1470678" cy="1835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bevel/>
            <a:headEnd len="sm" w="sm" type="none"/>
            <a:tailEnd len="med" w="med" type="triangle"/>
          </a:ln>
        </p:spPr>
      </p:cxnSp>
      <p:cxnSp>
        <p:nvCxnSpPr>
          <p:cNvPr id="253" name="Google Shape;253;p10"/>
          <p:cNvCxnSpPr/>
          <p:nvPr/>
        </p:nvCxnSpPr>
        <p:spPr>
          <a:xfrm rot="10800000">
            <a:off x="1981275" y="5206397"/>
            <a:ext cx="2041107" cy="1835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bevel/>
            <a:headEnd len="sm" w="sm" type="none"/>
            <a:tailEnd len="med" w="med" type="triangle"/>
          </a:ln>
        </p:spPr>
      </p:cxnSp>
      <p:cxnSp>
        <p:nvCxnSpPr>
          <p:cNvPr id="254" name="Google Shape;254;p10"/>
          <p:cNvCxnSpPr/>
          <p:nvPr/>
        </p:nvCxnSpPr>
        <p:spPr>
          <a:xfrm rot="10800000">
            <a:off x="7765796" y="5206397"/>
            <a:ext cx="1222133" cy="2472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bevel/>
            <a:headEnd len="sm" w="sm" type="none"/>
            <a:tailEnd len="med" w="med" type="triangle"/>
          </a:ln>
        </p:spPr>
      </p:cxnSp>
      <p:grpSp>
        <p:nvGrpSpPr>
          <p:cNvPr id="255" name="Google Shape;255;p10"/>
          <p:cNvGrpSpPr/>
          <p:nvPr/>
        </p:nvGrpSpPr>
        <p:grpSpPr>
          <a:xfrm>
            <a:off x="9537232" y="908985"/>
            <a:ext cx="1455655" cy="1455655"/>
            <a:chOff x="9945697" y="1362249"/>
            <a:chExt cx="1455655" cy="1455655"/>
          </a:xfrm>
        </p:grpSpPr>
        <p:pic>
          <p:nvPicPr>
            <p:cNvPr id="256" name="Google Shape;256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945697" y="1362249"/>
              <a:ext cx="1455655" cy="1455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7" name="Google Shape;257;p10"/>
            <p:cNvSpPr txBox="1"/>
            <p:nvPr/>
          </p:nvSpPr>
          <p:spPr>
            <a:xfrm>
              <a:off x="10418347" y="2069958"/>
              <a:ext cx="5523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ROA</a:t>
              </a:r>
              <a:endParaRPr/>
            </a:p>
          </p:txBody>
        </p:sp>
      </p:grpSp>
      <p:grpSp>
        <p:nvGrpSpPr>
          <p:cNvPr id="258" name="Google Shape;258;p10"/>
          <p:cNvGrpSpPr/>
          <p:nvPr/>
        </p:nvGrpSpPr>
        <p:grpSpPr>
          <a:xfrm>
            <a:off x="498283" y="732010"/>
            <a:ext cx="685800" cy="685800"/>
            <a:chOff x="498283" y="732010"/>
            <a:chExt cx="685800" cy="685800"/>
          </a:xfrm>
        </p:grpSpPr>
        <p:sp>
          <p:nvSpPr>
            <p:cNvPr id="259" name="Google Shape;259;p10"/>
            <p:cNvSpPr/>
            <p:nvPr/>
          </p:nvSpPr>
          <p:spPr>
            <a:xfrm>
              <a:off x="498283" y="732010"/>
              <a:ext cx="685800" cy="685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564545" y="798272"/>
              <a:ext cx="548640" cy="548640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"/>
          <p:cNvSpPr txBox="1"/>
          <p:nvPr>
            <p:ph type="title"/>
          </p:nvPr>
        </p:nvSpPr>
        <p:spPr>
          <a:xfrm>
            <a:off x="1317377" y="365126"/>
            <a:ext cx="9969137" cy="7234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Quattrocento Sans"/>
              <a:buNone/>
            </a:pPr>
            <a:r>
              <a:rPr b="1" lang="en-US">
                <a:latin typeface="Quattrocento Sans"/>
                <a:ea typeface="Quattrocento Sans"/>
                <a:cs typeface="Quattrocento Sans"/>
                <a:sym typeface="Quattrocento Sans"/>
              </a:rPr>
              <a:t>RPKI in Action</a:t>
            </a:r>
            <a:endParaRPr/>
          </a:p>
        </p:txBody>
      </p:sp>
      <p:pic>
        <p:nvPicPr>
          <p:cNvPr id="266" name="Google Shape;26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8343" y="2758558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1"/>
          <p:cNvSpPr/>
          <p:nvPr/>
        </p:nvSpPr>
        <p:spPr>
          <a:xfrm>
            <a:off x="8989011" y="1690688"/>
            <a:ext cx="1455655" cy="1032572"/>
          </a:xfrm>
          <a:prstGeom prst="cloud">
            <a:avLst/>
          </a:prstGeom>
          <a:solidFill>
            <a:schemeClr val="accent1"/>
          </a:solidFill>
          <a:ln cap="flat" cmpd="sng" w="12700">
            <a:solidFill>
              <a:srgbClr val="005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 200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198.51.100.0</a:t>
            </a:r>
            <a:endParaRPr/>
          </a:p>
        </p:txBody>
      </p:sp>
      <p:sp>
        <p:nvSpPr>
          <p:cNvPr id="268" name="Google Shape;268;p11"/>
          <p:cNvSpPr/>
          <p:nvPr/>
        </p:nvSpPr>
        <p:spPr>
          <a:xfrm>
            <a:off x="838200" y="4750822"/>
            <a:ext cx="1140858" cy="912132"/>
          </a:xfrm>
          <a:prstGeom prst="cloud">
            <a:avLst/>
          </a:prstGeom>
          <a:solidFill>
            <a:schemeClr val="accent1"/>
          </a:solidFill>
          <a:ln cap="flat" cmpd="sng" w="12700">
            <a:solidFill>
              <a:srgbClr val="005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 100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192.0.2.0</a:t>
            </a:r>
            <a:endParaRPr/>
          </a:p>
        </p:txBody>
      </p:sp>
      <p:sp>
        <p:nvSpPr>
          <p:cNvPr id="269" name="Google Shape;269;p11"/>
          <p:cNvSpPr/>
          <p:nvPr/>
        </p:nvSpPr>
        <p:spPr>
          <a:xfrm>
            <a:off x="838200" y="1765428"/>
            <a:ext cx="1140858" cy="912132"/>
          </a:xfrm>
          <a:prstGeom prst="cloud">
            <a:avLst/>
          </a:prstGeom>
          <a:solidFill>
            <a:schemeClr val="accent1"/>
          </a:solidFill>
          <a:ln cap="flat" cmpd="sng" w="12700">
            <a:solidFill>
              <a:srgbClr val="005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/>
          </a:p>
        </p:txBody>
      </p:sp>
      <p:sp>
        <p:nvSpPr>
          <p:cNvPr id="270" name="Google Shape;270;p11"/>
          <p:cNvSpPr/>
          <p:nvPr/>
        </p:nvSpPr>
        <p:spPr>
          <a:xfrm>
            <a:off x="2426938" y="3152818"/>
            <a:ext cx="1140858" cy="912132"/>
          </a:xfrm>
          <a:prstGeom prst="cloud">
            <a:avLst/>
          </a:prstGeom>
          <a:solidFill>
            <a:schemeClr val="accent1"/>
          </a:solidFill>
          <a:ln cap="flat" cmpd="sng" w="12700">
            <a:solidFill>
              <a:srgbClr val="005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/>
          </a:p>
        </p:txBody>
      </p:sp>
      <p:sp>
        <p:nvSpPr>
          <p:cNvPr id="271" name="Google Shape;271;p11"/>
          <p:cNvSpPr/>
          <p:nvPr/>
        </p:nvSpPr>
        <p:spPr>
          <a:xfrm>
            <a:off x="4015675" y="1767263"/>
            <a:ext cx="1140858" cy="912132"/>
          </a:xfrm>
          <a:prstGeom prst="cloud">
            <a:avLst/>
          </a:prstGeom>
          <a:solidFill>
            <a:schemeClr val="accent1"/>
          </a:solidFill>
          <a:ln cap="flat" cmpd="sng" w="12700">
            <a:solidFill>
              <a:srgbClr val="005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/>
          </a:p>
        </p:txBody>
      </p:sp>
      <p:sp>
        <p:nvSpPr>
          <p:cNvPr id="272" name="Google Shape;272;p11"/>
          <p:cNvSpPr/>
          <p:nvPr/>
        </p:nvSpPr>
        <p:spPr>
          <a:xfrm>
            <a:off x="4015675" y="4752657"/>
            <a:ext cx="1140858" cy="912132"/>
          </a:xfrm>
          <a:prstGeom prst="cloud">
            <a:avLst/>
          </a:prstGeom>
          <a:solidFill>
            <a:schemeClr val="accent1"/>
          </a:solidFill>
          <a:ln cap="flat" cmpd="sng" w="12700">
            <a:solidFill>
              <a:srgbClr val="005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/>
          </a:p>
        </p:txBody>
      </p:sp>
      <p:sp>
        <p:nvSpPr>
          <p:cNvPr id="273" name="Google Shape;273;p11"/>
          <p:cNvSpPr/>
          <p:nvPr/>
        </p:nvSpPr>
        <p:spPr>
          <a:xfrm>
            <a:off x="9139415" y="3152818"/>
            <a:ext cx="1140858" cy="912132"/>
          </a:xfrm>
          <a:prstGeom prst="cloud">
            <a:avLst/>
          </a:prstGeom>
          <a:solidFill>
            <a:schemeClr val="accent1"/>
          </a:solidFill>
          <a:ln cap="flat" cmpd="sng" w="12700">
            <a:solidFill>
              <a:srgbClr val="005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endParaRPr/>
          </a:p>
        </p:txBody>
      </p:sp>
      <p:sp>
        <p:nvSpPr>
          <p:cNvPr id="274" name="Google Shape;274;p11"/>
          <p:cNvSpPr/>
          <p:nvPr/>
        </p:nvSpPr>
        <p:spPr>
          <a:xfrm>
            <a:off x="6622721" y="4750822"/>
            <a:ext cx="1140858" cy="912132"/>
          </a:xfrm>
          <a:prstGeom prst="cloud">
            <a:avLst/>
          </a:prstGeom>
          <a:solidFill>
            <a:schemeClr val="accent1"/>
          </a:solidFill>
          <a:ln cap="flat" cmpd="sng" w="12700">
            <a:solidFill>
              <a:srgbClr val="005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</a:t>
            </a:r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6622721" y="1765428"/>
            <a:ext cx="1140858" cy="912132"/>
          </a:xfrm>
          <a:prstGeom prst="cloud">
            <a:avLst/>
          </a:prstGeom>
          <a:solidFill>
            <a:schemeClr val="accent1"/>
          </a:solidFill>
          <a:ln cap="flat" cmpd="sng" w="12700">
            <a:solidFill>
              <a:srgbClr val="005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/>
          </a:p>
        </p:txBody>
      </p:sp>
      <p:cxnSp>
        <p:nvCxnSpPr>
          <p:cNvPr id="276" name="Google Shape;276;p11"/>
          <p:cNvCxnSpPr/>
          <p:nvPr/>
        </p:nvCxnSpPr>
        <p:spPr>
          <a:xfrm flipH="1" rot="10800000">
            <a:off x="4586104" y="2676589"/>
            <a:ext cx="2607046" cy="212822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11"/>
          <p:cNvCxnSpPr/>
          <p:nvPr/>
        </p:nvCxnSpPr>
        <p:spPr>
          <a:xfrm>
            <a:off x="1408629" y="2676589"/>
            <a:ext cx="1021848" cy="93229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8" name="Google Shape;278;p11"/>
          <p:cNvCxnSpPr/>
          <p:nvPr/>
        </p:nvCxnSpPr>
        <p:spPr>
          <a:xfrm flipH="1" rot="10800000">
            <a:off x="3566845" y="2678424"/>
            <a:ext cx="1019259" cy="93046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9" name="Google Shape;279;p11"/>
          <p:cNvCxnSpPr/>
          <p:nvPr/>
        </p:nvCxnSpPr>
        <p:spPr>
          <a:xfrm>
            <a:off x="1978107" y="5206888"/>
            <a:ext cx="2041107" cy="183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0" name="Google Shape;280;p11"/>
          <p:cNvCxnSpPr/>
          <p:nvPr/>
        </p:nvCxnSpPr>
        <p:spPr>
          <a:xfrm flipH="1" rot="10800000">
            <a:off x="1408629" y="3608884"/>
            <a:ext cx="1021848" cy="119409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1" name="Google Shape;281;p11"/>
          <p:cNvCxnSpPr/>
          <p:nvPr/>
        </p:nvCxnSpPr>
        <p:spPr>
          <a:xfrm>
            <a:off x="3566845" y="3608884"/>
            <a:ext cx="1019259" cy="119592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2" name="Google Shape;282;p11"/>
          <p:cNvCxnSpPr/>
          <p:nvPr/>
        </p:nvCxnSpPr>
        <p:spPr>
          <a:xfrm>
            <a:off x="4586104" y="2678424"/>
            <a:ext cx="0" cy="212638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3" name="Google Shape;283;p11"/>
          <p:cNvCxnSpPr/>
          <p:nvPr/>
        </p:nvCxnSpPr>
        <p:spPr>
          <a:xfrm>
            <a:off x="3566845" y="3608884"/>
            <a:ext cx="5576109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4" name="Google Shape;284;p11"/>
          <p:cNvCxnSpPr/>
          <p:nvPr/>
        </p:nvCxnSpPr>
        <p:spPr>
          <a:xfrm flipH="1" rot="10800000">
            <a:off x="5155582" y="2221494"/>
            <a:ext cx="1470678" cy="183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5" name="Google Shape;285;p11"/>
          <p:cNvCxnSpPr/>
          <p:nvPr/>
        </p:nvCxnSpPr>
        <p:spPr>
          <a:xfrm flipH="1">
            <a:off x="7193150" y="3608884"/>
            <a:ext cx="1949804" cy="119409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6" name="Google Shape;286;p11"/>
          <p:cNvCxnSpPr/>
          <p:nvPr/>
        </p:nvCxnSpPr>
        <p:spPr>
          <a:xfrm rot="10800000">
            <a:off x="7193150" y="2676589"/>
            <a:ext cx="1949804" cy="93229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7" name="Google Shape;287;p11"/>
          <p:cNvCxnSpPr/>
          <p:nvPr/>
        </p:nvCxnSpPr>
        <p:spPr>
          <a:xfrm flipH="1">
            <a:off x="9709844" y="2722161"/>
            <a:ext cx="6995" cy="482809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8" name="Google Shape;288;p11"/>
          <p:cNvCxnSpPr/>
          <p:nvPr/>
        </p:nvCxnSpPr>
        <p:spPr>
          <a:xfrm flipH="1">
            <a:off x="7762628" y="2206974"/>
            <a:ext cx="1230898" cy="1452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9" name="Google Shape;289;p11"/>
          <p:cNvCxnSpPr/>
          <p:nvPr/>
        </p:nvCxnSpPr>
        <p:spPr>
          <a:xfrm>
            <a:off x="1408629" y="2676589"/>
            <a:ext cx="0" cy="212638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0" name="Google Shape;290;p11"/>
          <p:cNvCxnSpPr/>
          <p:nvPr/>
        </p:nvCxnSpPr>
        <p:spPr>
          <a:xfrm flipH="1">
            <a:off x="9708074" y="4063979"/>
            <a:ext cx="1770" cy="739809"/>
          </a:xfrm>
          <a:prstGeom prst="straightConnector1">
            <a:avLst/>
          </a:prstGeom>
          <a:noFill/>
          <a:ln cap="rnd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1" name="Google Shape;291;p11"/>
          <p:cNvCxnSpPr/>
          <p:nvPr/>
        </p:nvCxnSpPr>
        <p:spPr>
          <a:xfrm rot="10800000">
            <a:off x="7762628" y="5206888"/>
            <a:ext cx="1378556" cy="814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2" name="Google Shape;292;p11"/>
          <p:cNvCxnSpPr/>
          <p:nvPr/>
        </p:nvCxnSpPr>
        <p:spPr>
          <a:xfrm flipH="1" rot="10800000">
            <a:off x="5155582" y="5206888"/>
            <a:ext cx="1470678" cy="183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3" name="Google Shape;293;p11"/>
          <p:cNvSpPr/>
          <p:nvPr/>
        </p:nvSpPr>
        <p:spPr>
          <a:xfrm>
            <a:off x="8973057" y="4700263"/>
            <a:ext cx="1455655" cy="1032572"/>
          </a:xfrm>
          <a:prstGeom prst="cloud">
            <a:avLst/>
          </a:prstGeom>
          <a:solidFill>
            <a:srgbClr val="C00000"/>
          </a:solidFill>
          <a:ln cap="flat" cmpd="sng" w="127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 999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198.51.100.0</a:t>
            </a:r>
            <a:endParaRPr/>
          </a:p>
        </p:txBody>
      </p:sp>
      <p:pic>
        <p:nvPicPr>
          <p:cNvPr descr="Medieval Armor with solid fill" id="294" name="Google Shape;29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8088" y="3216126"/>
            <a:ext cx="647199" cy="647199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78039"/>
              </a:srgbClr>
            </a:outerShdw>
          </a:effectLst>
        </p:spPr>
      </p:pic>
      <p:pic>
        <p:nvPicPr>
          <p:cNvPr descr="Medieval Armor with solid fill" id="295" name="Google Shape;29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8587" y="4883288"/>
            <a:ext cx="647199" cy="647199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78039"/>
              </a:srgbClr>
            </a:outerShdw>
          </a:effectLst>
        </p:spPr>
      </p:pic>
      <p:sp>
        <p:nvSpPr>
          <p:cNvPr id="296" name="Google Shape;296;p11"/>
          <p:cNvSpPr txBox="1"/>
          <p:nvPr/>
        </p:nvSpPr>
        <p:spPr>
          <a:xfrm>
            <a:off x="3129496" y="3339671"/>
            <a:ext cx="3443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cxnSp>
        <p:nvCxnSpPr>
          <p:cNvPr id="297" name="Google Shape;297;p11"/>
          <p:cNvCxnSpPr/>
          <p:nvPr/>
        </p:nvCxnSpPr>
        <p:spPr>
          <a:xfrm flipH="1">
            <a:off x="3566845" y="2678424"/>
            <a:ext cx="1019259" cy="93046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98" name="Google Shape;298;p11"/>
          <p:cNvCxnSpPr/>
          <p:nvPr/>
        </p:nvCxnSpPr>
        <p:spPr>
          <a:xfrm>
            <a:off x="4586104" y="2678424"/>
            <a:ext cx="0" cy="2126385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99" name="Google Shape;299;p11"/>
          <p:cNvCxnSpPr/>
          <p:nvPr/>
        </p:nvCxnSpPr>
        <p:spPr>
          <a:xfrm rot="10800000">
            <a:off x="3566845" y="3608884"/>
            <a:ext cx="5576109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00" name="Google Shape;300;p11"/>
          <p:cNvCxnSpPr/>
          <p:nvPr/>
        </p:nvCxnSpPr>
        <p:spPr>
          <a:xfrm rot="10800000">
            <a:off x="7193150" y="2676589"/>
            <a:ext cx="1949804" cy="932295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01" name="Google Shape;301;p11"/>
          <p:cNvCxnSpPr/>
          <p:nvPr/>
        </p:nvCxnSpPr>
        <p:spPr>
          <a:xfrm flipH="1" rot="10800000">
            <a:off x="9700885" y="4063979"/>
            <a:ext cx="8959" cy="695322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02" name="Google Shape;302;p11"/>
          <p:cNvCxnSpPr/>
          <p:nvPr/>
        </p:nvCxnSpPr>
        <p:spPr>
          <a:xfrm flipH="1">
            <a:off x="5155582" y="5206888"/>
            <a:ext cx="1470678" cy="1835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03" name="Google Shape;303;p11"/>
          <p:cNvCxnSpPr/>
          <p:nvPr/>
        </p:nvCxnSpPr>
        <p:spPr>
          <a:xfrm rot="10800000">
            <a:off x="7762628" y="5206888"/>
            <a:ext cx="1214944" cy="9661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04" name="Google Shape;304;p11"/>
          <p:cNvSpPr txBox="1"/>
          <p:nvPr/>
        </p:nvSpPr>
        <p:spPr>
          <a:xfrm>
            <a:off x="4729994" y="4995177"/>
            <a:ext cx="3443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cxnSp>
        <p:nvCxnSpPr>
          <p:cNvPr id="305" name="Google Shape;305;p11"/>
          <p:cNvCxnSpPr/>
          <p:nvPr/>
        </p:nvCxnSpPr>
        <p:spPr>
          <a:xfrm flipH="1">
            <a:off x="5155582" y="2221494"/>
            <a:ext cx="1470678" cy="1835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06" name="Google Shape;306;p11"/>
          <p:cNvCxnSpPr/>
          <p:nvPr/>
        </p:nvCxnSpPr>
        <p:spPr>
          <a:xfrm flipH="1">
            <a:off x="4586104" y="2676589"/>
            <a:ext cx="2607046" cy="212822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307" name="Google Shape;307;p11"/>
          <p:cNvGrpSpPr/>
          <p:nvPr/>
        </p:nvGrpSpPr>
        <p:grpSpPr>
          <a:xfrm>
            <a:off x="9708073" y="952444"/>
            <a:ext cx="1455655" cy="1455655"/>
            <a:chOff x="9945697" y="1362249"/>
            <a:chExt cx="1455655" cy="1455655"/>
          </a:xfrm>
        </p:grpSpPr>
        <p:pic>
          <p:nvPicPr>
            <p:cNvPr id="308" name="Google Shape;308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945697" y="1362249"/>
              <a:ext cx="1455655" cy="1455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9" name="Google Shape;309;p11"/>
            <p:cNvSpPr txBox="1"/>
            <p:nvPr/>
          </p:nvSpPr>
          <p:spPr>
            <a:xfrm>
              <a:off x="10418347" y="2069958"/>
              <a:ext cx="5523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ROA</a:t>
              </a:r>
              <a:endParaRPr/>
            </a:p>
          </p:txBody>
        </p:sp>
      </p:grpSp>
      <p:grpSp>
        <p:nvGrpSpPr>
          <p:cNvPr id="310" name="Google Shape;310;p11"/>
          <p:cNvGrpSpPr/>
          <p:nvPr/>
        </p:nvGrpSpPr>
        <p:grpSpPr>
          <a:xfrm>
            <a:off x="498283" y="732010"/>
            <a:ext cx="685800" cy="685800"/>
            <a:chOff x="498283" y="732010"/>
            <a:chExt cx="685800" cy="685800"/>
          </a:xfrm>
        </p:grpSpPr>
        <p:sp>
          <p:nvSpPr>
            <p:cNvPr id="311" name="Google Shape;311;p11"/>
            <p:cNvSpPr/>
            <p:nvPr/>
          </p:nvSpPr>
          <p:spPr>
            <a:xfrm>
              <a:off x="498283" y="732010"/>
              <a:ext cx="685800" cy="685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564545" y="798272"/>
              <a:ext cx="548640" cy="548640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1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2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0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03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0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90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0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04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0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0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0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05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"/>
          <p:cNvSpPr/>
          <p:nvPr/>
        </p:nvSpPr>
        <p:spPr>
          <a:xfrm>
            <a:off x="4020230" y="4750908"/>
            <a:ext cx="1140858" cy="912132"/>
          </a:xfrm>
          <a:prstGeom prst="cloud">
            <a:avLst/>
          </a:prstGeom>
          <a:solidFill>
            <a:schemeClr val="accent1"/>
          </a:solidFill>
          <a:ln cap="flat" cmpd="sng" w="12700">
            <a:solidFill>
              <a:srgbClr val="005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/>
          </a:p>
        </p:txBody>
      </p:sp>
      <p:sp>
        <p:nvSpPr>
          <p:cNvPr id="318" name="Google Shape;318;p12"/>
          <p:cNvSpPr txBox="1"/>
          <p:nvPr>
            <p:ph type="title"/>
          </p:nvPr>
        </p:nvSpPr>
        <p:spPr>
          <a:xfrm>
            <a:off x="1317377" y="365126"/>
            <a:ext cx="9969137" cy="7234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Quattrocento Sans"/>
              <a:buNone/>
            </a:pPr>
            <a:r>
              <a:rPr b="1" lang="en-US">
                <a:latin typeface="Quattrocento Sans"/>
                <a:ea typeface="Quattrocento Sans"/>
                <a:cs typeface="Quattrocento Sans"/>
                <a:sym typeface="Quattrocento Sans"/>
              </a:rPr>
              <a:t>RPKI in Action</a:t>
            </a:r>
            <a:endParaRPr/>
          </a:p>
        </p:txBody>
      </p:sp>
      <p:pic>
        <p:nvPicPr>
          <p:cNvPr id="319" name="Google Shape;31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2898" y="2756809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2"/>
          <p:cNvSpPr/>
          <p:nvPr/>
        </p:nvSpPr>
        <p:spPr>
          <a:xfrm>
            <a:off x="8993566" y="1688939"/>
            <a:ext cx="1455655" cy="1032572"/>
          </a:xfrm>
          <a:prstGeom prst="cloud">
            <a:avLst/>
          </a:prstGeom>
          <a:solidFill>
            <a:schemeClr val="accent1"/>
          </a:solidFill>
          <a:ln cap="flat" cmpd="sng" w="12700">
            <a:solidFill>
              <a:srgbClr val="005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 200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198.51.100.0</a:t>
            </a:r>
            <a:endParaRPr/>
          </a:p>
        </p:txBody>
      </p:sp>
      <p:sp>
        <p:nvSpPr>
          <p:cNvPr id="321" name="Google Shape;321;p12"/>
          <p:cNvSpPr/>
          <p:nvPr/>
        </p:nvSpPr>
        <p:spPr>
          <a:xfrm>
            <a:off x="842755" y="4749073"/>
            <a:ext cx="1140858" cy="912132"/>
          </a:xfrm>
          <a:prstGeom prst="cloud">
            <a:avLst/>
          </a:prstGeom>
          <a:solidFill>
            <a:schemeClr val="accent1"/>
          </a:solidFill>
          <a:ln cap="flat" cmpd="sng" w="12700">
            <a:solidFill>
              <a:srgbClr val="005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 100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192.0.2.0</a:t>
            </a:r>
            <a:endParaRPr/>
          </a:p>
        </p:txBody>
      </p:sp>
      <p:sp>
        <p:nvSpPr>
          <p:cNvPr id="322" name="Google Shape;322;p12"/>
          <p:cNvSpPr/>
          <p:nvPr/>
        </p:nvSpPr>
        <p:spPr>
          <a:xfrm>
            <a:off x="842755" y="1763679"/>
            <a:ext cx="1140858" cy="912132"/>
          </a:xfrm>
          <a:prstGeom prst="cloud">
            <a:avLst/>
          </a:prstGeom>
          <a:solidFill>
            <a:schemeClr val="accent1"/>
          </a:solidFill>
          <a:ln cap="flat" cmpd="sng" w="12700">
            <a:solidFill>
              <a:srgbClr val="005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/>
          </a:p>
        </p:txBody>
      </p:sp>
      <p:sp>
        <p:nvSpPr>
          <p:cNvPr id="323" name="Google Shape;323;p12"/>
          <p:cNvSpPr/>
          <p:nvPr/>
        </p:nvSpPr>
        <p:spPr>
          <a:xfrm>
            <a:off x="2431493" y="3151069"/>
            <a:ext cx="1140858" cy="912132"/>
          </a:xfrm>
          <a:prstGeom prst="cloud">
            <a:avLst/>
          </a:prstGeom>
          <a:solidFill>
            <a:schemeClr val="accent1"/>
          </a:solidFill>
          <a:ln cap="flat" cmpd="sng" w="12700">
            <a:solidFill>
              <a:srgbClr val="005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/>
          </a:p>
        </p:txBody>
      </p:sp>
      <p:sp>
        <p:nvSpPr>
          <p:cNvPr id="324" name="Google Shape;324;p12"/>
          <p:cNvSpPr/>
          <p:nvPr/>
        </p:nvSpPr>
        <p:spPr>
          <a:xfrm>
            <a:off x="4020230" y="1765514"/>
            <a:ext cx="1140858" cy="912132"/>
          </a:xfrm>
          <a:prstGeom prst="cloud">
            <a:avLst/>
          </a:prstGeom>
          <a:solidFill>
            <a:schemeClr val="accent1"/>
          </a:solidFill>
          <a:ln cap="flat" cmpd="sng" w="12700">
            <a:solidFill>
              <a:srgbClr val="005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/>
          </a:p>
        </p:txBody>
      </p:sp>
      <p:sp>
        <p:nvSpPr>
          <p:cNvPr id="325" name="Google Shape;325;p12"/>
          <p:cNvSpPr/>
          <p:nvPr/>
        </p:nvSpPr>
        <p:spPr>
          <a:xfrm>
            <a:off x="9143970" y="3151069"/>
            <a:ext cx="1140858" cy="912132"/>
          </a:xfrm>
          <a:prstGeom prst="cloud">
            <a:avLst/>
          </a:prstGeom>
          <a:solidFill>
            <a:schemeClr val="accent1"/>
          </a:solidFill>
          <a:ln cap="flat" cmpd="sng" w="12700">
            <a:solidFill>
              <a:srgbClr val="005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endParaRPr/>
          </a:p>
        </p:txBody>
      </p:sp>
      <p:sp>
        <p:nvSpPr>
          <p:cNvPr id="326" name="Google Shape;326;p12"/>
          <p:cNvSpPr/>
          <p:nvPr/>
        </p:nvSpPr>
        <p:spPr>
          <a:xfrm>
            <a:off x="6627276" y="4749073"/>
            <a:ext cx="1140858" cy="912132"/>
          </a:xfrm>
          <a:prstGeom prst="cloud">
            <a:avLst/>
          </a:prstGeom>
          <a:solidFill>
            <a:schemeClr val="accent1"/>
          </a:solidFill>
          <a:ln cap="flat" cmpd="sng" w="12700">
            <a:solidFill>
              <a:srgbClr val="005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</a:t>
            </a:r>
            <a:endParaRPr/>
          </a:p>
        </p:txBody>
      </p:sp>
      <p:sp>
        <p:nvSpPr>
          <p:cNvPr id="327" name="Google Shape;327;p12"/>
          <p:cNvSpPr/>
          <p:nvPr/>
        </p:nvSpPr>
        <p:spPr>
          <a:xfrm>
            <a:off x="6627276" y="1763679"/>
            <a:ext cx="1140858" cy="912132"/>
          </a:xfrm>
          <a:prstGeom prst="cloud">
            <a:avLst/>
          </a:prstGeom>
          <a:solidFill>
            <a:schemeClr val="accent1"/>
          </a:solidFill>
          <a:ln cap="flat" cmpd="sng" w="12700">
            <a:solidFill>
              <a:srgbClr val="005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/>
          </a:p>
        </p:txBody>
      </p:sp>
      <p:cxnSp>
        <p:nvCxnSpPr>
          <p:cNvPr id="328" name="Google Shape;328;p12"/>
          <p:cNvCxnSpPr/>
          <p:nvPr/>
        </p:nvCxnSpPr>
        <p:spPr>
          <a:xfrm flipH="1" rot="10800000">
            <a:off x="4590659" y="2674840"/>
            <a:ext cx="2607046" cy="212822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9" name="Google Shape;329;p12"/>
          <p:cNvCxnSpPr/>
          <p:nvPr/>
        </p:nvCxnSpPr>
        <p:spPr>
          <a:xfrm>
            <a:off x="1413184" y="2674840"/>
            <a:ext cx="1021848" cy="93229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0" name="Google Shape;330;p12"/>
          <p:cNvCxnSpPr/>
          <p:nvPr/>
        </p:nvCxnSpPr>
        <p:spPr>
          <a:xfrm flipH="1" rot="10800000">
            <a:off x="3571400" y="2676675"/>
            <a:ext cx="1019259" cy="93046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1" name="Google Shape;331;p12"/>
          <p:cNvCxnSpPr/>
          <p:nvPr/>
        </p:nvCxnSpPr>
        <p:spPr>
          <a:xfrm>
            <a:off x="1982662" y="5205139"/>
            <a:ext cx="2041107" cy="183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2" name="Google Shape;332;p12"/>
          <p:cNvCxnSpPr/>
          <p:nvPr/>
        </p:nvCxnSpPr>
        <p:spPr>
          <a:xfrm flipH="1" rot="10800000">
            <a:off x="1413184" y="3607135"/>
            <a:ext cx="1021848" cy="119409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3" name="Google Shape;333;p12"/>
          <p:cNvCxnSpPr/>
          <p:nvPr/>
        </p:nvCxnSpPr>
        <p:spPr>
          <a:xfrm>
            <a:off x="3571400" y="3607135"/>
            <a:ext cx="1019259" cy="119592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" name="Google Shape;334;p12"/>
          <p:cNvCxnSpPr/>
          <p:nvPr/>
        </p:nvCxnSpPr>
        <p:spPr>
          <a:xfrm>
            <a:off x="4590659" y="2676675"/>
            <a:ext cx="0" cy="212638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" name="Google Shape;335;p12"/>
          <p:cNvCxnSpPr/>
          <p:nvPr/>
        </p:nvCxnSpPr>
        <p:spPr>
          <a:xfrm>
            <a:off x="3571400" y="3607135"/>
            <a:ext cx="5576109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6" name="Google Shape;336;p12"/>
          <p:cNvCxnSpPr/>
          <p:nvPr/>
        </p:nvCxnSpPr>
        <p:spPr>
          <a:xfrm flipH="1" rot="10800000">
            <a:off x="5160137" y="2219745"/>
            <a:ext cx="1470678" cy="183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12"/>
          <p:cNvCxnSpPr/>
          <p:nvPr/>
        </p:nvCxnSpPr>
        <p:spPr>
          <a:xfrm flipH="1">
            <a:off x="7197705" y="3607135"/>
            <a:ext cx="1949804" cy="119409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2"/>
          <p:cNvCxnSpPr/>
          <p:nvPr/>
        </p:nvCxnSpPr>
        <p:spPr>
          <a:xfrm rot="10800000">
            <a:off x="7197705" y="2674840"/>
            <a:ext cx="1949804" cy="93229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12"/>
          <p:cNvCxnSpPr/>
          <p:nvPr/>
        </p:nvCxnSpPr>
        <p:spPr>
          <a:xfrm flipH="1">
            <a:off x="9714399" y="2720412"/>
            <a:ext cx="6995" cy="482809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2"/>
          <p:cNvCxnSpPr/>
          <p:nvPr/>
        </p:nvCxnSpPr>
        <p:spPr>
          <a:xfrm flipH="1">
            <a:off x="7767183" y="2205225"/>
            <a:ext cx="1230898" cy="1452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1" name="Google Shape;341;p12"/>
          <p:cNvCxnSpPr/>
          <p:nvPr/>
        </p:nvCxnSpPr>
        <p:spPr>
          <a:xfrm>
            <a:off x="1413184" y="2674840"/>
            <a:ext cx="0" cy="212638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2" name="Google Shape;342;p12"/>
          <p:cNvCxnSpPr/>
          <p:nvPr/>
        </p:nvCxnSpPr>
        <p:spPr>
          <a:xfrm flipH="1">
            <a:off x="9712629" y="4062230"/>
            <a:ext cx="1770" cy="739809"/>
          </a:xfrm>
          <a:prstGeom prst="straightConnector1">
            <a:avLst/>
          </a:prstGeom>
          <a:noFill/>
          <a:ln cap="rnd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3" name="Google Shape;343;p12"/>
          <p:cNvCxnSpPr/>
          <p:nvPr/>
        </p:nvCxnSpPr>
        <p:spPr>
          <a:xfrm rot="10800000">
            <a:off x="7767183" y="5205139"/>
            <a:ext cx="1378556" cy="814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4" name="Google Shape;344;p12"/>
          <p:cNvCxnSpPr/>
          <p:nvPr/>
        </p:nvCxnSpPr>
        <p:spPr>
          <a:xfrm flipH="1" rot="10800000">
            <a:off x="5160137" y="5205139"/>
            <a:ext cx="1470678" cy="183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5" name="Google Shape;345;p12"/>
          <p:cNvSpPr/>
          <p:nvPr/>
        </p:nvSpPr>
        <p:spPr>
          <a:xfrm>
            <a:off x="8984801" y="4691325"/>
            <a:ext cx="1455655" cy="1032572"/>
          </a:xfrm>
          <a:prstGeom prst="cloud">
            <a:avLst/>
          </a:prstGeom>
          <a:solidFill>
            <a:srgbClr val="C00000"/>
          </a:solidFill>
          <a:ln cap="flat" cmpd="sng" w="127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 999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198.51.100.0</a:t>
            </a:r>
            <a:endParaRPr/>
          </a:p>
        </p:txBody>
      </p:sp>
      <p:pic>
        <p:nvPicPr>
          <p:cNvPr descr="Medieval Armor with solid fill" id="346" name="Google Shape;34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44909" y="3203221"/>
            <a:ext cx="647199" cy="647199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78039"/>
              </a:srgbClr>
            </a:outerShdw>
          </a:effectLst>
        </p:spPr>
      </p:pic>
      <p:grpSp>
        <p:nvGrpSpPr>
          <p:cNvPr id="347" name="Google Shape;347;p12"/>
          <p:cNvGrpSpPr/>
          <p:nvPr/>
        </p:nvGrpSpPr>
        <p:grpSpPr>
          <a:xfrm>
            <a:off x="9714399" y="905814"/>
            <a:ext cx="1455655" cy="1455655"/>
            <a:chOff x="9945697" y="1362249"/>
            <a:chExt cx="1455655" cy="1455655"/>
          </a:xfrm>
        </p:grpSpPr>
        <p:pic>
          <p:nvPicPr>
            <p:cNvPr id="348" name="Google Shape;348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945697" y="1362249"/>
              <a:ext cx="1455655" cy="1455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9" name="Google Shape;349;p12"/>
            <p:cNvSpPr txBox="1"/>
            <p:nvPr/>
          </p:nvSpPr>
          <p:spPr>
            <a:xfrm>
              <a:off x="10418347" y="2069958"/>
              <a:ext cx="5523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ROA</a:t>
              </a:r>
              <a:endParaRPr/>
            </a:p>
          </p:txBody>
        </p:sp>
      </p:grpSp>
      <p:pic>
        <p:nvPicPr>
          <p:cNvPr descr="Medieval Armor with solid fill" id="350" name="Google Shape;35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0364" y="4801225"/>
            <a:ext cx="647199" cy="647199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78039"/>
              </a:srgbClr>
            </a:outerShdw>
          </a:effectLst>
        </p:spPr>
      </p:pic>
      <p:sp>
        <p:nvSpPr>
          <p:cNvPr id="351" name="Google Shape;351;p12"/>
          <p:cNvSpPr txBox="1"/>
          <p:nvPr/>
        </p:nvSpPr>
        <p:spPr>
          <a:xfrm>
            <a:off x="9796317" y="3326766"/>
            <a:ext cx="3443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cxnSp>
        <p:nvCxnSpPr>
          <p:cNvPr id="352" name="Google Shape;352;p12"/>
          <p:cNvCxnSpPr/>
          <p:nvPr/>
        </p:nvCxnSpPr>
        <p:spPr>
          <a:xfrm flipH="1" rot="10800000">
            <a:off x="9712629" y="4062230"/>
            <a:ext cx="1770" cy="688133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53" name="Google Shape;353;p12"/>
          <p:cNvCxnSpPr/>
          <p:nvPr/>
        </p:nvCxnSpPr>
        <p:spPr>
          <a:xfrm rot="10800000">
            <a:off x="7767183" y="5205139"/>
            <a:ext cx="1222133" cy="2472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54" name="Google Shape;354;p12"/>
          <p:cNvSpPr txBox="1"/>
          <p:nvPr/>
        </p:nvSpPr>
        <p:spPr>
          <a:xfrm>
            <a:off x="7311771" y="4913114"/>
            <a:ext cx="3443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pic>
        <p:nvPicPr>
          <p:cNvPr descr="Medieval Armor with solid fill" id="355" name="Google Shape;35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2643" y="3214377"/>
            <a:ext cx="647199" cy="647199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78039"/>
              </a:srgbClr>
            </a:outerShdw>
          </a:effectLst>
        </p:spPr>
      </p:pic>
      <p:pic>
        <p:nvPicPr>
          <p:cNvPr descr="Medieval Armor with solid fill" id="356" name="Google Shape;35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83142" y="4881539"/>
            <a:ext cx="647199" cy="647199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78039"/>
              </a:srgbClr>
            </a:outerShdw>
          </a:effectLst>
        </p:spPr>
      </p:pic>
      <p:grpSp>
        <p:nvGrpSpPr>
          <p:cNvPr id="357" name="Google Shape;357;p12"/>
          <p:cNvGrpSpPr/>
          <p:nvPr/>
        </p:nvGrpSpPr>
        <p:grpSpPr>
          <a:xfrm>
            <a:off x="498283" y="725384"/>
            <a:ext cx="685800" cy="685800"/>
            <a:chOff x="498283" y="732010"/>
            <a:chExt cx="685800" cy="685800"/>
          </a:xfrm>
        </p:grpSpPr>
        <p:sp>
          <p:nvSpPr>
            <p:cNvPr id="358" name="Google Shape;358;p12"/>
            <p:cNvSpPr/>
            <p:nvPr/>
          </p:nvSpPr>
          <p:spPr>
            <a:xfrm>
              <a:off x="498283" y="732010"/>
              <a:ext cx="685800" cy="685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2"/>
            <p:cNvSpPr/>
            <p:nvPr/>
          </p:nvSpPr>
          <p:spPr>
            <a:xfrm>
              <a:off x="564545" y="798272"/>
              <a:ext cx="548640" cy="548640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2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3"/>
          <p:cNvSpPr txBox="1"/>
          <p:nvPr>
            <p:ph type="title"/>
          </p:nvPr>
        </p:nvSpPr>
        <p:spPr>
          <a:xfrm>
            <a:off x="154004" y="1924594"/>
            <a:ext cx="11672236" cy="3032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attrocento Sans"/>
              <a:buNone/>
            </a:pPr>
            <a:r>
              <a:rPr lang="en-US">
                <a:latin typeface="Quattrocento Sans"/>
                <a:ea typeface="Quattrocento Sans"/>
                <a:cs typeface="Quattrocento Sans"/>
                <a:sym typeface="Quattrocento Sans"/>
              </a:rPr>
              <a:t>Current RPKI Deployment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4"/>
          <p:cNvSpPr txBox="1"/>
          <p:nvPr>
            <p:ph idx="1" type="body"/>
          </p:nvPr>
        </p:nvSpPr>
        <p:spPr>
          <a:xfrm>
            <a:off x="407894" y="2552699"/>
            <a:ext cx="4823012" cy="3624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Quattrocento Sans"/>
                <a:ea typeface="Quattrocento Sans"/>
                <a:cs typeface="Quattrocento Sans"/>
                <a:sym typeface="Quattrocento Sans"/>
              </a:rPr>
              <a:t>Only </a:t>
            </a:r>
            <a:r>
              <a:rPr b="1" lang="en-US" sz="2400">
                <a:latin typeface="Quattrocento Sans"/>
                <a:ea typeface="Quattrocento Sans"/>
                <a:cs typeface="Quattrocento Sans"/>
                <a:sym typeface="Quattrocento Sans"/>
              </a:rPr>
              <a:t>19.5% </a:t>
            </a:r>
            <a:r>
              <a:rPr lang="en-US" sz="2400">
                <a:latin typeface="Quattrocento Sans"/>
                <a:ea typeface="Quattrocento Sans"/>
                <a:cs typeface="Quattrocento Sans"/>
                <a:sym typeface="Quattrocento Sans"/>
              </a:rPr>
              <a:t>of Orgs registered to use ARIN’s RPKI services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Quattrocento Sans"/>
                <a:ea typeface="Quattrocento Sans"/>
                <a:cs typeface="Quattrocento Sans"/>
                <a:sym typeface="Quattrocento Sans"/>
              </a:rPr>
              <a:t>Hosted – </a:t>
            </a:r>
            <a:r>
              <a:rPr b="1" lang="en-US" sz="2400">
                <a:latin typeface="Quattrocento Sans"/>
                <a:ea typeface="Quattrocento Sans"/>
                <a:cs typeface="Quattrocento Sans"/>
                <a:sym typeface="Quattrocento Sans"/>
              </a:rPr>
              <a:t>3,201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Quattrocento Sans"/>
                <a:ea typeface="Quattrocento Sans"/>
                <a:cs typeface="Quattrocento Sans"/>
                <a:sym typeface="Quattrocento Sans"/>
              </a:rPr>
              <a:t>Delegated – </a:t>
            </a:r>
            <a:r>
              <a:rPr b="1" lang="en-US" sz="2400">
                <a:latin typeface="Quattrocento Sans"/>
                <a:ea typeface="Quattrocento Sans"/>
                <a:cs typeface="Quattrocento Sans"/>
                <a:sym typeface="Quattrocento Sans"/>
              </a:rPr>
              <a:t>80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Quattrocento Sans"/>
                <a:ea typeface="Quattrocento Sans"/>
                <a:cs typeface="Quattrocento Sans"/>
                <a:sym typeface="Quattrocento Sans"/>
              </a:rPr>
              <a:t>Repository Service (RPS) – </a:t>
            </a:r>
            <a:r>
              <a:rPr b="1" lang="en-US" sz="2400">
                <a:latin typeface="Quattrocento Sans"/>
                <a:ea typeface="Quattrocento Sans"/>
                <a:cs typeface="Quattrocento Sans"/>
                <a:sym typeface="Quattrocento Sans"/>
              </a:rPr>
              <a:t>31</a:t>
            </a:r>
            <a:endParaRPr/>
          </a:p>
        </p:txBody>
      </p:sp>
      <p:sp>
        <p:nvSpPr>
          <p:cNvPr id="370" name="Google Shape;370;p14"/>
          <p:cNvSpPr txBox="1"/>
          <p:nvPr>
            <p:ph type="title"/>
          </p:nvPr>
        </p:nvSpPr>
        <p:spPr>
          <a:xfrm>
            <a:off x="1297576" y="365126"/>
            <a:ext cx="10056223" cy="6799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Quattrocento Sans"/>
              <a:buNone/>
            </a:pPr>
            <a:r>
              <a:rPr b="1" lang="en-US" sz="3600">
                <a:latin typeface="Quattrocento Sans"/>
                <a:ea typeface="Quattrocento Sans"/>
                <a:cs typeface="Quattrocento Sans"/>
                <a:sym typeface="Quattrocento Sans"/>
              </a:rPr>
              <a:t>RPKI Adoption – Org Participation</a:t>
            </a:r>
            <a:endParaRPr/>
          </a:p>
        </p:txBody>
      </p:sp>
      <p:pic>
        <p:nvPicPr>
          <p:cNvPr descr="Anchor with solid fill" id="371" name="Google Shape;37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753025">
            <a:off x="8923855" y="1213991"/>
            <a:ext cx="329450" cy="329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, line chart&#10;&#10;Description automatically generated" id="372" name="Google Shape;37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31243" y="1473284"/>
            <a:ext cx="5919405" cy="48883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3" name="Google Shape;373;p14"/>
          <p:cNvGrpSpPr/>
          <p:nvPr/>
        </p:nvGrpSpPr>
        <p:grpSpPr>
          <a:xfrm>
            <a:off x="498283" y="732010"/>
            <a:ext cx="685800" cy="685800"/>
            <a:chOff x="498283" y="732010"/>
            <a:chExt cx="685800" cy="685800"/>
          </a:xfrm>
        </p:grpSpPr>
        <p:sp>
          <p:nvSpPr>
            <p:cNvPr id="374" name="Google Shape;374;p14"/>
            <p:cNvSpPr/>
            <p:nvPr/>
          </p:nvSpPr>
          <p:spPr>
            <a:xfrm>
              <a:off x="498283" y="732010"/>
              <a:ext cx="685800" cy="685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564545" y="798272"/>
              <a:ext cx="548640" cy="548640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5"/>
          <p:cNvSpPr txBox="1"/>
          <p:nvPr>
            <p:ph idx="1" type="body"/>
          </p:nvPr>
        </p:nvSpPr>
        <p:spPr>
          <a:xfrm>
            <a:off x="524101" y="1593920"/>
            <a:ext cx="5075187" cy="4939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Quattrocento Sans"/>
                <a:ea typeface="Quattrocento Sans"/>
                <a:cs typeface="Quattrocento Sans"/>
                <a:sym typeface="Quattrocento Sans"/>
              </a:rPr>
              <a:t>ARIN's Hosted Repository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Quattrocento Sans"/>
                <a:ea typeface="Quattrocento Sans"/>
                <a:cs typeface="Quattrocento Sans"/>
                <a:sym typeface="Quattrocento Sans"/>
              </a:rPr>
              <a:t>Route Origin Authorizations (ROAs):</a:t>
            </a:r>
            <a:r>
              <a:rPr b="1" lang="en-US" sz="2000">
                <a:latin typeface="Quattrocento Sans"/>
                <a:ea typeface="Quattrocento Sans"/>
                <a:cs typeface="Quattrocento Sans"/>
                <a:sym typeface="Quattrocento Sans"/>
              </a:rPr>
              <a:t> 54,892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Quattrocento Sans"/>
                <a:ea typeface="Quattrocento Sans"/>
                <a:cs typeface="Quattrocento Sans"/>
                <a:sym typeface="Quattrocento Sans"/>
              </a:rPr>
              <a:t>Validated ROA Payloads (VRPs</a:t>
            </a:r>
            <a:r>
              <a:rPr baseline="30000" lang="en-US" sz="2000">
                <a:latin typeface="Quattrocento Sans"/>
                <a:ea typeface="Quattrocento Sans"/>
                <a:cs typeface="Quattrocento Sans"/>
                <a:sym typeface="Quattrocento Sans"/>
              </a:rPr>
              <a:t>*</a:t>
            </a:r>
            <a:r>
              <a:rPr lang="en-US" sz="2000">
                <a:latin typeface="Quattrocento Sans"/>
                <a:ea typeface="Quattrocento Sans"/>
                <a:cs typeface="Quattrocento Sans"/>
                <a:sym typeface="Quattrocento Sans"/>
              </a:rPr>
              <a:t>): </a:t>
            </a:r>
            <a:r>
              <a:rPr b="1" lang="en-US" sz="2000">
                <a:latin typeface="Quattrocento Sans"/>
                <a:ea typeface="Quattrocento Sans"/>
                <a:cs typeface="Quattrocento Sans"/>
                <a:sym typeface="Quattrocento Sans"/>
              </a:rPr>
              <a:t>66,774 </a:t>
            </a:r>
            <a:endParaRPr sz="20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Quattrocento Sans"/>
                <a:ea typeface="Quattrocento Sans"/>
                <a:cs typeface="Quattrocento Sans"/>
                <a:sym typeface="Quattrocento Sans"/>
              </a:rPr>
              <a:t>ARIN's RPS Repository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Quattrocento Sans"/>
                <a:ea typeface="Quattrocento Sans"/>
                <a:cs typeface="Quattrocento Sans"/>
                <a:sym typeface="Quattrocento Sans"/>
              </a:rPr>
              <a:t>ROAs: </a:t>
            </a:r>
            <a:r>
              <a:rPr b="1" lang="en-US" sz="2000">
                <a:latin typeface="Quattrocento Sans"/>
                <a:ea typeface="Quattrocento Sans"/>
                <a:cs typeface="Quattrocento Sans"/>
                <a:sym typeface="Quattrocento Sans"/>
              </a:rPr>
              <a:t>1,150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Quattrocento Sans"/>
                <a:ea typeface="Quattrocento Sans"/>
                <a:cs typeface="Quattrocento Sans"/>
                <a:sym typeface="Quattrocento Sans"/>
              </a:rPr>
              <a:t>VRPs</a:t>
            </a:r>
            <a:r>
              <a:rPr baseline="30000" lang="en-US" sz="2000">
                <a:latin typeface="Quattrocento Sans"/>
                <a:ea typeface="Quattrocento Sans"/>
                <a:cs typeface="Quattrocento Sans"/>
                <a:sym typeface="Quattrocento Sans"/>
              </a:rPr>
              <a:t>*</a:t>
            </a:r>
            <a:r>
              <a:rPr lang="en-US" sz="2000">
                <a:latin typeface="Quattrocento Sans"/>
                <a:ea typeface="Quattrocento Sans"/>
                <a:cs typeface="Quattrocento Sans"/>
                <a:sym typeface="Quattrocento Sans"/>
              </a:rPr>
              <a:t>: (prefixes): 2,979 </a:t>
            </a:r>
            <a:endParaRPr/>
          </a:p>
          <a:p>
            <a:pPr indent="-825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aseline="30000" i="1" lang="en-US" sz="1400">
                <a:latin typeface="Quattrocento Sans"/>
                <a:ea typeface="Quattrocento Sans"/>
                <a:cs typeface="Quattrocento Sans"/>
                <a:sym typeface="Quattrocento Sans"/>
              </a:rPr>
              <a:t>*</a:t>
            </a:r>
            <a:r>
              <a:rPr i="1" lang="en-US" sz="1400">
                <a:latin typeface="Quattrocento Sans"/>
                <a:ea typeface="Quattrocento Sans"/>
                <a:cs typeface="Quattrocento Sans"/>
                <a:sym typeface="Quattrocento Sans"/>
              </a:rPr>
              <a:t> VRPs </a:t>
            </a:r>
            <a:r>
              <a:rPr i="1" lang="en-US" sz="1400"/>
              <a:t>contain an IP prefix, a maximum length, and an origin AS number derived from a validated ROA, (validated by ARIN to contain authoritative data).</a:t>
            </a:r>
            <a:endParaRPr i="1" sz="14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825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1" name="Google Shape;381;p15"/>
          <p:cNvSpPr txBox="1"/>
          <p:nvPr>
            <p:ph type="title"/>
          </p:nvPr>
        </p:nvSpPr>
        <p:spPr>
          <a:xfrm>
            <a:off x="1297576" y="365126"/>
            <a:ext cx="10056223" cy="6799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Quattrocento Sans"/>
              <a:buNone/>
            </a:pPr>
            <a:r>
              <a:rPr b="1" lang="en-US" sz="3600">
                <a:latin typeface="Quattrocento Sans"/>
                <a:ea typeface="Quattrocento Sans"/>
                <a:cs typeface="Quattrocento Sans"/>
                <a:sym typeface="Quattrocento Sans"/>
              </a:rPr>
              <a:t>RPKI ROAs – Covered Prefixes </a:t>
            </a:r>
            <a:endParaRPr/>
          </a:p>
        </p:txBody>
      </p:sp>
      <p:pic>
        <p:nvPicPr>
          <p:cNvPr descr="Anchor with solid fill" id="382" name="Google Shape;38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753025">
            <a:off x="8923855" y="1213991"/>
            <a:ext cx="329450" cy="32945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15"/>
          <p:cNvSpPr txBox="1"/>
          <p:nvPr/>
        </p:nvSpPr>
        <p:spPr>
          <a:xfrm>
            <a:off x="6452900" y="1551791"/>
            <a:ext cx="482301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825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Graphical user interface, chart&#10;&#10;Description automatically generated" id="384" name="Google Shape;38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5045" y="1379563"/>
            <a:ext cx="5518727" cy="4939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5" name="Google Shape;385;p15"/>
          <p:cNvGrpSpPr/>
          <p:nvPr/>
        </p:nvGrpSpPr>
        <p:grpSpPr>
          <a:xfrm>
            <a:off x="498283" y="732010"/>
            <a:ext cx="685800" cy="685800"/>
            <a:chOff x="498283" y="732010"/>
            <a:chExt cx="685800" cy="685800"/>
          </a:xfrm>
        </p:grpSpPr>
        <p:sp>
          <p:nvSpPr>
            <p:cNvPr id="386" name="Google Shape;386;p15"/>
            <p:cNvSpPr/>
            <p:nvPr/>
          </p:nvSpPr>
          <p:spPr>
            <a:xfrm>
              <a:off x="498283" y="732010"/>
              <a:ext cx="685800" cy="685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564545" y="798272"/>
              <a:ext cx="548640" cy="548640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6"/>
          <p:cNvSpPr txBox="1"/>
          <p:nvPr>
            <p:ph type="title"/>
          </p:nvPr>
        </p:nvSpPr>
        <p:spPr>
          <a:xfrm>
            <a:off x="1297576" y="365126"/>
            <a:ext cx="10056223" cy="6799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Quattrocento Sans"/>
              <a:buNone/>
            </a:pPr>
            <a:r>
              <a:rPr b="1" lang="en-US" sz="3600">
                <a:latin typeface="Quattrocento Sans"/>
                <a:ea typeface="Quattrocento Sans"/>
                <a:cs typeface="Quattrocento Sans"/>
                <a:sym typeface="Quattrocento Sans"/>
              </a:rPr>
              <a:t>RPKI Valid Route Announcements </a:t>
            </a:r>
            <a:endParaRPr/>
          </a:p>
        </p:txBody>
      </p:sp>
      <p:pic>
        <p:nvPicPr>
          <p:cNvPr descr="Anchor with solid fill" id="393" name="Google Shape;39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753025">
            <a:off x="8923855" y="1213991"/>
            <a:ext cx="329450" cy="329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4" name="Google Shape;394;p16"/>
          <p:cNvGrpSpPr/>
          <p:nvPr/>
        </p:nvGrpSpPr>
        <p:grpSpPr>
          <a:xfrm>
            <a:off x="498283" y="732010"/>
            <a:ext cx="685800" cy="685800"/>
            <a:chOff x="498283" y="732010"/>
            <a:chExt cx="685800" cy="685800"/>
          </a:xfrm>
        </p:grpSpPr>
        <p:sp>
          <p:nvSpPr>
            <p:cNvPr id="395" name="Google Shape;395;p16"/>
            <p:cNvSpPr/>
            <p:nvPr/>
          </p:nvSpPr>
          <p:spPr>
            <a:xfrm>
              <a:off x="498283" y="732010"/>
              <a:ext cx="685800" cy="685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564545" y="798272"/>
              <a:ext cx="548640" cy="548640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397" name="Google Shape;397;p16"/>
          <p:cNvSpPr txBox="1"/>
          <p:nvPr/>
        </p:nvSpPr>
        <p:spPr>
          <a:xfrm>
            <a:off x="1056904" y="2307206"/>
            <a:ext cx="4769362" cy="24357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28.91% </a:t>
            </a:r>
            <a:r>
              <a:rPr lang="en-US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of Internet routes with ARIN IPv4 resources marked as RPKI Valid*</a:t>
            </a:r>
            <a:endParaRPr/>
          </a:p>
          <a:p>
            <a:pPr indent="-285750" lvl="5" marL="285750" marR="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Up 6.5% </a:t>
            </a:r>
            <a:r>
              <a:rPr b="0" i="0" lang="en-US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year over year</a:t>
            </a:r>
            <a:endParaRPr/>
          </a:p>
        </p:txBody>
      </p:sp>
      <p:sp>
        <p:nvSpPr>
          <p:cNvPr id="398" name="Google Shape;398;p16"/>
          <p:cNvSpPr txBox="1"/>
          <p:nvPr/>
        </p:nvSpPr>
        <p:spPr>
          <a:xfrm>
            <a:off x="6446658" y="2307206"/>
            <a:ext cx="4946272" cy="2435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47.88% </a:t>
            </a:r>
            <a:r>
              <a:rPr lang="en-US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of Internet routes with ARIN IPv6 resources marked as RPKI Valid*</a:t>
            </a:r>
            <a:endParaRPr/>
          </a:p>
          <a:p>
            <a:pPr indent="-285750" lvl="1" marL="285750" marR="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Up 4.2% </a:t>
            </a:r>
            <a:r>
              <a:rPr b="0" i="0" lang="en-US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year over year</a:t>
            </a:r>
            <a:endParaRPr/>
          </a:p>
        </p:txBody>
      </p:sp>
      <p:sp>
        <p:nvSpPr>
          <p:cNvPr id="399" name="Google Shape;399;p16"/>
          <p:cNvSpPr txBox="1"/>
          <p:nvPr/>
        </p:nvSpPr>
        <p:spPr>
          <a:xfrm>
            <a:off x="985700" y="5836947"/>
            <a:ext cx="1053111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i="1" lang="en-US" sz="1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* </a:t>
            </a:r>
            <a:r>
              <a:rPr i="1" lang="en-US" sz="1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To be considered RPKI valid there must be a VRP that exactly matches an existing route announcement in the global BGP table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400" name="Google Shape;400;p16"/>
          <p:cNvCxnSpPr/>
          <p:nvPr/>
        </p:nvCxnSpPr>
        <p:spPr>
          <a:xfrm>
            <a:off x="5991023" y="2125362"/>
            <a:ext cx="0" cy="3319849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7"/>
          <p:cNvSpPr txBox="1"/>
          <p:nvPr>
            <p:ph type="title"/>
          </p:nvPr>
        </p:nvSpPr>
        <p:spPr>
          <a:xfrm>
            <a:off x="1297576" y="365126"/>
            <a:ext cx="10056223" cy="6799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Quattrocento Sans"/>
              <a:buNone/>
            </a:pPr>
            <a:r>
              <a:rPr b="1" lang="en-US" sz="3600">
                <a:latin typeface="Quattrocento Sans"/>
                <a:ea typeface="Quattrocento Sans"/>
                <a:cs typeface="Quattrocento Sans"/>
                <a:sym typeface="Quattrocento Sans"/>
              </a:rPr>
              <a:t>RPKI Valid Resources</a:t>
            </a:r>
            <a:endParaRPr/>
          </a:p>
        </p:txBody>
      </p:sp>
      <p:pic>
        <p:nvPicPr>
          <p:cNvPr descr="Anchor with solid fill" id="406" name="Google Shape;40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753025">
            <a:off x="8923855" y="1213991"/>
            <a:ext cx="329450" cy="32945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17"/>
          <p:cNvSpPr txBox="1"/>
          <p:nvPr/>
        </p:nvSpPr>
        <p:spPr>
          <a:xfrm>
            <a:off x="6452900" y="1551791"/>
            <a:ext cx="482301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825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8" name="Google Shape;408;p17"/>
          <p:cNvSpPr txBox="1"/>
          <p:nvPr/>
        </p:nvSpPr>
        <p:spPr>
          <a:xfrm>
            <a:off x="619539" y="2109651"/>
            <a:ext cx="10952922" cy="3365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Quattrocento Sans"/>
              <a:buNone/>
            </a:pPr>
            <a:r>
              <a:rPr b="1" lang="en-US" sz="2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45.3%</a:t>
            </a:r>
            <a:r>
              <a:rPr lang="en-US" sz="2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of eligible</a:t>
            </a:r>
            <a:r>
              <a:rPr baseline="30000" lang="en-US" sz="2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*</a:t>
            </a:r>
            <a:r>
              <a:rPr lang="en-US" sz="2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 ARIN IP resources announced are marked as RPKI valid</a:t>
            </a:r>
            <a:r>
              <a:rPr baseline="30000" lang="en-US" sz="2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**</a:t>
            </a:r>
            <a:endParaRPr/>
          </a:p>
          <a:p>
            <a:pPr indent="-457200" lvl="0" marL="4572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508M (eligible) / 1.12B (allocated to ARIN)</a:t>
            </a:r>
            <a:endParaRPr baseline="30000" sz="22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457200" lvl="0" marL="4572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5.0% increase year-over-year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ttrocento Sans"/>
              <a:buNone/>
            </a:pPr>
            <a:r>
              <a:rPr baseline="30000"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*</a:t>
            </a:r>
            <a:r>
              <a:rPr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i="1"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Resources must be covered by a valid (L)RSA agreement to be eligible for RPKI services at ARIN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ttrocento Sans"/>
              <a:buNone/>
            </a:pPr>
            <a:r>
              <a:rPr baseline="30000" i="1"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** </a:t>
            </a:r>
            <a:r>
              <a:rPr i="1"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To be considered RPKI valid there must be a VRP that exactly matches an existing route announcement in the global BGP table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9" name="Google Shape;409;p17"/>
          <p:cNvGrpSpPr/>
          <p:nvPr/>
        </p:nvGrpSpPr>
        <p:grpSpPr>
          <a:xfrm>
            <a:off x="498283" y="732010"/>
            <a:ext cx="685800" cy="685800"/>
            <a:chOff x="498283" y="732010"/>
            <a:chExt cx="685800" cy="685800"/>
          </a:xfrm>
        </p:grpSpPr>
        <p:sp>
          <p:nvSpPr>
            <p:cNvPr id="410" name="Google Shape;410;p17"/>
            <p:cNvSpPr/>
            <p:nvPr/>
          </p:nvSpPr>
          <p:spPr>
            <a:xfrm>
              <a:off x="498283" y="732010"/>
              <a:ext cx="685800" cy="685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7"/>
            <p:cNvSpPr/>
            <p:nvPr/>
          </p:nvSpPr>
          <p:spPr>
            <a:xfrm>
              <a:off x="564545" y="798272"/>
              <a:ext cx="548640" cy="548640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8"/>
          <p:cNvSpPr txBox="1"/>
          <p:nvPr/>
        </p:nvSpPr>
        <p:spPr>
          <a:xfrm>
            <a:off x="3009482" y="6067780"/>
            <a:ext cx="154435" cy="22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8"/>
          <p:cNvSpPr txBox="1"/>
          <p:nvPr/>
        </p:nvSpPr>
        <p:spPr>
          <a:xfrm>
            <a:off x="3214418" y="2805831"/>
            <a:ext cx="592617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We can do better! </a:t>
            </a:r>
            <a:endParaRPr/>
          </a:p>
        </p:txBody>
      </p:sp>
      <p:cxnSp>
        <p:nvCxnSpPr>
          <p:cNvPr id="418" name="Google Shape;418;p18"/>
          <p:cNvCxnSpPr/>
          <p:nvPr/>
        </p:nvCxnSpPr>
        <p:spPr>
          <a:xfrm>
            <a:off x="3283131" y="3718560"/>
            <a:ext cx="4894218" cy="0"/>
          </a:xfrm>
          <a:prstGeom prst="straightConnector1">
            <a:avLst/>
          </a:prstGeom>
          <a:noFill/>
          <a:ln cap="flat" cmpd="sng" w="444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9"/>
          <p:cNvSpPr txBox="1"/>
          <p:nvPr>
            <p:ph type="title"/>
          </p:nvPr>
        </p:nvSpPr>
        <p:spPr>
          <a:xfrm>
            <a:off x="154004" y="1924594"/>
            <a:ext cx="11672236" cy="3032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attrocento Sans"/>
              <a:buNone/>
            </a:pPr>
            <a:r>
              <a:rPr lang="en-US">
                <a:latin typeface="Quattrocento Sans"/>
                <a:ea typeface="Quattrocento Sans"/>
                <a:cs typeface="Quattrocento Sans"/>
                <a:sym typeface="Quattrocento Sans"/>
              </a:rPr>
              <a:t>Using ARIN’s RPKI Services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>
                <a:latin typeface="Quattrocento Sans"/>
                <a:ea typeface="Quattrocento Sans"/>
                <a:cs typeface="Quattrocento Sans"/>
                <a:sym typeface="Quattrocento Sans"/>
              </a:rPr>
              <a:t>Security of the Early Internet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>
                <a:latin typeface="Quattrocento Sans"/>
                <a:ea typeface="Quattrocento Sans"/>
                <a:cs typeface="Quattrocento Sans"/>
                <a:sym typeface="Quattrocento Sans"/>
              </a:rPr>
              <a:t>The Goal of the RPKI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>
                <a:latin typeface="Quattrocento Sans"/>
                <a:ea typeface="Quattrocento Sans"/>
                <a:cs typeface="Quattrocento Sans"/>
                <a:sym typeface="Quattrocento Sans"/>
              </a:rPr>
              <a:t>Current RPKI Deployment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>
                <a:latin typeface="Quattrocento Sans"/>
                <a:ea typeface="Quattrocento Sans"/>
                <a:cs typeface="Quattrocento Sans"/>
                <a:sym typeface="Quattrocento Sans"/>
              </a:rPr>
              <a:t>Using ARIN’s RPKI Services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78" name="Google Shape;78;p2"/>
          <p:cNvSpPr txBox="1"/>
          <p:nvPr>
            <p:ph type="title"/>
          </p:nvPr>
        </p:nvSpPr>
        <p:spPr>
          <a:xfrm>
            <a:off x="1297576" y="365126"/>
            <a:ext cx="10056223" cy="6799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Quattrocento Sans"/>
              <a:buNone/>
            </a:pPr>
            <a:r>
              <a:rPr b="1" lang="en-US">
                <a:latin typeface="Quattrocento Sans"/>
                <a:ea typeface="Quattrocento Sans"/>
                <a:cs typeface="Quattrocento Sans"/>
                <a:sym typeface="Quattrocento Sans"/>
              </a:rPr>
              <a:t>What’s Being Covered Today</a:t>
            </a:r>
            <a:endParaRPr/>
          </a:p>
        </p:txBody>
      </p:sp>
      <p:grpSp>
        <p:nvGrpSpPr>
          <p:cNvPr id="79" name="Google Shape;79;p2"/>
          <p:cNvGrpSpPr/>
          <p:nvPr/>
        </p:nvGrpSpPr>
        <p:grpSpPr>
          <a:xfrm>
            <a:off x="498283" y="732010"/>
            <a:ext cx="685800" cy="685800"/>
            <a:chOff x="498283" y="732010"/>
            <a:chExt cx="685800" cy="685800"/>
          </a:xfrm>
        </p:grpSpPr>
        <p:sp>
          <p:nvSpPr>
            <p:cNvPr id="80" name="Google Shape;80;p2"/>
            <p:cNvSpPr/>
            <p:nvPr/>
          </p:nvSpPr>
          <p:spPr>
            <a:xfrm>
              <a:off x="498283" y="732010"/>
              <a:ext cx="685800" cy="685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64545" y="798272"/>
              <a:ext cx="548640" cy="548640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0"/>
          <p:cNvSpPr txBox="1"/>
          <p:nvPr>
            <p:ph idx="1" type="body"/>
          </p:nvPr>
        </p:nvSpPr>
        <p:spPr>
          <a:xfrm>
            <a:off x="407894" y="1825625"/>
            <a:ext cx="4823012" cy="4843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latin typeface="Quattrocento Sans"/>
                <a:ea typeface="Quattrocento Sans"/>
                <a:cs typeface="Quattrocento Sans"/>
                <a:sym typeface="Quattrocento Sans"/>
              </a:rPr>
              <a:t>Certificate Authority (CA) managed by ARIN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latin typeface="Quattrocento Sans"/>
                <a:ea typeface="Quattrocento Sans"/>
                <a:cs typeface="Quattrocento Sans"/>
                <a:sym typeface="Quattrocento Sans"/>
              </a:rPr>
              <a:t>Repository and Publication services run by ARIN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latin typeface="Quattrocento Sans"/>
                <a:ea typeface="Quattrocento Sans"/>
                <a:cs typeface="Quattrocento Sans"/>
                <a:sym typeface="Quattrocento Sans"/>
              </a:rPr>
              <a:t>Org creates and maintains their ROAs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latin typeface="Quattrocento Sans"/>
                <a:ea typeface="Quattrocento Sans"/>
                <a:cs typeface="Quattrocento Sans"/>
                <a:sym typeface="Quattrocento Sans"/>
              </a:rPr>
              <a:t>Accessed via ARIN Online portal or the RESTful API</a:t>
            </a:r>
            <a:endParaRPr/>
          </a:p>
          <a:p>
            <a:pPr indent="-2032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200"/>
              <a:buNone/>
            </a:pPr>
            <a:r>
              <a:rPr b="1" lang="en-US" sz="2200">
                <a:solidFill>
                  <a:srgbClr val="33333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* Easiest to use;</a:t>
            </a:r>
            <a:r>
              <a:rPr lang="en-US" sz="2200">
                <a:solidFill>
                  <a:srgbClr val="33333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Recommended for most organizations just getting started with RPKI. Nearly 98% of ARIN participants use Hosted RPKI</a:t>
            </a:r>
            <a:r>
              <a:rPr lang="en-US" sz="1800">
                <a:solidFill>
                  <a:srgbClr val="33333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825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9" name="Google Shape;429;p20"/>
          <p:cNvSpPr txBox="1"/>
          <p:nvPr>
            <p:ph type="title"/>
          </p:nvPr>
        </p:nvSpPr>
        <p:spPr>
          <a:xfrm>
            <a:off x="1297576" y="365126"/>
            <a:ext cx="10056223" cy="6799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Quattrocento Sans"/>
              <a:buNone/>
            </a:pPr>
            <a:r>
              <a:rPr b="1" lang="en-US" sz="3600">
                <a:latin typeface="Quattrocento Sans"/>
                <a:ea typeface="Quattrocento Sans"/>
                <a:cs typeface="Quattrocento Sans"/>
                <a:sym typeface="Quattrocento Sans"/>
              </a:rPr>
              <a:t>Hosted RPKI Service</a:t>
            </a:r>
            <a:endParaRPr/>
          </a:p>
        </p:txBody>
      </p:sp>
      <p:grpSp>
        <p:nvGrpSpPr>
          <p:cNvPr id="430" name="Google Shape;430;p20"/>
          <p:cNvGrpSpPr/>
          <p:nvPr/>
        </p:nvGrpSpPr>
        <p:grpSpPr>
          <a:xfrm>
            <a:off x="5459856" y="1211456"/>
            <a:ext cx="5755320" cy="5455051"/>
            <a:chOff x="6069068" y="1045030"/>
            <a:chExt cx="5755320" cy="5455051"/>
          </a:xfrm>
        </p:grpSpPr>
        <p:pic>
          <p:nvPicPr>
            <p:cNvPr descr="Anchor with solid fill" id="431" name="Google Shape;431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753025">
              <a:off x="9704818" y="1411930"/>
              <a:ext cx="329450" cy="3294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2" name="Google Shape;432;p20"/>
            <p:cNvGrpSpPr/>
            <p:nvPr/>
          </p:nvGrpSpPr>
          <p:grpSpPr>
            <a:xfrm>
              <a:off x="8548743" y="3166458"/>
              <a:ext cx="1104900" cy="1930400"/>
              <a:chOff x="8159750" y="3670828"/>
              <a:chExt cx="1384300" cy="2133600"/>
            </a:xfrm>
          </p:grpSpPr>
          <p:sp>
            <p:nvSpPr>
              <p:cNvPr id="433" name="Google Shape;433;p20"/>
              <p:cNvSpPr/>
              <p:nvPr/>
            </p:nvSpPr>
            <p:spPr>
              <a:xfrm>
                <a:off x="8159750" y="4940828"/>
                <a:ext cx="1384300" cy="863600"/>
              </a:xfrm>
              <a:prstGeom prst="flowChartMagneticDisk">
                <a:avLst/>
              </a:prstGeom>
              <a:solidFill>
                <a:schemeClr val="accent1"/>
              </a:solidFill>
              <a:ln cap="flat" cmpd="sng" w="12700">
                <a:solidFill>
                  <a:srgbClr val="00596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20"/>
              <p:cNvSpPr/>
              <p:nvPr/>
            </p:nvSpPr>
            <p:spPr>
              <a:xfrm>
                <a:off x="8159750" y="4305828"/>
                <a:ext cx="1384300" cy="863600"/>
              </a:xfrm>
              <a:prstGeom prst="flowChartMagneticDisk">
                <a:avLst/>
              </a:prstGeom>
              <a:solidFill>
                <a:schemeClr val="accent1"/>
              </a:solidFill>
              <a:ln cap="flat" cmpd="sng" w="12700">
                <a:solidFill>
                  <a:srgbClr val="00596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Relying Party</a:t>
                </a:r>
                <a:endParaRPr/>
              </a:p>
            </p:txBody>
          </p:sp>
          <p:sp>
            <p:nvSpPr>
              <p:cNvPr id="435" name="Google Shape;435;p20"/>
              <p:cNvSpPr/>
              <p:nvPr/>
            </p:nvSpPr>
            <p:spPr>
              <a:xfrm>
                <a:off x="8159750" y="3670828"/>
                <a:ext cx="1384300" cy="863600"/>
              </a:xfrm>
              <a:prstGeom prst="flowChartMagneticDisk">
                <a:avLst/>
              </a:prstGeom>
              <a:solidFill>
                <a:schemeClr val="accent1"/>
              </a:solidFill>
              <a:ln cap="flat" cmpd="sng" w="12700">
                <a:solidFill>
                  <a:srgbClr val="00596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6" name="Google Shape;436;p20"/>
            <p:cNvSpPr/>
            <p:nvPr/>
          </p:nvSpPr>
          <p:spPr>
            <a:xfrm>
              <a:off x="8078843" y="1045030"/>
              <a:ext cx="2044700" cy="812800"/>
            </a:xfrm>
            <a:prstGeom prst="flowChartAlternateProcess">
              <a:avLst/>
            </a:prstGeom>
            <a:solidFill>
              <a:srgbClr val="CC6600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US"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</a:br>
              <a:r>
                <a:rPr lang="en-US"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</a:t>
              </a:r>
              <a:r>
                <a:rPr b="1" lang="en-US"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Trust</a:t>
              </a:r>
              <a:r>
                <a:rPr lang="en-US"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</a:t>
              </a:r>
              <a:r>
                <a:rPr b="1" lang="en-US"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Anchor</a:t>
              </a:r>
              <a:endParaRPr/>
            </a:p>
          </p:txBody>
        </p:sp>
        <p:sp>
          <p:nvSpPr>
            <p:cNvPr id="437" name="Google Shape;437;p20"/>
            <p:cNvSpPr/>
            <p:nvPr/>
          </p:nvSpPr>
          <p:spPr>
            <a:xfrm>
              <a:off x="9910388" y="5427134"/>
              <a:ext cx="1104900" cy="704094"/>
            </a:xfrm>
            <a:prstGeom prst="flowChartMagneticDisk">
              <a:avLst/>
            </a:prstGeom>
            <a:solidFill>
              <a:schemeClr val="accent1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BGP Router</a:t>
              </a:r>
              <a:endParaRPr/>
            </a:p>
          </p:txBody>
        </p:sp>
        <p:sp>
          <p:nvSpPr>
            <p:cNvPr id="438" name="Google Shape;438;p20"/>
            <p:cNvSpPr/>
            <p:nvPr/>
          </p:nvSpPr>
          <p:spPr>
            <a:xfrm>
              <a:off x="8516993" y="2108278"/>
              <a:ext cx="1168400" cy="762000"/>
            </a:xfrm>
            <a:prstGeom prst="roundRect">
              <a:avLst>
                <a:gd fmla="val 16667" name="adj"/>
              </a:avLst>
            </a:prstGeom>
            <a:solidFill>
              <a:srgbClr val="CC6600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Hosted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ARIN CA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ARIN Repo </a:t>
              </a:r>
              <a:endParaRPr/>
            </a:p>
          </p:txBody>
        </p:sp>
        <p:sp>
          <p:nvSpPr>
            <p:cNvPr id="439" name="Google Shape;439;p20"/>
            <p:cNvSpPr/>
            <p:nvPr/>
          </p:nvSpPr>
          <p:spPr>
            <a:xfrm>
              <a:off x="6069068" y="2137231"/>
              <a:ext cx="1104900" cy="704094"/>
            </a:xfrm>
            <a:prstGeom prst="flowChartMagneticDisk">
              <a:avLst/>
            </a:prstGeom>
            <a:solidFill>
              <a:schemeClr val="accent1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ARIN Hosted Repository</a:t>
              </a:r>
              <a:endParaRPr/>
            </a:p>
          </p:txBody>
        </p:sp>
        <p:sp>
          <p:nvSpPr>
            <p:cNvPr id="440" name="Google Shape;440;p20"/>
            <p:cNvSpPr txBox="1"/>
            <p:nvPr/>
          </p:nvSpPr>
          <p:spPr>
            <a:xfrm>
              <a:off x="6589146" y="3970236"/>
              <a:ext cx="1743697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Data Collection</a:t>
              </a:r>
              <a:endParaRPr/>
            </a:p>
          </p:txBody>
        </p:sp>
        <p:sp>
          <p:nvSpPr>
            <p:cNvPr id="441" name="Google Shape;441;p20"/>
            <p:cNvSpPr txBox="1"/>
            <p:nvPr/>
          </p:nvSpPr>
          <p:spPr>
            <a:xfrm>
              <a:off x="9869543" y="3968429"/>
              <a:ext cx="1914563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Crypto Validation</a:t>
              </a: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7200998" y="5427134"/>
              <a:ext cx="1104900" cy="704094"/>
            </a:xfrm>
            <a:prstGeom prst="flowChartMagneticDisk">
              <a:avLst/>
            </a:prstGeom>
            <a:solidFill>
              <a:schemeClr val="accent1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BGP </a:t>
              </a:r>
              <a:r>
                <a:rPr lang="en-US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Router</a:t>
              </a:r>
              <a:endParaRPr/>
            </a:p>
          </p:txBody>
        </p:sp>
        <p:cxnSp>
          <p:nvCxnSpPr>
            <p:cNvPr id="443" name="Google Shape;443;p20"/>
            <p:cNvCxnSpPr>
              <a:stCxn id="436" idx="2"/>
            </p:cNvCxnSpPr>
            <p:nvPr/>
          </p:nvCxnSpPr>
          <p:spPr>
            <a:xfrm>
              <a:off x="9101193" y="1857830"/>
              <a:ext cx="0" cy="250500"/>
            </a:xfrm>
            <a:prstGeom prst="straightConnector1">
              <a:avLst/>
            </a:prstGeom>
            <a:noFill/>
            <a:ln cap="flat" cmpd="sng" w="25400">
              <a:solidFill>
                <a:srgbClr val="CC6600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4" name="Google Shape;444;p20"/>
            <p:cNvCxnSpPr/>
            <p:nvPr/>
          </p:nvCxnSpPr>
          <p:spPr>
            <a:xfrm>
              <a:off x="9101193" y="2870278"/>
              <a:ext cx="0" cy="29618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445" name="Google Shape;445;p20"/>
            <p:cNvCxnSpPr>
              <a:stCxn id="437" idx="2"/>
            </p:cNvCxnSpPr>
            <p:nvPr/>
          </p:nvCxnSpPr>
          <p:spPr>
            <a:xfrm flipH="1">
              <a:off x="9115088" y="5779181"/>
              <a:ext cx="795300" cy="72090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miter lim="800000"/>
              <a:headEnd len="med" w="med" type="triangle"/>
              <a:tailEnd len="med" w="med" type="triangle"/>
            </a:ln>
          </p:spPr>
        </p:cxnSp>
        <p:cxnSp>
          <p:nvCxnSpPr>
            <p:cNvPr id="446" name="Google Shape;446;p20"/>
            <p:cNvCxnSpPr>
              <a:stCxn id="437" idx="4"/>
            </p:cNvCxnSpPr>
            <p:nvPr/>
          </p:nvCxnSpPr>
          <p:spPr>
            <a:xfrm>
              <a:off x="11015288" y="5779181"/>
              <a:ext cx="809100" cy="72090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miter lim="800000"/>
              <a:headEnd len="med" w="med" type="triangle"/>
              <a:tailEnd len="med" w="med" type="triangle"/>
            </a:ln>
          </p:spPr>
        </p:cxnSp>
        <p:cxnSp>
          <p:nvCxnSpPr>
            <p:cNvPr id="447" name="Google Shape;447;p20"/>
            <p:cNvCxnSpPr>
              <a:stCxn id="438" idx="4"/>
            </p:cNvCxnSpPr>
            <p:nvPr/>
          </p:nvCxnSpPr>
          <p:spPr>
            <a:xfrm>
              <a:off x="7173968" y="2489278"/>
              <a:ext cx="1343100" cy="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miter lim="800000"/>
              <a:headEnd len="med" w="med" type="triangle"/>
              <a:tailEnd len="med" w="med" type="triangle"/>
            </a:ln>
          </p:spPr>
        </p:cxnSp>
        <p:pic>
          <p:nvPicPr>
            <p:cNvPr id="448" name="Google Shape;448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580493" y="1137660"/>
              <a:ext cx="1104900" cy="3137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nchor with solid fill" id="449" name="Google Shape;449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753025">
              <a:off x="9704817" y="1129818"/>
              <a:ext cx="329450" cy="329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0" name="Google Shape;450;p20"/>
          <p:cNvGrpSpPr/>
          <p:nvPr/>
        </p:nvGrpSpPr>
        <p:grpSpPr>
          <a:xfrm>
            <a:off x="498283" y="732010"/>
            <a:ext cx="685800" cy="685800"/>
            <a:chOff x="498283" y="732010"/>
            <a:chExt cx="685800" cy="685800"/>
          </a:xfrm>
        </p:grpSpPr>
        <p:sp>
          <p:nvSpPr>
            <p:cNvPr id="451" name="Google Shape;451;p20"/>
            <p:cNvSpPr/>
            <p:nvPr/>
          </p:nvSpPr>
          <p:spPr>
            <a:xfrm>
              <a:off x="498283" y="732010"/>
              <a:ext cx="685800" cy="685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564545" y="798272"/>
              <a:ext cx="548640" cy="548640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1"/>
          <p:cNvSpPr txBox="1"/>
          <p:nvPr>
            <p:ph idx="1" type="body"/>
          </p:nvPr>
        </p:nvSpPr>
        <p:spPr>
          <a:xfrm>
            <a:off x="407894" y="1825625"/>
            <a:ext cx="5246560" cy="4952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latin typeface="Quattrocento Sans"/>
                <a:ea typeface="Quattrocento Sans"/>
                <a:cs typeface="Quattrocento Sans"/>
                <a:sym typeface="Quattrocento Sans"/>
              </a:rPr>
              <a:t>The organization has more control and independence 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latin typeface="Quattrocento Sans"/>
                <a:ea typeface="Quattrocento Sans"/>
                <a:cs typeface="Quattrocento Sans"/>
                <a:sym typeface="Quattrocento Sans"/>
              </a:rPr>
              <a:t>Runs their own CA to manage </a:t>
            </a:r>
            <a:br>
              <a:rPr lang="en-US" sz="2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2200">
                <a:latin typeface="Quattrocento Sans"/>
                <a:ea typeface="Quattrocento Sans"/>
                <a:cs typeface="Quattrocento Sans"/>
                <a:sym typeface="Quattrocento Sans"/>
              </a:rPr>
              <a:t>object signing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latin typeface="Quattrocento Sans"/>
                <a:ea typeface="Quattrocento Sans"/>
                <a:cs typeface="Quattrocento Sans"/>
                <a:sym typeface="Quattrocento Sans"/>
              </a:rPr>
              <a:t>Separation of the publication of cryptographic functions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200"/>
              <a:buNone/>
            </a:pPr>
            <a:r>
              <a:rPr lang="en-US" sz="2200">
                <a:solidFill>
                  <a:srgbClr val="33333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* </a:t>
            </a:r>
            <a:r>
              <a:rPr b="1" lang="en-US" sz="2200">
                <a:solidFill>
                  <a:srgbClr val="33333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Highest responsibility and uptime requirement</a:t>
            </a:r>
            <a:r>
              <a:rPr lang="en-US" sz="2200">
                <a:solidFill>
                  <a:srgbClr val="33333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; only organizations with  in-depth knowledge of RPKI and resources to run a Certificate Authority (CA) and a publication server, should select Delegate RPKI.</a:t>
            </a:r>
            <a:endParaRPr sz="22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825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8" name="Google Shape;458;p21"/>
          <p:cNvSpPr txBox="1"/>
          <p:nvPr>
            <p:ph type="title"/>
          </p:nvPr>
        </p:nvSpPr>
        <p:spPr>
          <a:xfrm>
            <a:off x="1297576" y="365126"/>
            <a:ext cx="10056223" cy="6799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Quattrocento Sans"/>
              <a:buNone/>
            </a:pPr>
            <a:r>
              <a:rPr b="1" lang="en-US">
                <a:latin typeface="Quattrocento Sans"/>
                <a:ea typeface="Quattrocento Sans"/>
                <a:cs typeface="Quattrocento Sans"/>
                <a:sym typeface="Quattrocento Sans"/>
              </a:rPr>
              <a:t>Delegated RPKI Service</a:t>
            </a:r>
            <a:endParaRPr/>
          </a:p>
        </p:txBody>
      </p:sp>
      <p:grpSp>
        <p:nvGrpSpPr>
          <p:cNvPr id="459" name="Google Shape;459;p21"/>
          <p:cNvGrpSpPr/>
          <p:nvPr/>
        </p:nvGrpSpPr>
        <p:grpSpPr>
          <a:xfrm>
            <a:off x="6206904" y="1210034"/>
            <a:ext cx="5271071" cy="5086198"/>
            <a:chOff x="6637211" y="1090765"/>
            <a:chExt cx="5271071" cy="5086198"/>
          </a:xfrm>
        </p:grpSpPr>
        <p:pic>
          <p:nvPicPr>
            <p:cNvPr descr="Anchor with solid fill" id="460" name="Google Shape;460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753025">
              <a:off x="9806750" y="1322342"/>
              <a:ext cx="329450" cy="32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nchor with solid fill" id="461" name="Google Shape;461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753025">
              <a:off x="9806750" y="1322342"/>
              <a:ext cx="329450" cy="3294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62" name="Google Shape;462;p21"/>
            <p:cNvGrpSpPr/>
            <p:nvPr/>
          </p:nvGrpSpPr>
          <p:grpSpPr>
            <a:xfrm>
              <a:off x="8355106" y="3212193"/>
              <a:ext cx="1104900" cy="1930400"/>
              <a:chOff x="8159750" y="3670828"/>
              <a:chExt cx="1384300" cy="2133600"/>
            </a:xfrm>
          </p:grpSpPr>
          <p:sp>
            <p:nvSpPr>
              <p:cNvPr id="463" name="Google Shape;463;p21"/>
              <p:cNvSpPr/>
              <p:nvPr/>
            </p:nvSpPr>
            <p:spPr>
              <a:xfrm>
                <a:off x="8159750" y="4940828"/>
                <a:ext cx="1384300" cy="863600"/>
              </a:xfrm>
              <a:prstGeom prst="flowChartMagneticDisk">
                <a:avLst/>
              </a:prstGeom>
              <a:solidFill>
                <a:schemeClr val="accent1"/>
              </a:solidFill>
              <a:ln cap="flat" cmpd="sng" w="12700">
                <a:solidFill>
                  <a:srgbClr val="00596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64" name="Google Shape;464;p21"/>
              <p:cNvSpPr/>
              <p:nvPr/>
            </p:nvSpPr>
            <p:spPr>
              <a:xfrm>
                <a:off x="8159750" y="4305828"/>
                <a:ext cx="1384300" cy="863600"/>
              </a:xfrm>
              <a:prstGeom prst="flowChartMagneticDisk">
                <a:avLst/>
              </a:prstGeom>
              <a:solidFill>
                <a:schemeClr val="accent1"/>
              </a:solidFill>
              <a:ln cap="flat" cmpd="sng" w="12700">
                <a:solidFill>
                  <a:srgbClr val="00596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Relying Party</a:t>
                </a:r>
                <a:endParaRPr/>
              </a:p>
            </p:txBody>
          </p:sp>
          <p:sp>
            <p:nvSpPr>
              <p:cNvPr id="465" name="Google Shape;465;p21"/>
              <p:cNvSpPr/>
              <p:nvPr/>
            </p:nvSpPr>
            <p:spPr>
              <a:xfrm>
                <a:off x="8159750" y="3670828"/>
                <a:ext cx="1384300" cy="863600"/>
              </a:xfrm>
              <a:prstGeom prst="flowChartMagneticDisk">
                <a:avLst/>
              </a:prstGeom>
              <a:solidFill>
                <a:schemeClr val="accent1"/>
              </a:solidFill>
              <a:ln cap="flat" cmpd="sng" w="12700">
                <a:solidFill>
                  <a:srgbClr val="00596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466" name="Google Shape;466;p21"/>
            <p:cNvSpPr/>
            <p:nvPr/>
          </p:nvSpPr>
          <p:spPr>
            <a:xfrm>
              <a:off x="9716751" y="5472869"/>
              <a:ext cx="1104900" cy="704094"/>
            </a:xfrm>
            <a:prstGeom prst="flowChartMagneticDisk">
              <a:avLst/>
            </a:prstGeom>
            <a:solidFill>
              <a:schemeClr val="accent1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BGP Router</a:t>
              </a:r>
              <a:endParaRPr/>
            </a:p>
          </p:txBody>
        </p:sp>
        <p:sp>
          <p:nvSpPr>
            <p:cNvPr id="467" name="Google Shape;467;p21"/>
            <p:cNvSpPr/>
            <p:nvPr/>
          </p:nvSpPr>
          <p:spPr>
            <a:xfrm>
              <a:off x="8236944" y="2154013"/>
              <a:ext cx="1325513" cy="762000"/>
            </a:xfrm>
            <a:prstGeom prst="roundRect">
              <a:avLst>
                <a:gd fmla="val 16667" name="adj"/>
              </a:avLst>
            </a:prstGeom>
            <a:solidFill>
              <a:srgbClr val="CC6600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Delegated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Operator CA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Operator Repo </a:t>
              </a:r>
              <a:endParaRPr/>
            </a:p>
          </p:txBody>
        </p:sp>
        <p:sp>
          <p:nvSpPr>
            <p:cNvPr id="468" name="Google Shape;468;p21"/>
            <p:cNvSpPr txBox="1"/>
            <p:nvPr/>
          </p:nvSpPr>
          <p:spPr>
            <a:xfrm>
              <a:off x="6637211" y="4047823"/>
              <a:ext cx="15748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Data Collection</a:t>
              </a:r>
              <a:endParaRPr/>
            </a:p>
          </p:txBody>
        </p:sp>
        <p:sp>
          <p:nvSpPr>
            <p:cNvPr id="469" name="Google Shape;469;p21"/>
            <p:cNvSpPr txBox="1"/>
            <p:nvPr/>
          </p:nvSpPr>
          <p:spPr>
            <a:xfrm>
              <a:off x="9603101" y="4014164"/>
              <a:ext cx="1800655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Crypto Validation</a:t>
              </a:r>
              <a:endParaRPr/>
            </a:p>
          </p:txBody>
        </p:sp>
        <p:sp>
          <p:nvSpPr>
            <p:cNvPr id="470" name="Google Shape;470;p21"/>
            <p:cNvSpPr/>
            <p:nvPr/>
          </p:nvSpPr>
          <p:spPr>
            <a:xfrm>
              <a:off x="7007361" y="5472869"/>
              <a:ext cx="1104900" cy="704094"/>
            </a:xfrm>
            <a:prstGeom prst="flowChartMagneticDisk">
              <a:avLst/>
            </a:prstGeom>
            <a:solidFill>
              <a:schemeClr val="accent1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BGP Router</a:t>
              </a:r>
              <a:endParaRPr/>
            </a:p>
          </p:txBody>
        </p:sp>
        <p:cxnSp>
          <p:nvCxnSpPr>
            <p:cNvPr id="471" name="Google Shape;471;p21"/>
            <p:cNvCxnSpPr>
              <a:endCxn id="470" idx="0"/>
            </p:cNvCxnSpPr>
            <p:nvPr/>
          </p:nvCxnSpPr>
          <p:spPr>
            <a:xfrm>
              <a:off x="7559811" y="5457067"/>
              <a:ext cx="0" cy="250500"/>
            </a:xfrm>
            <a:prstGeom prst="straightConnector1">
              <a:avLst/>
            </a:prstGeom>
            <a:noFill/>
            <a:ln cap="flat" cmpd="sng" w="25400">
              <a:solidFill>
                <a:srgbClr val="CC6600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2" name="Google Shape;472;p21"/>
            <p:cNvCxnSpPr>
              <a:stCxn id="470" idx="2"/>
              <a:endCxn id="466" idx="1"/>
            </p:cNvCxnSpPr>
            <p:nvPr/>
          </p:nvCxnSpPr>
          <p:spPr>
            <a:xfrm flipH="1" rot="10800000">
              <a:off x="7007361" y="5473016"/>
              <a:ext cx="3261900" cy="35190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473" name="Google Shape;473;p21"/>
            <p:cNvCxnSpPr/>
            <p:nvPr/>
          </p:nvCxnSpPr>
          <p:spPr>
            <a:xfrm flipH="1">
              <a:off x="7559811" y="4751917"/>
              <a:ext cx="795295" cy="720952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miter lim="800000"/>
              <a:headEnd len="med" w="med" type="triangle"/>
              <a:tailEnd len="med" w="med" type="triangle"/>
            </a:ln>
          </p:spPr>
        </p:cxnSp>
        <p:cxnSp>
          <p:nvCxnSpPr>
            <p:cNvPr id="474" name="Google Shape;474;p21"/>
            <p:cNvCxnSpPr/>
            <p:nvPr/>
          </p:nvCxnSpPr>
          <p:spPr>
            <a:xfrm>
              <a:off x="9460006" y="4751917"/>
              <a:ext cx="809195" cy="720952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miter lim="800000"/>
              <a:headEnd len="med" w="med" type="triangle"/>
              <a:tailEnd len="med" w="med" type="triangle"/>
            </a:ln>
          </p:spPr>
        </p:cxnSp>
        <p:cxnSp>
          <p:nvCxnSpPr>
            <p:cNvPr id="475" name="Google Shape;475;p21"/>
            <p:cNvCxnSpPr>
              <a:stCxn id="476" idx="2"/>
              <a:endCxn id="467" idx="3"/>
            </p:cNvCxnSpPr>
            <p:nvPr/>
          </p:nvCxnSpPr>
          <p:spPr>
            <a:xfrm rot="10800000">
              <a:off x="9562606" y="2535013"/>
              <a:ext cx="1116600" cy="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miter lim="800000"/>
              <a:headEnd len="med" w="med" type="triangle"/>
              <a:tailEnd len="med" w="med" type="triangle"/>
            </a:ln>
          </p:spPr>
        </p:cxnSp>
        <p:sp>
          <p:nvSpPr>
            <p:cNvPr id="476" name="Google Shape;476;p21"/>
            <p:cNvSpPr/>
            <p:nvPr/>
          </p:nvSpPr>
          <p:spPr>
            <a:xfrm>
              <a:off x="10679206" y="1982827"/>
              <a:ext cx="1229076" cy="1104371"/>
            </a:xfrm>
            <a:prstGeom prst="flowChartMagneticDisk">
              <a:avLst/>
            </a:prstGeom>
            <a:solidFill>
              <a:schemeClr val="accent1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Operator’s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 and  Repository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1"/>
            <p:cNvSpPr/>
            <p:nvPr/>
          </p:nvSpPr>
          <p:spPr>
            <a:xfrm>
              <a:off x="7885206" y="1090765"/>
              <a:ext cx="2044700" cy="812800"/>
            </a:xfrm>
            <a:prstGeom prst="flowChartAlternateProcess">
              <a:avLst/>
            </a:prstGeom>
            <a:solidFill>
              <a:srgbClr val="CC6600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US" sz="180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</a:br>
              <a:r>
                <a:rPr lang="en-US" sz="180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 Trust </a:t>
              </a:r>
              <a:r>
                <a:rPr b="1" lang="en-US" sz="180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Anchor</a:t>
              </a:r>
              <a:endParaRPr/>
            </a:p>
          </p:txBody>
        </p:sp>
        <p:pic>
          <p:nvPicPr>
            <p:cNvPr id="478" name="Google Shape;478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386856" y="1183395"/>
              <a:ext cx="1104900" cy="3137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nchor with solid fill" id="479" name="Google Shape;479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753025">
              <a:off x="9581554" y="1181567"/>
              <a:ext cx="329450" cy="329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0" name="Google Shape;480;p21"/>
          <p:cNvGrpSpPr/>
          <p:nvPr/>
        </p:nvGrpSpPr>
        <p:grpSpPr>
          <a:xfrm>
            <a:off x="498283" y="732010"/>
            <a:ext cx="685800" cy="685800"/>
            <a:chOff x="498283" y="732010"/>
            <a:chExt cx="685800" cy="685800"/>
          </a:xfrm>
        </p:grpSpPr>
        <p:sp>
          <p:nvSpPr>
            <p:cNvPr id="481" name="Google Shape;481;p21"/>
            <p:cNvSpPr/>
            <p:nvPr/>
          </p:nvSpPr>
          <p:spPr>
            <a:xfrm>
              <a:off x="498283" y="732010"/>
              <a:ext cx="685800" cy="685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1"/>
            <p:cNvSpPr/>
            <p:nvPr/>
          </p:nvSpPr>
          <p:spPr>
            <a:xfrm>
              <a:off x="564545" y="798272"/>
              <a:ext cx="548640" cy="548640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2"/>
          <p:cNvSpPr txBox="1"/>
          <p:nvPr>
            <p:ph idx="1" type="body"/>
          </p:nvPr>
        </p:nvSpPr>
        <p:spPr>
          <a:xfrm>
            <a:off x="407893" y="1825625"/>
            <a:ext cx="4917885" cy="4833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latin typeface="Quattrocento Sans"/>
                <a:ea typeface="Quattrocento Sans"/>
                <a:cs typeface="Quattrocento Sans"/>
                <a:sym typeface="Quattrocento Sans"/>
              </a:rPr>
              <a:t>Maintain control and independence of Delegated RPKI 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latin typeface="Quattrocento Sans"/>
                <a:ea typeface="Quattrocento Sans"/>
                <a:cs typeface="Quattrocento Sans"/>
                <a:sym typeface="Quattrocento Sans"/>
              </a:rPr>
              <a:t>Runs their own CA to manage </a:t>
            </a:r>
            <a:br>
              <a:rPr lang="en-US" sz="2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2200">
                <a:latin typeface="Quattrocento Sans"/>
                <a:ea typeface="Quattrocento Sans"/>
                <a:cs typeface="Quattrocento Sans"/>
                <a:sym typeface="Quattrocento Sans"/>
              </a:rPr>
              <a:t>object signing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latin typeface="Quattrocento Sans"/>
                <a:ea typeface="Quattrocento Sans"/>
                <a:cs typeface="Quattrocento Sans"/>
                <a:sym typeface="Quattrocento Sans"/>
              </a:rPr>
              <a:t>Off-load Repository and Publication services to ARIN</a:t>
            </a:r>
            <a:endParaRPr/>
          </a:p>
          <a:p>
            <a:pPr indent="-1460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200"/>
              <a:buNone/>
            </a:pPr>
            <a:r>
              <a:rPr lang="en-US" sz="2200">
                <a:solidFill>
                  <a:srgbClr val="33333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* Suggested for organizations that wish to retain cryptographic control, and do not want to maintain the high availability repository and publication functions</a:t>
            </a:r>
            <a:endParaRPr sz="22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825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8" name="Google Shape;488;p22"/>
          <p:cNvSpPr txBox="1"/>
          <p:nvPr>
            <p:ph type="title"/>
          </p:nvPr>
        </p:nvSpPr>
        <p:spPr>
          <a:xfrm>
            <a:off x="1297576" y="365126"/>
            <a:ext cx="10056223" cy="6799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Quattrocento Sans"/>
              <a:buNone/>
            </a:pPr>
            <a:r>
              <a:rPr b="1" lang="en-US" sz="3600">
                <a:latin typeface="Quattrocento Sans"/>
                <a:ea typeface="Quattrocento Sans"/>
                <a:cs typeface="Quattrocento Sans"/>
                <a:sym typeface="Quattrocento Sans"/>
              </a:rPr>
              <a:t>Repository Publication Service (Hybrid RPKI) </a:t>
            </a:r>
            <a:endParaRPr/>
          </a:p>
        </p:txBody>
      </p:sp>
      <p:grpSp>
        <p:nvGrpSpPr>
          <p:cNvPr id="489" name="Google Shape;489;p22"/>
          <p:cNvGrpSpPr/>
          <p:nvPr/>
        </p:nvGrpSpPr>
        <p:grpSpPr>
          <a:xfrm>
            <a:off x="5512675" y="819765"/>
            <a:ext cx="5454634" cy="5612874"/>
            <a:chOff x="5749495" y="1154542"/>
            <a:chExt cx="5454634" cy="5612874"/>
          </a:xfrm>
        </p:grpSpPr>
        <p:pic>
          <p:nvPicPr>
            <p:cNvPr descr="Anchor with solid fill" id="490" name="Google Shape;490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753025">
              <a:off x="8923855" y="1213991"/>
              <a:ext cx="329450" cy="3294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91" name="Google Shape;491;p22"/>
            <p:cNvGrpSpPr/>
            <p:nvPr/>
          </p:nvGrpSpPr>
          <p:grpSpPr>
            <a:xfrm>
              <a:off x="8159750" y="3670828"/>
              <a:ext cx="1104900" cy="1930400"/>
              <a:chOff x="8159750" y="3670828"/>
              <a:chExt cx="1384300" cy="2133600"/>
            </a:xfrm>
          </p:grpSpPr>
          <p:sp>
            <p:nvSpPr>
              <p:cNvPr id="492" name="Google Shape;492;p22"/>
              <p:cNvSpPr/>
              <p:nvPr/>
            </p:nvSpPr>
            <p:spPr>
              <a:xfrm>
                <a:off x="8159750" y="4940828"/>
                <a:ext cx="1384300" cy="863600"/>
              </a:xfrm>
              <a:prstGeom prst="flowChartMagneticDisk">
                <a:avLst/>
              </a:prstGeom>
              <a:solidFill>
                <a:schemeClr val="accent1"/>
              </a:solidFill>
              <a:ln cap="flat" cmpd="sng" w="12700">
                <a:solidFill>
                  <a:srgbClr val="00596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93" name="Google Shape;493;p22"/>
              <p:cNvSpPr/>
              <p:nvPr/>
            </p:nvSpPr>
            <p:spPr>
              <a:xfrm>
                <a:off x="8159750" y="4305828"/>
                <a:ext cx="1384300" cy="863600"/>
              </a:xfrm>
              <a:prstGeom prst="flowChartMagneticDisk">
                <a:avLst/>
              </a:prstGeom>
              <a:solidFill>
                <a:schemeClr val="accent1"/>
              </a:solidFill>
              <a:ln cap="flat" cmpd="sng" w="12700">
                <a:solidFill>
                  <a:srgbClr val="00596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Relying Party</a:t>
                </a:r>
                <a:endParaRPr/>
              </a:p>
            </p:txBody>
          </p:sp>
          <p:sp>
            <p:nvSpPr>
              <p:cNvPr id="494" name="Google Shape;494;p22"/>
              <p:cNvSpPr/>
              <p:nvPr/>
            </p:nvSpPr>
            <p:spPr>
              <a:xfrm>
                <a:off x="8159750" y="3670828"/>
                <a:ext cx="1384300" cy="863600"/>
              </a:xfrm>
              <a:prstGeom prst="flowChartMagneticDisk">
                <a:avLst/>
              </a:prstGeom>
              <a:solidFill>
                <a:schemeClr val="accent1"/>
              </a:solidFill>
              <a:ln cap="flat" cmpd="sng" w="12700">
                <a:solidFill>
                  <a:srgbClr val="00596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495" name="Google Shape;495;p22"/>
            <p:cNvSpPr/>
            <p:nvPr/>
          </p:nvSpPr>
          <p:spPr>
            <a:xfrm>
              <a:off x="7689850" y="1549400"/>
              <a:ext cx="2044700" cy="812800"/>
            </a:xfrm>
            <a:prstGeom prst="flowChartAlternateProcess">
              <a:avLst/>
            </a:prstGeom>
            <a:solidFill>
              <a:srgbClr val="CC6600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US" sz="180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</a:br>
              <a:r>
                <a:rPr lang="en-US" sz="180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 Trust </a:t>
              </a:r>
              <a:r>
                <a:rPr b="1" lang="en-US" sz="180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Anchor</a:t>
              </a:r>
              <a:endParaRPr/>
            </a:p>
          </p:txBody>
        </p:sp>
        <p:sp>
          <p:nvSpPr>
            <p:cNvPr id="496" name="Google Shape;496;p22"/>
            <p:cNvSpPr/>
            <p:nvPr/>
          </p:nvSpPr>
          <p:spPr>
            <a:xfrm>
              <a:off x="9538849" y="6062256"/>
              <a:ext cx="1104900" cy="704094"/>
            </a:xfrm>
            <a:prstGeom prst="flowChartMagneticDisk">
              <a:avLst/>
            </a:prstGeom>
            <a:solidFill>
              <a:schemeClr val="accent1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BGP Router</a:t>
              </a:r>
              <a:endParaRPr/>
            </a:p>
          </p:txBody>
        </p:sp>
        <p:sp>
          <p:nvSpPr>
            <p:cNvPr id="497" name="Google Shape;497;p22"/>
            <p:cNvSpPr/>
            <p:nvPr/>
          </p:nvSpPr>
          <p:spPr>
            <a:xfrm>
              <a:off x="8128000" y="2612648"/>
              <a:ext cx="1168400" cy="762000"/>
            </a:xfrm>
            <a:prstGeom prst="roundRect">
              <a:avLst>
                <a:gd fmla="val 16667" name="adj"/>
              </a:avLst>
            </a:prstGeom>
            <a:solidFill>
              <a:srgbClr val="CC6600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Hybrid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Operator CA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ARIN Repo </a:t>
              </a:r>
              <a:endParaRPr/>
            </a:p>
          </p:txBody>
        </p:sp>
        <p:sp>
          <p:nvSpPr>
            <p:cNvPr id="498" name="Google Shape;498;p22"/>
            <p:cNvSpPr txBox="1"/>
            <p:nvPr/>
          </p:nvSpPr>
          <p:spPr>
            <a:xfrm>
              <a:off x="6446126" y="4466751"/>
              <a:ext cx="15748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Data Collection</a:t>
              </a:r>
              <a:endParaRPr/>
            </a:p>
          </p:txBody>
        </p:sp>
        <p:sp>
          <p:nvSpPr>
            <p:cNvPr id="499" name="Google Shape;499;p22"/>
            <p:cNvSpPr txBox="1"/>
            <p:nvPr/>
          </p:nvSpPr>
          <p:spPr>
            <a:xfrm>
              <a:off x="9403474" y="4472799"/>
              <a:ext cx="1800655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Crypto Validation</a:t>
              </a:r>
              <a:endParaRPr/>
            </a:p>
          </p:txBody>
        </p:sp>
        <p:sp>
          <p:nvSpPr>
            <p:cNvPr id="500" name="Google Shape;500;p22"/>
            <p:cNvSpPr/>
            <p:nvPr/>
          </p:nvSpPr>
          <p:spPr>
            <a:xfrm>
              <a:off x="6584950" y="6063322"/>
              <a:ext cx="1104900" cy="704094"/>
            </a:xfrm>
            <a:prstGeom prst="flowChartMagneticDisk">
              <a:avLst/>
            </a:prstGeom>
            <a:solidFill>
              <a:schemeClr val="accent1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BGP Router</a:t>
              </a:r>
              <a:endParaRPr/>
            </a:p>
          </p:txBody>
        </p:sp>
        <p:cxnSp>
          <p:nvCxnSpPr>
            <p:cNvPr id="501" name="Google Shape;501;p22"/>
            <p:cNvCxnSpPr/>
            <p:nvPr/>
          </p:nvCxnSpPr>
          <p:spPr>
            <a:xfrm>
              <a:off x="8710570" y="3429000"/>
              <a:ext cx="0" cy="29618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502" name="Google Shape;502;p22"/>
            <p:cNvCxnSpPr>
              <a:stCxn id="492" idx="2"/>
            </p:cNvCxnSpPr>
            <p:nvPr/>
          </p:nvCxnSpPr>
          <p:spPr>
            <a:xfrm flipH="1">
              <a:off x="7233650" y="5210552"/>
              <a:ext cx="926100" cy="83250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miter lim="800000"/>
              <a:headEnd len="med" w="med" type="triangle"/>
              <a:tailEnd len="med" w="med" type="triangle"/>
            </a:ln>
          </p:spPr>
        </p:cxnSp>
        <p:cxnSp>
          <p:nvCxnSpPr>
            <p:cNvPr id="503" name="Google Shape;503;p22"/>
            <p:cNvCxnSpPr>
              <a:endCxn id="496" idx="1"/>
            </p:cNvCxnSpPr>
            <p:nvPr/>
          </p:nvCxnSpPr>
          <p:spPr>
            <a:xfrm>
              <a:off x="9312799" y="5134056"/>
              <a:ext cx="778500" cy="92820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miter lim="800000"/>
              <a:headEnd len="med" w="med" type="triangle"/>
              <a:tailEnd len="med" w="med" type="triangle"/>
            </a:ln>
          </p:spPr>
        </p:cxnSp>
        <p:sp>
          <p:nvSpPr>
            <p:cNvPr id="504" name="Google Shape;504;p22"/>
            <p:cNvSpPr/>
            <p:nvPr/>
          </p:nvSpPr>
          <p:spPr>
            <a:xfrm>
              <a:off x="5749495" y="2641601"/>
              <a:ext cx="1104900" cy="704094"/>
            </a:xfrm>
            <a:prstGeom prst="flowChartMagneticDisk">
              <a:avLst/>
            </a:prstGeom>
            <a:solidFill>
              <a:schemeClr val="accent1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ARIN RPS Repository</a:t>
              </a:r>
              <a:endParaRPr/>
            </a:p>
          </p:txBody>
        </p:sp>
        <p:pic>
          <p:nvPicPr>
            <p:cNvPr id="505" name="Google Shape;505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191500" y="1642030"/>
              <a:ext cx="1104900" cy="3137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nchor with solid fill" id="506" name="Google Shape;506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753025">
              <a:off x="9324099" y="1633712"/>
              <a:ext cx="329450" cy="3294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07" name="Google Shape;507;p22"/>
            <p:cNvCxnSpPr/>
            <p:nvPr/>
          </p:nvCxnSpPr>
          <p:spPr>
            <a:xfrm>
              <a:off x="8712200" y="2362200"/>
              <a:ext cx="0" cy="250448"/>
            </a:xfrm>
            <a:prstGeom prst="straightConnector1">
              <a:avLst/>
            </a:prstGeom>
            <a:noFill/>
            <a:ln cap="flat" cmpd="sng" w="25400">
              <a:solidFill>
                <a:srgbClr val="CC6600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508" name="Google Shape;508;p22"/>
            <p:cNvCxnSpPr/>
            <p:nvPr/>
          </p:nvCxnSpPr>
          <p:spPr>
            <a:xfrm>
              <a:off x="6854395" y="2993648"/>
              <a:ext cx="1273605" cy="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miter lim="800000"/>
              <a:headEnd len="med" w="med" type="triangle"/>
              <a:tailEnd len="med" w="med" type="triangle"/>
            </a:ln>
          </p:spPr>
        </p:cxnSp>
      </p:grpSp>
      <p:cxnSp>
        <p:nvCxnSpPr>
          <p:cNvPr id="509" name="Google Shape;509;p22"/>
          <p:cNvCxnSpPr/>
          <p:nvPr/>
        </p:nvCxnSpPr>
        <p:spPr>
          <a:xfrm rot="10800000">
            <a:off x="9132150" y="2654282"/>
            <a:ext cx="1116749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510" name="Google Shape;510;p22"/>
          <p:cNvSpPr/>
          <p:nvPr/>
        </p:nvSpPr>
        <p:spPr>
          <a:xfrm>
            <a:off x="10248899" y="2135962"/>
            <a:ext cx="1274231" cy="1030993"/>
          </a:xfrm>
          <a:prstGeom prst="flowChartMagneticDisk">
            <a:avLst/>
          </a:prstGeom>
          <a:solidFill>
            <a:schemeClr val="accent1"/>
          </a:solidFill>
          <a:ln cap="flat" cmpd="sng" w="12700">
            <a:solidFill>
              <a:srgbClr val="005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Operator’s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 </a:t>
            </a:r>
            <a:endParaRPr/>
          </a:p>
        </p:txBody>
      </p:sp>
      <p:grpSp>
        <p:nvGrpSpPr>
          <p:cNvPr id="511" name="Google Shape;511;p22"/>
          <p:cNvGrpSpPr/>
          <p:nvPr/>
        </p:nvGrpSpPr>
        <p:grpSpPr>
          <a:xfrm>
            <a:off x="498283" y="732010"/>
            <a:ext cx="685800" cy="685800"/>
            <a:chOff x="498283" y="732010"/>
            <a:chExt cx="685800" cy="685800"/>
          </a:xfrm>
        </p:grpSpPr>
        <p:sp>
          <p:nvSpPr>
            <p:cNvPr id="512" name="Google Shape;512;p22"/>
            <p:cNvSpPr/>
            <p:nvPr/>
          </p:nvSpPr>
          <p:spPr>
            <a:xfrm>
              <a:off x="498283" y="732010"/>
              <a:ext cx="685800" cy="685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564545" y="798272"/>
              <a:ext cx="548640" cy="548640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3"/>
          <p:cNvSpPr txBox="1"/>
          <p:nvPr>
            <p:ph type="title"/>
          </p:nvPr>
        </p:nvSpPr>
        <p:spPr>
          <a:xfrm>
            <a:off x="1297576" y="365126"/>
            <a:ext cx="10056223" cy="6799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Quattrocento Sans"/>
              <a:buNone/>
            </a:pPr>
            <a:r>
              <a:rPr b="1" lang="en-US">
                <a:latin typeface="Quattrocento Sans"/>
                <a:ea typeface="Quattrocento Sans"/>
                <a:cs typeface="Quattrocento Sans"/>
                <a:sym typeface="Quattrocento Sans"/>
              </a:rPr>
              <a:t>Before Getting Started </a:t>
            </a:r>
            <a:endParaRPr/>
          </a:p>
        </p:txBody>
      </p:sp>
      <p:pic>
        <p:nvPicPr>
          <p:cNvPr descr="Anchor with solid fill" id="519" name="Google Shape;51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753025">
            <a:off x="8923855" y="1213991"/>
            <a:ext cx="329450" cy="329450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23"/>
          <p:cNvSpPr txBox="1"/>
          <p:nvPr/>
        </p:nvSpPr>
        <p:spPr>
          <a:xfrm>
            <a:off x="6452900" y="1551791"/>
            <a:ext cx="482301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825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1" name="Google Shape;521;p23"/>
          <p:cNvSpPr txBox="1"/>
          <p:nvPr/>
        </p:nvSpPr>
        <p:spPr>
          <a:xfrm>
            <a:off x="1527907" y="2106147"/>
            <a:ext cx="4026089" cy="1089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IPv4 or IPv6 number resources allocated to your organization by ARIN</a:t>
            </a:r>
            <a:endParaRPr/>
          </a:p>
        </p:txBody>
      </p:sp>
      <p:sp>
        <p:nvSpPr>
          <p:cNvPr id="522" name="Google Shape;522;p23"/>
          <p:cNvSpPr txBox="1"/>
          <p:nvPr/>
        </p:nvSpPr>
        <p:spPr>
          <a:xfrm>
            <a:off x="1527908" y="3894016"/>
            <a:ext cx="3369595" cy="1089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 signed RSA or LRSA</a:t>
            </a:r>
            <a:br>
              <a:rPr b="0" i="0" lang="en-US" sz="24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b="0" i="0" lang="en-US" sz="24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(RPKI Terms of Service if needed)</a:t>
            </a:r>
            <a:endParaRPr/>
          </a:p>
        </p:txBody>
      </p:sp>
      <p:sp>
        <p:nvSpPr>
          <p:cNvPr id="523" name="Google Shape;523;p23"/>
          <p:cNvSpPr txBox="1"/>
          <p:nvPr/>
        </p:nvSpPr>
        <p:spPr>
          <a:xfrm>
            <a:off x="6879678" y="2241749"/>
            <a:ext cx="4653888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Autonomous System Number</a:t>
            </a:r>
            <a:endParaRPr/>
          </a:p>
        </p:txBody>
      </p:sp>
      <p:sp>
        <p:nvSpPr>
          <p:cNvPr id="524" name="Google Shape;524;p23"/>
          <p:cNvSpPr txBox="1"/>
          <p:nvPr/>
        </p:nvSpPr>
        <p:spPr>
          <a:xfrm>
            <a:off x="6879678" y="3607784"/>
            <a:ext cx="4872252" cy="1421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Your user account needs to be associated with the org as the Admin, Tech, or Routing Point of Contact (POC)</a:t>
            </a:r>
            <a:endParaRPr/>
          </a:p>
        </p:txBody>
      </p:sp>
      <p:pic>
        <p:nvPicPr>
          <p:cNvPr descr="Internet outline" id="525" name="Google Shape;52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8283" y="2256428"/>
            <a:ext cx="733567" cy="7335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tract with solid fill" id="526" name="Google Shape;526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8284" y="4102550"/>
            <a:ext cx="733566" cy="7335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ker with solid fill" id="527" name="Google Shape;527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6967" y="2198478"/>
            <a:ext cx="733567" cy="7335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nections with solid fill" id="528" name="Google Shape;528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65278" y="3800938"/>
            <a:ext cx="914400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9" name="Google Shape;529;p23"/>
          <p:cNvGrpSpPr/>
          <p:nvPr/>
        </p:nvGrpSpPr>
        <p:grpSpPr>
          <a:xfrm>
            <a:off x="498283" y="732010"/>
            <a:ext cx="685800" cy="685800"/>
            <a:chOff x="498283" y="732010"/>
            <a:chExt cx="685800" cy="685800"/>
          </a:xfrm>
        </p:grpSpPr>
        <p:sp>
          <p:nvSpPr>
            <p:cNvPr id="530" name="Google Shape;530;p23"/>
            <p:cNvSpPr/>
            <p:nvPr/>
          </p:nvSpPr>
          <p:spPr>
            <a:xfrm>
              <a:off x="498283" y="732010"/>
              <a:ext cx="685800" cy="685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564545" y="798272"/>
              <a:ext cx="548640" cy="548640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6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4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2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48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6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64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4"/>
          <p:cNvSpPr txBox="1"/>
          <p:nvPr>
            <p:ph type="title"/>
          </p:nvPr>
        </p:nvSpPr>
        <p:spPr>
          <a:xfrm>
            <a:off x="1297576" y="365126"/>
            <a:ext cx="10056223" cy="6799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Quattrocento Sans"/>
              <a:buNone/>
            </a:pPr>
            <a:r>
              <a:rPr b="1" lang="en-US">
                <a:latin typeface="Quattrocento Sans"/>
                <a:ea typeface="Quattrocento Sans"/>
                <a:cs typeface="Quattrocento Sans"/>
                <a:sym typeface="Quattrocento Sans"/>
              </a:rPr>
              <a:t>Simplified Navigation</a:t>
            </a:r>
            <a:endParaRPr/>
          </a:p>
        </p:txBody>
      </p:sp>
      <p:pic>
        <p:nvPicPr>
          <p:cNvPr descr="Anchor with solid fill" id="537" name="Google Shape;53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753025">
            <a:off x="8923855" y="1213991"/>
            <a:ext cx="329450" cy="329450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24"/>
          <p:cNvSpPr txBox="1"/>
          <p:nvPr/>
        </p:nvSpPr>
        <p:spPr>
          <a:xfrm>
            <a:off x="6452900" y="1551791"/>
            <a:ext cx="482301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825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9" name="Google Shape;539;p24"/>
          <p:cNvSpPr txBox="1"/>
          <p:nvPr/>
        </p:nvSpPr>
        <p:spPr>
          <a:xfrm>
            <a:off x="8549064" y="3168234"/>
            <a:ext cx="3527254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1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Routing Security dropdown</a:t>
            </a:r>
            <a:endParaRPr/>
          </a:p>
          <a:p>
            <a:pPr indent="-342900" lvl="1" marL="3429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Fewer clicks to RPKI</a:t>
            </a:r>
            <a:endParaRPr/>
          </a:p>
        </p:txBody>
      </p:sp>
      <p:pic>
        <p:nvPicPr>
          <p:cNvPr descr="Graphical user interface, text, application, chat or text message&#10;&#10;Description automatically generated" id="540" name="Google Shape;540;p24"/>
          <p:cNvPicPr preferRelativeResize="0"/>
          <p:nvPr/>
        </p:nvPicPr>
        <p:blipFill rotWithShape="1">
          <a:blip r:embed="rId4">
            <a:alphaModFix/>
          </a:blip>
          <a:srcRect b="0" l="1912" r="0" t="0"/>
          <a:stretch/>
        </p:blipFill>
        <p:spPr>
          <a:xfrm>
            <a:off x="675048" y="1624441"/>
            <a:ext cx="7874016" cy="46390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1" name="Google Shape;541;p24"/>
          <p:cNvGrpSpPr/>
          <p:nvPr/>
        </p:nvGrpSpPr>
        <p:grpSpPr>
          <a:xfrm>
            <a:off x="498283" y="732010"/>
            <a:ext cx="685800" cy="685800"/>
            <a:chOff x="498283" y="732010"/>
            <a:chExt cx="685800" cy="685800"/>
          </a:xfrm>
        </p:grpSpPr>
        <p:sp>
          <p:nvSpPr>
            <p:cNvPr id="542" name="Google Shape;542;p24"/>
            <p:cNvSpPr/>
            <p:nvPr/>
          </p:nvSpPr>
          <p:spPr>
            <a:xfrm>
              <a:off x="498283" y="732010"/>
              <a:ext cx="685800" cy="685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564545" y="798272"/>
              <a:ext cx="548640" cy="548640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5"/>
          <p:cNvSpPr txBox="1"/>
          <p:nvPr>
            <p:ph type="title"/>
          </p:nvPr>
        </p:nvSpPr>
        <p:spPr>
          <a:xfrm>
            <a:off x="1297576" y="365126"/>
            <a:ext cx="10056223" cy="6799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Quattrocento Sans"/>
              <a:buNone/>
            </a:pPr>
            <a:r>
              <a:rPr b="1" lang="en-US">
                <a:latin typeface="Quattrocento Sans"/>
                <a:ea typeface="Quattrocento Sans"/>
                <a:cs typeface="Quattrocento Sans"/>
                <a:sym typeface="Quattrocento Sans"/>
              </a:rPr>
              <a:t>Simplified Navigation</a:t>
            </a:r>
            <a:endParaRPr/>
          </a:p>
        </p:txBody>
      </p:sp>
      <p:pic>
        <p:nvPicPr>
          <p:cNvPr descr="Anchor with solid fill" id="549" name="Google Shape;54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753025">
            <a:off x="8923855" y="1213991"/>
            <a:ext cx="329450" cy="32945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25"/>
          <p:cNvSpPr txBox="1"/>
          <p:nvPr/>
        </p:nvSpPr>
        <p:spPr>
          <a:xfrm>
            <a:off x="6452900" y="1551791"/>
            <a:ext cx="482301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825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51" name="Google Shape;551;p25"/>
          <p:cNvGrpSpPr/>
          <p:nvPr/>
        </p:nvGrpSpPr>
        <p:grpSpPr>
          <a:xfrm>
            <a:off x="498283" y="732010"/>
            <a:ext cx="685800" cy="685800"/>
            <a:chOff x="498283" y="732010"/>
            <a:chExt cx="685800" cy="685800"/>
          </a:xfrm>
        </p:grpSpPr>
        <p:sp>
          <p:nvSpPr>
            <p:cNvPr id="552" name="Google Shape;552;p25"/>
            <p:cNvSpPr/>
            <p:nvPr/>
          </p:nvSpPr>
          <p:spPr>
            <a:xfrm>
              <a:off x="498283" y="732010"/>
              <a:ext cx="685800" cy="685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5"/>
            <p:cNvSpPr/>
            <p:nvPr/>
          </p:nvSpPr>
          <p:spPr>
            <a:xfrm>
              <a:off x="564545" y="798272"/>
              <a:ext cx="548640" cy="548640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4" name="Google Shape;554;p25"/>
          <p:cNvSpPr txBox="1"/>
          <p:nvPr/>
        </p:nvSpPr>
        <p:spPr>
          <a:xfrm>
            <a:off x="8447590" y="3121185"/>
            <a:ext cx="3658441" cy="9750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List of all Linked Orgs</a:t>
            </a:r>
            <a:endParaRPr/>
          </a:p>
          <a:p>
            <a:pPr indent="-342900" lvl="1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Certification Status</a:t>
            </a:r>
            <a:endParaRPr/>
          </a:p>
        </p:txBody>
      </p:sp>
      <p:pic>
        <p:nvPicPr>
          <p:cNvPr descr="Graphical user interface, text, application, email&#10;&#10;Description automatically generated" id="555" name="Google Shape;55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5190" y="1616391"/>
            <a:ext cx="7772400" cy="4709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6"/>
          <p:cNvSpPr txBox="1"/>
          <p:nvPr>
            <p:ph type="title"/>
          </p:nvPr>
        </p:nvSpPr>
        <p:spPr>
          <a:xfrm>
            <a:off x="1297576" y="365126"/>
            <a:ext cx="10056223" cy="6799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Quattrocento Sans"/>
              <a:buNone/>
            </a:pPr>
            <a:r>
              <a:rPr b="1" lang="en-US">
                <a:latin typeface="Quattrocento Sans"/>
                <a:ea typeface="Quattrocento Sans"/>
                <a:cs typeface="Quattrocento Sans"/>
                <a:sym typeface="Quattrocento Sans"/>
              </a:rPr>
              <a:t>Hosted or Delegated RPKI</a:t>
            </a:r>
            <a:endParaRPr/>
          </a:p>
        </p:txBody>
      </p:sp>
      <p:pic>
        <p:nvPicPr>
          <p:cNvPr descr="Anchor with solid fill" id="561" name="Google Shape;56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753025">
            <a:off x="8923855" y="1213991"/>
            <a:ext cx="329450" cy="329450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26"/>
          <p:cNvSpPr txBox="1"/>
          <p:nvPr/>
        </p:nvSpPr>
        <p:spPr>
          <a:xfrm>
            <a:off x="6452900" y="1551791"/>
            <a:ext cx="482301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825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63" name="Google Shape;563;p26"/>
          <p:cNvGrpSpPr/>
          <p:nvPr/>
        </p:nvGrpSpPr>
        <p:grpSpPr>
          <a:xfrm>
            <a:off x="498283" y="732010"/>
            <a:ext cx="685800" cy="685800"/>
            <a:chOff x="498283" y="732010"/>
            <a:chExt cx="685800" cy="685800"/>
          </a:xfrm>
        </p:grpSpPr>
        <p:sp>
          <p:nvSpPr>
            <p:cNvPr id="564" name="Google Shape;564;p26"/>
            <p:cNvSpPr/>
            <p:nvPr/>
          </p:nvSpPr>
          <p:spPr>
            <a:xfrm>
              <a:off x="498283" y="732010"/>
              <a:ext cx="685800" cy="685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6"/>
            <p:cNvSpPr/>
            <p:nvPr/>
          </p:nvSpPr>
          <p:spPr>
            <a:xfrm>
              <a:off x="564545" y="798272"/>
              <a:ext cx="548640" cy="548640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6" name="Google Shape;566;p26"/>
          <p:cNvSpPr txBox="1"/>
          <p:nvPr/>
        </p:nvSpPr>
        <p:spPr>
          <a:xfrm>
            <a:off x="8447590" y="3047128"/>
            <a:ext cx="3463886" cy="2415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67" name="Google Shape;567;p26"/>
          <p:cNvSpPr txBox="1"/>
          <p:nvPr/>
        </p:nvSpPr>
        <p:spPr>
          <a:xfrm>
            <a:off x="8447590" y="3120868"/>
            <a:ext cx="3351582" cy="17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Formerly a ticketed process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Required RSD action to complete</a:t>
            </a:r>
            <a:endParaRPr/>
          </a:p>
        </p:txBody>
      </p:sp>
      <p:pic>
        <p:nvPicPr>
          <p:cNvPr descr="Graphical user interface, text, application, email&#10;&#10;Description automatically generated" id="568" name="Google Shape;56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5190" y="1616391"/>
            <a:ext cx="7772400" cy="4709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7"/>
          <p:cNvSpPr txBox="1"/>
          <p:nvPr>
            <p:ph type="title"/>
          </p:nvPr>
        </p:nvSpPr>
        <p:spPr>
          <a:xfrm>
            <a:off x="1297576" y="365126"/>
            <a:ext cx="10056223" cy="6799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Quattrocento Sans"/>
              <a:buNone/>
            </a:pPr>
            <a:r>
              <a:rPr b="1" lang="en-US">
                <a:latin typeface="Quattrocento Sans"/>
                <a:ea typeface="Quattrocento Sans"/>
                <a:cs typeface="Quattrocento Sans"/>
                <a:sym typeface="Quattrocento Sans"/>
              </a:rPr>
              <a:t>One-Step Signup</a:t>
            </a:r>
            <a:endParaRPr/>
          </a:p>
        </p:txBody>
      </p:sp>
      <p:pic>
        <p:nvPicPr>
          <p:cNvPr descr="Anchor with solid fill" id="574" name="Google Shape;57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753025">
            <a:off x="8923855" y="1213991"/>
            <a:ext cx="329450" cy="329450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27"/>
          <p:cNvSpPr txBox="1"/>
          <p:nvPr/>
        </p:nvSpPr>
        <p:spPr>
          <a:xfrm>
            <a:off x="6452900" y="1551791"/>
            <a:ext cx="482301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825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76" name="Google Shape;576;p27"/>
          <p:cNvGrpSpPr/>
          <p:nvPr/>
        </p:nvGrpSpPr>
        <p:grpSpPr>
          <a:xfrm>
            <a:off x="498283" y="732010"/>
            <a:ext cx="685800" cy="685800"/>
            <a:chOff x="498283" y="732010"/>
            <a:chExt cx="685800" cy="685800"/>
          </a:xfrm>
        </p:grpSpPr>
        <p:sp>
          <p:nvSpPr>
            <p:cNvPr id="577" name="Google Shape;577;p27"/>
            <p:cNvSpPr/>
            <p:nvPr/>
          </p:nvSpPr>
          <p:spPr>
            <a:xfrm>
              <a:off x="498283" y="732010"/>
              <a:ext cx="685800" cy="685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7"/>
            <p:cNvSpPr/>
            <p:nvPr/>
          </p:nvSpPr>
          <p:spPr>
            <a:xfrm>
              <a:off x="564545" y="798272"/>
              <a:ext cx="548640" cy="548640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9" name="Google Shape;579;p27"/>
          <p:cNvSpPr txBox="1"/>
          <p:nvPr/>
        </p:nvSpPr>
        <p:spPr>
          <a:xfrm>
            <a:off x="8447590" y="3120868"/>
            <a:ext cx="3463886" cy="2415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Resource certificate is automatically created (covered by RSA/LRSA)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Ready to create ROAs</a:t>
            </a:r>
            <a:endParaRPr/>
          </a:p>
        </p:txBody>
      </p:sp>
      <p:pic>
        <p:nvPicPr>
          <p:cNvPr descr="Graphical user interface, text, application, email&#10;&#10;Description automatically generated" id="580" name="Google Shape;58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5190" y="1616389"/>
            <a:ext cx="7772400" cy="4709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8"/>
          <p:cNvSpPr txBox="1"/>
          <p:nvPr>
            <p:ph type="title"/>
          </p:nvPr>
        </p:nvSpPr>
        <p:spPr>
          <a:xfrm>
            <a:off x="1297576" y="365126"/>
            <a:ext cx="10056223" cy="6799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Quattrocento Sans"/>
              <a:buNone/>
            </a:pPr>
            <a:r>
              <a:rPr b="1" lang="en-US">
                <a:latin typeface="Quattrocento Sans"/>
                <a:ea typeface="Quattrocento Sans"/>
                <a:cs typeface="Quattrocento Sans"/>
                <a:sym typeface="Quattrocento Sans"/>
              </a:rPr>
              <a:t>Create Your ROA By Fill In The Blank</a:t>
            </a:r>
            <a:endParaRPr/>
          </a:p>
        </p:txBody>
      </p:sp>
      <p:pic>
        <p:nvPicPr>
          <p:cNvPr descr="Anchor with solid fill" id="586" name="Google Shape;58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753025">
            <a:off x="8923855" y="1213991"/>
            <a:ext cx="329450" cy="329450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28"/>
          <p:cNvSpPr txBox="1"/>
          <p:nvPr/>
        </p:nvSpPr>
        <p:spPr>
          <a:xfrm>
            <a:off x="6452900" y="1551791"/>
            <a:ext cx="482301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825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88" name="Google Shape;588;p28"/>
          <p:cNvGrpSpPr/>
          <p:nvPr/>
        </p:nvGrpSpPr>
        <p:grpSpPr>
          <a:xfrm>
            <a:off x="498283" y="732010"/>
            <a:ext cx="685800" cy="685800"/>
            <a:chOff x="498283" y="732010"/>
            <a:chExt cx="685800" cy="685800"/>
          </a:xfrm>
        </p:grpSpPr>
        <p:sp>
          <p:nvSpPr>
            <p:cNvPr id="589" name="Google Shape;589;p28"/>
            <p:cNvSpPr/>
            <p:nvPr/>
          </p:nvSpPr>
          <p:spPr>
            <a:xfrm>
              <a:off x="498283" y="732010"/>
              <a:ext cx="685800" cy="685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8"/>
            <p:cNvSpPr/>
            <p:nvPr/>
          </p:nvSpPr>
          <p:spPr>
            <a:xfrm>
              <a:off x="564545" y="798272"/>
              <a:ext cx="548640" cy="548640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1" name="Google Shape;591;p28"/>
          <p:cNvSpPr txBox="1"/>
          <p:nvPr/>
        </p:nvSpPr>
        <p:spPr>
          <a:xfrm>
            <a:off x="8447589" y="3120868"/>
            <a:ext cx="3398421" cy="17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 Validity Dates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 ROA signing keys</a:t>
            </a:r>
            <a:endParaRPr/>
          </a:p>
        </p:txBody>
      </p:sp>
      <p:pic>
        <p:nvPicPr>
          <p:cNvPr descr="Graphical user interface, application&#10;&#10;Description automatically generated" id="592" name="Google Shape;59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5189" y="1616389"/>
            <a:ext cx="7772400" cy="4709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9"/>
          <p:cNvSpPr txBox="1"/>
          <p:nvPr>
            <p:ph type="title"/>
          </p:nvPr>
        </p:nvSpPr>
        <p:spPr>
          <a:xfrm>
            <a:off x="1297576" y="365126"/>
            <a:ext cx="10056223" cy="6799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Quattrocento Sans"/>
              <a:buNone/>
            </a:pPr>
            <a:r>
              <a:rPr b="1" lang="en-US">
                <a:latin typeface="Quattrocento Sans"/>
                <a:ea typeface="Quattrocento Sans"/>
                <a:cs typeface="Quattrocento Sans"/>
                <a:sym typeface="Quattrocento Sans"/>
              </a:rPr>
              <a:t>ROAs are Evergreen</a:t>
            </a:r>
            <a:endParaRPr/>
          </a:p>
        </p:txBody>
      </p:sp>
      <p:pic>
        <p:nvPicPr>
          <p:cNvPr descr="Anchor with solid fill" id="598" name="Google Shape;59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753025">
            <a:off x="8923855" y="1213991"/>
            <a:ext cx="329450" cy="329450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29"/>
          <p:cNvSpPr txBox="1"/>
          <p:nvPr/>
        </p:nvSpPr>
        <p:spPr>
          <a:xfrm>
            <a:off x="6452900" y="1551791"/>
            <a:ext cx="482301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825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00" name="Google Shape;600;p29"/>
          <p:cNvGrpSpPr/>
          <p:nvPr/>
        </p:nvGrpSpPr>
        <p:grpSpPr>
          <a:xfrm>
            <a:off x="498283" y="732010"/>
            <a:ext cx="685800" cy="685800"/>
            <a:chOff x="498283" y="732010"/>
            <a:chExt cx="685800" cy="685800"/>
          </a:xfrm>
        </p:grpSpPr>
        <p:sp>
          <p:nvSpPr>
            <p:cNvPr id="601" name="Google Shape;601;p29"/>
            <p:cNvSpPr/>
            <p:nvPr/>
          </p:nvSpPr>
          <p:spPr>
            <a:xfrm>
              <a:off x="498283" y="732010"/>
              <a:ext cx="685800" cy="685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9"/>
            <p:cNvSpPr/>
            <p:nvPr/>
          </p:nvSpPr>
          <p:spPr>
            <a:xfrm>
              <a:off x="564545" y="798272"/>
              <a:ext cx="548640" cy="548640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3" name="Google Shape;603;p29"/>
          <p:cNvSpPr txBox="1"/>
          <p:nvPr/>
        </p:nvSpPr>
        <p:spPr>
          <a:xfrm>
            <a:off x="8447589" y="3120868"/>
            <a:ext cx="3398421" cy="17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Auto Renewing ROAs!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All ROAs created in UI switch to auto-renew</a:t>
            </a:r>
            <a:endParaRPr/>
          </a:p>
        </p:txBody>
      </p:sp>
      <p:pic>
        <p:nvPicPr>
          <p:cNvPr descr="Graphical user interface, text, application, email&#10;&#10;Description automatically generated" id="604" name="Google Shape;60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5189" y="1616391"/>
            <a:ext cx="7772400" cy="4709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"/>
          <p:cNvSpPr txBox="1"/>
          <p:nvPr>
            <p:ph type="title"/>
          </p:nvPr>
        </p:nvSpPr>
        <p:spPr>
          <a:xfrm>
            <a:off x="154004" y="1924594"/>
            <a:ext cx="11672236" cy="3032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attrocento Sans"/>
              <a:buNone/>
            </a:pPr>
            <a:r>
              <a:rPr lang="en-US">
                <a:latin typeface="Quattrocento Sans"/>
                <a:ea typeface="Quattrocento Sans"/>
                <a:cs typeface="Quattrocento Sans"/>
                <a:sym typeface="Quattrocento Sans"/>
              </a:rPr>
              <a:t>Security of the Early Internet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30"/>
          <p:cNvSpPr txBox="1"/>
          <p:nvPr>
            <p:ph type="title"/>
          </p:nvPr>
        </p:nvSpPr>
        <p:spPr>
          <a:xfrm>
            <a:off x="1297576" y="365126"/>
            <a:ext cx="10056223" cy="6799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Quattrocento Sans"/>
              <a:buNone/>
            </a:pPr>
            <a:r>
              <a:rPr b="1" lang="en-US">
                <a:latin typeface="Quattrocento Sans"/>
                <a:ea typeface="Quattrocento Sans"/>
                <a:cs typeface="Quattrocento Sans"/>
                <a:sym typeface="Quattrocento Sans"/>
              </a:rPr>
              <a:t>Create More ROAs</a:t>
            </a:r>
            <a:endParaRPr/>
          </a:p>
        </p:txBody>
      </p:sp>
      <p:pic>
        <p:nvPicPr>
          <p:cNvPr descr="Anchor with solid fill" id="610" name="Google Shape;61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753025">
            <a:off x="8923855" y="1213991"/>
            <a:ext cx="329450" cy="329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1" name="Google Shape;611;p30"/>
          <p:cNvGrpSpPr/>
          <p:nvPr/>
        </p:nvGrpSpPr>
        <p:grpSpPr>
          <a:xfrm>
            <a:off x="498283" y="732010"/>
            <a:ext cx="685800" cy="685800"/>
            <a:chOff x="498283" y="732010"/>
            <a:chExt cx="685800" cy="685800"/>
          </a:xfrm>
        </p:grpSpPr>
        <p:sp>
          <p:nvSpPr>
            <p:cNvPr id="612" name="Google Shape;612;p30"/>
            <p:cNvSpPr/>
            <p:nvPr/>
          </p:nvSpPr>
          <p:spPr>
            <a:xfrm>
              <a:off x="498283" y="732010"/>
              <a:ext cx="685800" cy="685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0"/>
            <p:cNvSpPr/>
            <p:nvPr/>
          </p:nvSpPr>
          <p:spPr>
            <a:xfrm>
              <a:off x="564545" y="798272"/>
              <a:ext cx="548640" cy="548640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4" name="Google Shape;614;p30"/>
          <p:cNvSpPr txBox="1"/>
          <p:nvPr/>
        </p:nvSpPr>
        <p:spPr>
          <a:xfrm>
            <a:off x="8447589" y="3120868"/>
            <a:ext cx="3612606" cy="17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Confirm ROA creation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Direct return to ROA list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One click to create more ROAs </a:t>
            </a:r>
            <a:endParaRPr/>
          </a:p>
        </p:txBody>
      </p:sp>
      <p:pic>
        <p:nvPicPr>
          <p:cNvPr descr="Graphical user interface, application&#10;&#10;Description automatically generated" id="615" name="Google Shape;61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5189" y="1616389"/>
            <a:ext cx="7772400" cy="4709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31"/>
          <p:cNvSpPr txBox="1"/>
          <p:nvPr>
            <p:ph type="title"/>
          </p:nvPr>
        </p:nvSpPr>
        <p:spPr>
          <a:xfrm>
            <a:off x="154004" y="1924594"/>
            <a:ext cx="11672236" cy="3032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attrocento Sans"/>
              <a:buNone/>
            </a:pPr>
            <a:r>
              <a:rPr lang="en-US">
                <a:latin typeface="Quattrocento Sans"/>
                <a:ea typeface="Quattrocento Sans"/>
                <a:cs typeface="Quattrocento Sans"/>
                <a:sym typeface="Quattrocento Sans"/>
              </a:rPr>
              <a:t>Stand Up For Your Routes!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2"/>
          <p:cNvSpPr/>
          <p:nvPr/>
        </p:nvSpPr>
        <p:spPr>
          <a:xfrm>
            <a:off x="0" y="0"/>
            <a:ext cx="4302034" cy="6858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005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26" name="Google Shape;626;p32"/>
          <p:cNvSpPr txBox="1"/>
          <p:nvPr>
            <p:ph type="title"/>
          </p:nvPr>
        </p:nvSpPr>
        <p:spPr>
          <a:xfrm>
            <a:off x="481149" y="2764053"/>
            <a:ext cx="382088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 sz="4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Stand Up for Your Routes!  </a:t>
            </a:r>
            <a:endParaRPr/>
          </a:p>
        </p:txBody>
      </p:sp>
      <p:sp>
        <p:nvSpPr>
          <p:cNvPr id="627" name="Google Shape;627;p32"/>
          <p:cNvSpPr txBox="1"/>
          <p:nvPr>
            <p:ph idx="1" type="body"/>
          </p:nvPr>
        </p:nvSpPr>
        <p:spPr>
          <a:xfrm>
            <a:off x="4528457" y="592138"/>
            <a:ext cx="7315881" cy="5730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Quattrocento Sans"/>
                <a:ea typeface="Quattrocento Sans"/>
                <a:cs typeface="Quattrocento Sans"/>
                <a:sym typeface="Quattrocento Sans"/>
              </a:rPr>
              <a:t>Creating ROAs for your resources benefits more than just you but also operators who make decisions based on RPKI validity state</a:t>
            </a:r>
            <a:endParaRPr/>
          </a:p>
          <a:p>
            <a:pPr indent="-1905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Quattrocento Sans"/>
                <a:ea typeface="Quattrocento Sans"/>
                <a:cs typeface="Quattrocento Sans"/>
                <a:sym typeface="Quattrocento Sans"/>
              </a:rPr>
              <a:t>There are documented cases where RPKI has been proven to interrupt hijack attempts before they become impactful</a:t>
            </a:r>
            <a:endParaRPr/>
          </a:p>
          <a:p>
            <a:pPr indent="-1905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Quattrocento Sans"/>
                <a:ea typeface="Quattrocento Sans"/>
                <a:cs typeface="Quattrocento Sans"/>
                <a:sym typeface="Quattrocento Sans"/>
              </a:rPr>
              <a:t>Growing number service providers require you to create ROAs for your resources before a business relationship is established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Quattrocento Sans"/>
                <a:ea typeface="Quattrocento Sans"/>
                <a:cs typeface="Quattrocento Sans"/>
                <a:sym typeface="Quattrocento Sans"/>
              </a:rPr>
              <a:t>Ongoing standards work in the IETF is defining new features and use cases for the RPKI</a:t>
            </a:r>
            <a:endParaRPr/>
          </a:p>
        </p:txBody>
      </p:sp>
      <p:sp>
        <p:nvSpPr>
          <p:cNvPr id="628" name="Google Shape;628;p32"/>
          <p:cNvSpPr txBox="1"/>
          <p:nvPr/>
        </p:nvSpPr>
        <p:spPr>
          <a:xfrm>
            <a:off x="6452900" y="1551791"/>
            <a:ext cx="482301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825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3"/>
          <p:cNvSpPr/>
          <p:nvPr/>
        </p:nvSpPr>
        <p:spPr>
          <a:xfrm>
            <a:off x="4212179" y="1824652"/>
            <a:ext cx="3808232" cy="3921552"/>
          </a:xfrm>
          <a:prstGeom prst="rect">
            <a:avLst/>
          </a:prstGeom>
          <a:solidFill>
            <a:schemeClr val="lt1">
              <a:alpha val="0"/>
            </a:schemeClr>
          </a:solidFill>
          <a:ln cap="flat" cmpd="sng" w="25400">
            <a:solidFill>
              <a:srgbClr val="00749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005B7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From the User Dashboard </a:t>
            </a:r>
            <a:endParaRPr/>
          </a:p>
          <a:p>
            <a:pPr indent="-342900" lvl="0" marL="342900" marR="0" rtl="0" algn="ctr">
              <a:spcBef>
                <a:spcPts val="600"/>
              </a:spcBef>
              <a:spcAft>
                <a:spcPts val="0"/>
              </a:spcAft>
              <a:buClr>
                <a:srgbClr val="005B72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005B7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Select Ask ARIN</a:t>
            </a:r>
            <a:endParaRPr/>
          </a:p>
          <a:p>
            <a:pPr indent="-342900" lvl="0" marL="342900" marR="0" rtl="0" algn="ctr">
              <a:spcBef>
                <a:spcPts val="600"/>
              </a:spcBef>
              <a:spcAft>
                <a:spcPts val="0"/>
              </a:spcAft>
              <a:buClr>
                <a:srgbClr val="005B72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005B7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“Chat with us!”</a:t>
            </a:r>
            <a:endParaRPr/>
          </a:p>
        </p:txBody>
      </p:sp>
      <p:sp>
        <p:nvSpPr>
          <p:cNvPr id="634" name="Google Shape;634;p33"/>
          <p:cNvSpPr/>
          <p:nvPr/>
        </p:nvSpPr>
        <p:spPr>
          <a:xfrm>
            <a:off x="397019" y="1824653"/>
            <a:ext cx="3808232" cy="3921551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870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33"/>
          <p:cNvSpPr/>
          <p:nvPr/>
        </p:nvSpPr>
        <p:spPr>
          <a:xfrm>
            <a:off x="8020411" y="1824652"/>
            <a:ext cx="3808232" cy="3921551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33"/>
          <p:cNvSpPr txBox="1"/>
          <p:nvPr>
            <p:ph type="title"/>
          </p:nvPr>
        </p:nvSpPr>
        <p:spPr>
          <a:xfrm>
            <a:off x="838200" y="365125"/>
            <a:ext cx="1067861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Quattrocento Sans"/>
              <a:buNone/>
            </a:pPr>
            <a:r>
              <a:rPr b="1" lang="en-US">
                <a:latin typeface="Quattrocento Sans"/>
                <a:ea typeface="Quattrocento Sans"/>
                <a:cs typeface="Quattrocento Sans"/>
                <a:sym typeface="Quattrocento Sans"/>
              </a:rPr>
              <a:t>RPKI Questions For ARIN?  </a:t>
            </a:r>
            <a:endParaRPr b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37" name="Google Shape;637;p33"/>
          <p:cNvSpPr txBox="1"/>
          <p:nvPr/>
        </p:nvSpPr>
        <p:spPr>
          <a:xfrm>
            <a:off x="3009482" y="6067780"/>
            <a:ext cx="1544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38" name="Google Shape;638;p33"/>
          <p:cNvSpPr txBox="1"/>
          <p:nvPr/>
        </p:nvSpPr>
        <p:spPr>
          <a:xfrm>
            <a:off x="642445" y="3465537"/>
            <a:ext cx="3439361" cy="951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sng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Call the ARIN Helpdesk</a:t>
            </a:r>
            <a:endParaRPr/>
          </a:p>
          <a:p>
            <a:pPr indent="-342900" lvl="2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+1.703.227.0660</a:t>
            </a:r>
            <a:endParaRPr/>
          </a:p>
        </p:txBody>
      </p:sp>
      <p:sp>
        <p:nvSpPr>
          <p:cNvPr id="639" name="Google Shape;639;p33"/>
          <p:cNvSpPr txBox="1"/>
          <p:nvPr/>
        </p:nvSpPr>
        <p:spPr>
          <a:xfrm>
            <a:off x="7890038" y="3393012"/>
            <a:ext cx="3659976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sng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Routing Security Team</a:t>
            </a:r>
            <a:endParaRPr/>
          </a:p>
          <a:p>
            <a:pPr indent="0" lvl="1" marL="4572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routing.security@arin.net</a:t>
            </a:r>
            <a:endParaRPr b="1" i="0" sz="20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34"/>
          <p:cNvSpPr txBox="1"/>
          <p:nvPr>
            <p:ph type="title"/>
          </p:nvPr>
        </p:nvSpPr>
        <p:spPr>
          <a:xfrm>
            <a:off x="0" y="1840831"/>
            <a:ext cx="12192000" cy="3176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Quattrocento Sans"/>
              <a:buNone/>
            </a:pPr>
            <a:r>
              <a:rPr lang="en-US">
                <a:latin typeface="Quattrocento Sans"/>
                <a:ea typeface="Quattrocento Sans"/>
                <a:cs typeface="Quattrocento Sans"/>
                <a:sym typeface="Quattrocento Sans"/>
              </a:rPr>
              <a:t>Thank You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 txBox="1"/>
          <p:nvPr>
            <p:ph type="title"/>
          </p:nvPr>
        </p:nvSpPr>
        <p:spPr>
          <a:xfrm>
            <a:off x="1297576" y="365126"/>
            <a:ext cx="10056223" cy="6799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Quattrocento Sans"/>
              <a:buNone/>
            </a:pPr>
            <a:r>
              <a:rPr b="1" lang="en-US">
                <a:latin typeface="Quattrocento Sans"/>
                <a:ea typeface="Quattrocento Sans"/>
                <a:cs typeface="Quattrocento Sans"/>
                <a:sym typeface="Quattrocento Sans"/>
              </a:rPr>
              <a:t>BGP Enabled the Internet We Know Today</a:t>
            </a:r>
            <a:endParaRPr/>
          </a:p>
        </p:txBody>
      </p:sp>
      <p:sp>
        <p:nvSpPr>
          <p:cNvPr id="92" name="Google Shape;92;p4"/>
          <p:cNvSpPr txBox="1"/>
          <p:nvPr/>
        </p:nvSpPr>
        <p:spPr>
          <a:xfrm>
            <a:off x="4351020" y="2952206"/>
            <a:ext cx="2941322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Transitioned from information sharing to a commercial platform</a:t>
            </a:r>
            <a:endParaRPr/>
          </a:p>
        </p:txBody>
      </p:sp>
      <p:sp>
        <p:nvSpPr>
          <p:cNvPr id="93" name="Google Shape;93;p4"/>
          <p:cNvSpPr txBox="1"/>
          <p:nvPr/>
        </p:nvSpPr>
        <p:spPr>
          <a:xfrm>
            <a:off x="594358" y="2952206"/>
            <a:ext cx="2941322" cy="2523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Made it easy to establish peering sessions with neighboring networks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"/>
          <p:cNvSpPr txBox="1"/>
          <p:nvPr/>
        </p:nvSpPr>
        <p:spPr>
          <a:xfrm>
            <a:off x="8107682" y="2952206"/>
            <a:ext cx="348996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Scaled beyond where best effort sharing of routing policy was reliable</a:t>
            </a:r>
            <a:endParaRPr/>
          </a:p>
        </p:txBody>
      </p:sp>
      <p:cxnSp>
        <p:nvCxnSpPr>
          <p:cNvPr id="95" name="Google Shape;95;p4"/>
          <p:cNvCxnSpPr/>
          <p:nvPr/>
        </p:nvCxnSpPr>
        <p:spPr>
          <a:xfrm>
            <a:off x="3735977" y="2952206"/>
            <a:ext cx="0" cy="2943497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4"/>
          <p:cNvCxnSpPr/>
          <p:nvPr/>
        </p:nvCxnSpPr>
        <p:spPr>
          <a:xfrm>
            <a:off x="7602583" y="2952206"/>
            <a:ext cx="0" cy="2943497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" name="Google Shape;9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060" y="1875453"/>
            <a:ext cx="1203105" cy="1236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41370" y="2153654"/>
            <a:ext cx="752183" cy="679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2713339">
            <a:off x="8041989" y="1967107"/>
            <a:ext cx="1018128" cy="10529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4"/>
          <p:cNvGrpSpPr/>
          <p:nvPr/>
        </p:nvGrpSpPr>
        <p:grpSpPr>
          <a:xfrm>
            <a:off x="498283" y="732010"/>
            <a:ext cx="685800" cy="685800"/>
            <a:chOff x="498283" y="732010"/>
            <a:chExt cx="685800" cy="685800"/>
          </a:xfrm>
        </p:grpSpPr>
        <p:sp>
          <p:nvSpPr>
            <p:cNvPr id="101" name="Google Shape;101;p4"/>
            <p:cNvSpPr/>
            <p:nvPr/>
          </p:nvSpPr>
          <p:spPr>
            <a:xfrm>
              <a:off x="498283" y="732010"/>
              <a:ext cx="685800" cy="685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64545" y="798272"/>
              <a:ext cx="548640" cy="548640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/>
          <p:nvPr>
            <p:ph type="title"/>
          </p:nvPr>
        </p:nvSpPr>
        <p:spPr>
          <a:xfrm>
            <a:off x="610689" y="2609169"/>
            <a:ext cx="4421777" cy="1639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Quattrocento Sans"/>
              <a:buNone/>
            </a:pPr>
            <a:r>
              <a:rPr b="1" lang="en-US" sz="3600">
                <a:latin typeface="Quattrocento Sans"/>
                <a:ea typeface="Quattrocento Sans"/>
                <a:cs typeface="Quattrocento Sans"/>
                <a:sym typeface="Quattrocento Sans"/>
              </a:rPr>
              <a:t>Routing Policy Specification Language (RPSL) </a:t>
            </a:r>
            <a:endParaRPr/>
          </a:p>
        </p:txBody>
      </p:sp>
      <p:sp>
        <p:nvSpPr>
          <p:cNvPr id="108" name="Google Shape;108;p5"/>
          <p:cNvSpPr txBox="1"/>
          <p:nvPr>
            <p:ph idx="1" type="body"/>
          </p:nvPr>
        </p:nvSpPr>
        <p:spPr>
          <a:xfrm>
            <a:off x="4902926" y="592138"/>
            <a:ext cx="6941412" cy="5730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Quattrocento Sans"/>
                <a:ea typeface="Quattrocento Sans"/>
                <a:cs typeface="Quattrocento Sans"/>
                <a:sym typeface="Quattrocento Sans"/>
              </a:rPr>
              <a:t>RPSL is a standard language used by Internet Service Providers to build security policy on network devices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Quattrocento Sans"/>
                <a:ea typeface="Quattrocento Sans"/>
                <a:cs typeface="Quattrocento Sans"/>
                <a:sym typeface="Quattrocento Sans"/>
              </a:rPr>
              <a:t>Internet Routing Registry (IRR) is an ecosystem where operators share information about their policies 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Quattrocento Sans"/>
                <a:ea typeface="Quattrocento Sans"/>
                <a:cs typeface="Quattrocento Sans"/>
                <a:sym typeface="Quattrocento Sans"/>
              </a:rPr>
              <a:t>ARIN authenticates entries in our database, confirming the resource holder created the objects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Quattrocento Sans"/>
                <a:ea typeface="Quattrocento Sans"/>
                <a:cs typeface="Quattrocento Sans"/>
                <a:sym typeface="Quattrocento Sans"/>
              </a:rPr>
              <a:t>We don’t discourage using a 3</a:t>
            </a:r>
            <a:r>
              <a:rPr baseline="30000" lang="en-US" sz="2800">
                <a:latin typeface="Quattrocento Sans"/>
                <a:ea typeface="Quattrocento Sans"/>
                <a:cs typeface="Quattrocento Sans"/>
                <a:sym typeface="Quattrocento Sans"/>
              </a:rPr>
              <a:t>rd</a:t>
            </a:r>
            <a:r>
              <a:rPr lang="en-US" sz="2800">
                <a:latin typeface="Quattrocento Sans"/>
                <a:ea typeface="Quattrocento Sans"/>
                <a:cs typeface="Quattrocento Sans"/>
                <a:sym typeface="Quattrocento Sans"/>
              </a:rPr>
              <a:t> party IRR for redundancy, however, information cannot be verified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"/>
          <p:cNvSpPr txBox="1"/>
          <p:nvPr>
            <p:ph type="title"/>
          </p:nvPr>
        </p:nvSpPr>
        <p:spPr>
          <a:xfrm>
            <a:off x="154004" y="1924594"/>
            <a:ext cx="11672236" cy="3032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Goal of the RPKI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7"/>
          <p:cNvSpPr txBox="1"/>
          <p:nvPr>
            <p:ph idx="1" type="body"/>
          </p:nvPr>
        </p:nvSpPr>
        <p:spPr>
          <a:xfrm>
            <a:off x="323850" y="2453640"/>
            <a:ext cx="4988379" cy="3708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Quattrocento Sans"/>
                <a:ea typeface="Quattrocento Sans"/>
                <a:cs typeface="Quattrocento Sans"/>
                <a:sym typeface="Quattrocento Sans"/>
              </a:rPr>
              <a:t>Provide a cryptographically signed method for an Internet number resource holder, allowing them to make an authoritative statement about the origin of a prefix(s) announced on to the Internet (Route Origin Authorization, ROA)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7"/>
          <p:cNvSpPr txBox="1"/>
          <p:nvPr>
            <p:ph type="title"/>
          </p:nvPr>
        </p:nvSpPr>
        <p:spPr>
          <a:xfrm>
            <a:off x="323849" y="1331778"/>
            <a:ext cx="5383531" cy="6799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Quattrocento Sans"/>
              <a:buNone/>
            </a:pPr>
            <a:r>
              <a:rPr b="1" lang="en-US">
                <a:latin typeface="Quattrocento Sans"/>
                <a:ea typeface="Quattrocento Sans"/>
                <a:cs typeface="Quattrocento Sans"/>
                <a:sym typeface="Quattrocento Sans"/>
              </a:rPr>
              <a:t>The Goal of the RPKI</a:t>
            </a:r>
            <a:endParaRPr/>
          </a:p>
        </p:txBody>
      </p:sp>
      <p:sp>
        <p:nvSpPr>
          <p:cNvPr id="121" name="Google Shape;121;p7"/>
          <p:cNvSpPr txBox="1"/>
          <p:nvPr/>
        </p:nvSpPr>
        <p:spPr>
          <a:xfrm>
            <a:off x="6313714" y="1331778"/>
            <a:ext cx="5058047" cy="46782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RPKI gives operators another data set to make more informed routing decisions (RPKI Validity State)</a:t>
            </a:r>
            <a:endParaRPr/>
          </a:p>
          <a:p>
            <a:pPr indent="-457200" lvl="0" marL="457200" marR="0" rtl="0" algn="l"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Protect resource holders from impact resulting from human error or nefarious activity</a:t>
            </a:r>
            <a:endParaRPr/>
          </a:p>
          <a:p>
            <a:pPr indent="-457200" lvl="0" marL="457200" marR="0" rtl="0" algn="l"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Reduce the overall attack vector for attempted hijacks on the greater Internet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 txBox="1"/>
          <p:nvPr>
            <p:ph type="title"/>
          </p:nvPr>
        </p:nvSpPr>
        <p:spPr>
          <a:xfrm>
            <a:off x="1317377" y="365126"/>
            <a:ext cx="9969137" cy="7234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Quattrocento Sans"/>
              <a:buNone/>
            </a:pPr>
            <a:r>
              <a:rPr b="1" lang="en-US">
                <a:latin typeface="Quattrocento Sans"/>
                <a:ea typeface="Quattrocento Sans"/>
                <a:cs typeface="Quattrocento Sans"/>
                <a:sym typeface="Quattrocento Sans"/>
              </a:rPr>
              <a:t>Internet is More Complex Today</a:t>
            </a:r>
            <a:endParaRPr/>
          </a:p>
        </p:txBody>
      </p:sp>
      <p:pic>
        <p:nvPicPr>
          <p:cNvPr id="127" name="Google Shape;12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0751" y="3161552"/>
            <a:ext cx="0" cy="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4969" y="2758558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8"/>
          <p:cNvSpPr/>
          <p:nvPr/>
        </p:nvSpPr>
        <p:spPr>
          <a:xfrm>
            <a:off x="8995637" y="1690688"/>
            <a:ext cx="1455655" cy="1032572"/>
          </a:xfrm>
          <a:prstGeom prst="cloud">
            <a:avLst/>
          </a:prstGeom>
          <a:solidFill>
            <a:schemeClr val="accent1"/>
          </a:solidFill>
          <a:ln cap="flat" cmpd="sng" w="12700">
            <a:solidFill>
              <a:srgbClr val="005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 200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198.51.100.0</a:t>
            </a: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844826" y="4750822"/>
            <a:ext cx="1140858" cy="912132"/>
          </a:xfrm>
          <a:prstGeom prst="cloud">
            <a:avLst/>
          </a:prstGeom>
          <a:solidFill>
            <a:schemeClr val="accent1"/>
          </a:solidFill>
          <a:ln cap="flat" cmpd="sng" w="12700">
            <a:solidFill>
              <a:srgbClr val="005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 100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192.0.2.0</a:t>
            </a: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844826" y="1765428"/>
            <a:ext cx="1140858" cy="912132"/>
          </a:xfrm>
          <a:prstGeom prst="cloud">
            <a:avLst/>
          </a:prstGeom>
          <a:solidFill>
            <a:schemeClr val="accent1"/>
          </a:solidFill>
          <a:ln cap="flat" cmpd="sng" w="12700">
            <a:solidFill>
              <a:srgbClr val="005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2433564" y="3152818"/>
            <a:ext cx="1140858" cy="912132"/>
          </a:xfrm>
          <a:prstGeom prst="cloud">
            <a:avLst/>
          </a:prstGeom>
          <a:solidFill>
            <a:schemeClr val="accent1"/>
          </a:solidFill>
          <a:ln cap="flat" cmpd="sng" w="12700">
            <a:solidFill>
              <a:srgbClr val="005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/>
          </a:p>
        </p:txBody>
      </p:sp>
      <p:sp>
        <p:nvSpPr>
          <p:cNvPr id="133" name="Google Shape;133;p8"/>
          <p:cNvSpPr/>
          <p:nvPr/>
        </p:nvSpPr>
        <p:spPr>
          <a:xfrm>
            <a:off x="4022301" y="1767263"/>
            <a:ext cx="1140858" cy="912132"/>
          </a:xfrm>
          <a:prstGeom prst="cloud">
            <a:avLst/>
          </a:prstGeom>
          <a:solidFill>
            <a:schemeClr val="accent1"/>
          </a:solidFill>
          <a:ln cap="flat" cmpd="sng" w="12700">
            <a:solidFill>
              <a:srgbClr val="005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/>
          </a:p>
        </p:txBody>
      </p:sp>
      <p:sp>
        <p:nvSpPr>
          <p:cNvPr id="134" name="Google Shape;134;p8"/>
          <p:cNvSpPr/>
          <p:nvPr/>
        </p:nvSpPr>
        <p:spPr>
          <a:xfrm>
            <a:off x="4022301" y="4752657"/>
            <a:ext cx="1140858" cy="912132"/>
          </a:xfrm>
          <a:prstGeom prst="cloud">
            <a:avLst/>
          </a:prstGeom>
          <a:solidFill>
            <a:schemeClr val="accent1"/>
          </a:solidFill>
          <a:ln cap="flat" cmpd="sng" w="12700">
            <a:solidFill>
              <a:srgbClr val="005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/>
          </a:p>
        </p:txBody>
      </p:sp>
      <p:sp>
        <p:nvSpPr>
          <p:cNvPr id="135" name="Google Shape;135;p8"/>
          <p:cNvSpPr/>
          <p:nvPr/>
        </p:nvSpPr>
        <p:spPr>
          <a:xfrm>
            <a:off x="9146041" y="3152818"/>
            <a:ext cx="1140858" cy="912132"/>
          </a:xfrm>
          <a:prstGeom prst="cloud">
            <a:avLst/>
          </a:prstGeom>
          <a:solidFill>
            <a:schemeClr val="accent1"/>
          </a:solidFill>
          <a:ln cap="flat" cmpd="sng" w="12700">
            <a:solidFill>
              <a:srgbClr val="005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endParaRPr/>
          </a:p>
        </p:txBody>
      </p:sp>
      <p:sp>
        <p:nvSpPr>
          <p:cNvPr id="136" name="Google Shape;136;p8"/>
          <p:cNvSpPr/>
          <p:nvPr/>
        </p:nvSpPr>
        <p:spPr>
          <a:xfrm>
            <a:off x="6629347" y="4750822"/>
            <a:ext cx="1140858" cy="912132"/>
          </a:xfrm>
          <a:prstGeom prst="cloud">
            <a:avLst/>
          </a:prstGeom>
          <a:solidFill>
            <a:schemeClr val="accent1"/>
          </a:solidFill>
          <a:ln cap="flat" cmpd="sng" w="12700">
            <a:solidFill>
              <a:srgbClr val="005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</a:t>
            </a:r>
            <a:endParaRPr/>
          </a:p>
        </p:txBody>
      </p:sp>
      <p:sp>
        <p:nvSpPr>
          <p:cNvPr id="137" name="Google Shape;137;p8"/>
          <p:cNvSpPr/>
          <p:nvPr/>
        </p:nvSpPr>
        <p:spPr>
          <a:xfrm>
            <a:off x="6629347" y="1765428"/>
            <a:ext cx="1140858" cy="912132"/>
          </a:xfrm>
          <a:prstGeom prst="cloud">
            <a:avLst/>
          </a:prstGeom>
          <a:solidFill>
            <a:schemeClr val="accent1"/>
          </a:solidFill>
          <a:ln cap="flat" cmpd="sng" w="12700">
            <a:solidFill>
              <a:srgbClr val="005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/>
          </a:p>
        </p:txBody>
      </p:sp>
      <p:cxnSp>
        <p:nvCxnSpPr>
          <p:cNvPr id="138" name="Google Shape;138;p8"/>
          <p:cNvCxnSpPr>
            <a:stCxn id="134" idx="3"/>
            <a:endCxn id="137" idx="1"/>
          </p:cNvCxnSpPr>
          <p:nvPr/>
        </p:nvCxnSpPr>
        <p:spPr>
          <a:xfrm flipH="1" rot="10800000">
            <a:off x="4592730" y="2676609"/>
            <a:ext cx="2607000" cy="21282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p8"/>
          <p:cNvCxnSpPr>
            <a:stCxn id="131" idx="1"/>
            <a:endCxn id="132" idx="2"/>
          </p:cNvCxnSpPr>
          <p:nvPr/>
        </p:nvCxnSpPr>
        <p:spPr>
          <a:xfrm>
            <a:off x="1415255" y="2676589"/>
            <a:ext cx="1021800" cy="9324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" name="Google Shape;140;p8"/>
          <p:cNvCxnSpPr>
            <a:stCxn id="132" idx="0"/>
            <a:endCxn id="133" idx="1"/>
          </p:cNvCxnSpPr>
          <p:nvPr/>
        </p:nvCxnSpPr>
        <p:spPr>
          <a:xfrm flipH="1" rot="10800000">
            <a:off x="3573471" y="2678284"/>
            <a:ext cx="1019400" cy="9306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8"/>
          <p:cNvCxnSpPr>
            <a:stCxn id="130" idx="0"/>
            <a:endCxn id="134" idx="2"/>
          </p:cNvCxnSpPr>
          <p:nvPr/>
        </p:nvCxnSpPr>
        <p:spPr>
          <a:xfrm>
            <a:off x="1984733" y="5206888"/>
            <a:ext cx="2041200" cy="18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" name="Google Shape;142;p8"/>
          <p:cNvCxnSpPr>
            <a:stCxn id="130" idx="3"/>
            <a:endCxn id="132" idx="2"/>
          </p:cNvCxnSpPr>
          <p:nvPr/>
        </p:nvCxnSpPr>
        <p:spPr>
          <a:xfrm flipH="1" rot="10800000">
            <a:off x="1415255" y="3608974"/>
            <a:ext cx="1021800" cy="11940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" name="Google Shape;143;p8"/>
          <p:cNvCxnSpPr>
            <a:stCxn id="132" idx="0"/>
            <a:endCxn id="134" idx="3"/>
          </p:cNvCxnSpPr>
          <p:nvPr/>
        </p:nvCxnSpPr>
        <p:spPr>
          <a:xfrm>
            <a:off x="3573471" y="3608884"/>
            <a:ext cx="1019400" cy="11958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" name="Google Shape;144;p8"/>
          <p:cNvCxnSpPr>
            <a:stCxn id="133" idx="1"/>
            <a:endCxn id="134" idx="3"/>
          </p:cNvCxnSpPr>
          <p:nvPr/>
        </p:nvCxnSpPr>
        <p:spPr>
          <a:xfrm>
            <a:off x="4592730" y="2678424"/>
            <a:ext cx="0" cy="21264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" name="Google Shape;145;p8"/>
          <p:cNvCxnSpPr>
            <a:stCxn id="132" idx="0"/>
            <a:endCxn id="135" idx="2"/>
          </p:cNvCxnSpPr>
          <p:nvPr/>
        </p:nvCxnSpPr>
        <p:spPr>
          <a:xfrm>
            <a:off x="3573471" y="3608884"/>
            <a:ext cx="557610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" name="Google Shape;146;p8"/>
          <p:cNvCxnSpPr>
            <a:stCxn id="133" idx="0"/>
            <a:endCxn id="137" idx="2"/>
          </p:cNvCxnSpPr>
          <p:nvPr/>
        </p:nvCxnSpPr>
        <p:spPr>
          <a:xfrm flipH="1" rot="10800000">
            <a:off x="5162208" y="2221529"/>
            <a:ext cx="1470600" cy="18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" name="Google Shape;147;p8"/>
          <p:cNvCxnSpPr>
            <a:stCxn id="135" idx="2"/>
            <a:endCxn id="136" idx="3"/>
          </p:cNvCxnSpPr>
          <p:nvPr/>
        </p:nvCxnSpPr>
        <p:spPr>
          <a:xfrm flipH="1">
            <a:off x="7199880" y="3608884"/>
            <a:ext cx="1949700" cy="11940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" name="Google Shape;148;p8"/>
          <p:cNvCxnSpPr>
            <a:stCxn id="135" idx="2"/>
            <a:endCxn id="137" idx="1"/>
          </p:cNvCxnSpPr>
          <p:nvPr/>
        </p:nvCxnSpPr>
        <p:spPr>
          <a:xfrm rot="10800000">
            <a:off x="7199880" y="2676484"/>
            <a:ext cx="1949700" cy="9324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8"/>
          <p:cNvCxnSpPr>
            <a:stCxn id="129" idx="1"/>
            <a:endCxn id="135" idx="3"/>
          </p:cNvCxnSpPr>
          <p:nvPr/>
        </p:nvCxnSpPr>
        <p:spPr>
          <a:xfrm flipH="1">
            <a:off x="9716565" y="2722161"/>
            <a:ext cx="6900" cy="4827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8"/>
          <p:cNvCxnSpPr>
            <a:stCxn id="129" idx="2"/>
            <a:endCxn id="137" idx="0"/>
          </p:cNvCxnSpPr>
          <p:nvPr/>
        </p:nvCxnSpPr>
        <p:spPr>
          <a:xfrm flipH="1">
            <a:off x="7769252" y="2206974"/>
            <a:ext cx="1230900" cy="144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" name="Google Shape;151;p8"/>
          <p:cNvCxnSpPr>
            <a:stCxn id="131" idx="1"/>
            <a:endCxn id="130" idx="3"/>
          </p:cNvCxnSpPr>
          <p:nvPr/>
        </p:nvCxnSpPr>
        <p:spPr>
          <a:xfrm>
            <a:off x="1415255" y="2676589"/>
            <a:ext cx="0" cy="21264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" name="Google Shape;152;p8"/>
          <p:cNvCxnSpPr>
            <a:stCxn id="134" idx="0"/>
            <a:endCxn id="136" idx="2"/>
          </p:cNvCxnSpPr>
          <p:nvPr/>
        </p:nvCxnSpPr>
        <p:spPr>
          <a:xfrm flipH="1" rot="10800000">
            <a:off x="5162208" y="5206923"/>
            <a:ext cx="1470600" cy="18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3" name="Google Shape;153;p8"/>
          <p:cNvSpPr/>
          <p:nvPr/>
        </p:nvSpPr>
        <p:spPr>
          <a:xfrm>
            <a:off x="1847743" y="5592830"/>
            <a:ext cx="2036064" cy="361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 200: 198.51.100.0/24</a:t>
            </a:r>
            <a:endParaRPr/>
          </a:p>
        </p:txBody>
      </p:sp>
      <p:sp>
        <p:nvSpPr>
          <p:cNvPr id="154" name="Google Shape;154;p8"/>
          <p:cNvSpPr/>
          <p:nvPr/>
        </p:nvSpPr>
        <p:spPr>
          <a:xfrm>
            <a:off x="10115332" y="2671505"/>
            <a:ext cx="1879854" cy="3545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 100: 192.0.2.0/24</a:t>
            </a:r>
            <a:endParaRPr/>
          </a:p>
        </p:txBody>
      </p:sp>
      <p:cxnSp>
        <p:nvCxnSpPr>
          <p:cNvPr id="155" name="Google Shape;155;p8"/>
          <p:cNvCxnSpPr>
            <a:stCxn id="130" idx="3"/>
            <a:endCxn id="132" idx="2"/>
          </p:cNvCxnSpPr>
          <p:nvPr/>
        </p:nvCxnSpPr>
        <p:spPr>
          <a:xfrm flipH="1" rot="10800000">
            <a:off x="1415255" y="3608974"/>
            <a:ext cx="1021800" cy="1194000"/>
          </a:xfrm>
          <a:prstGeom prst="straightConnector1">
            <a:avLst/>
          </a:prstGeom>
          <a:noFill/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6" name="Google Shape;156;p8"/>
          <p:cNvCxnSpPr>
            <a:stCxn id="132" idx="0"/>
            <a:endCxn id="135" idx="2"/>
          </p:cNvCxnSpPr>
          <p:nvPr/>
        </p:nvCxnSpPr>
        <p:spPr>
          <a:xfrm>
            <a:off x="3573471" y="3608884"/>
            <a:ext cx="5576100" cy="0"/>
          </a:xfrm>
          <a:prstGeom prst="straightConnector1">
            <a:avLst/>
          </a:prstGeom>
          <a:noFill/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7" name="Google Shape;157;p8"/>
          <p:cNvCxnSpPr>
            <a:stCxn id="135" idx="3"/>
            <a:endCxn id="129" idx="1"/>
          </p:cNvCxnSpPr>
          <p:nvPr/>
        </p:nvCxnSpPr>
        <p:spPr>
          <a:xfrm flipH="1" rot="10800000">
            <a:off x="9716470" y="2722270"/>
            <a:ext cx="6900" cy="482700"/>
          </a:xfrm>
          <a:prstGeom prst="straightConnector1">
            <a:avLst/>
          </a:prstGeom>
          <a:noFill/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8" name="Google Shape;158;p8"/>
          <p:cNvCxnSpPr>
            <a:stCxn id="129" idx="2"/>
            <a:endCxn id="137" idx="0"/>
          </p:cNvCxnSpPr>
          <p:nvPr/>
        </p:nvCxnSpPr>
        <p:spPr>
          <a:xfrm flipH="1">
            <a:off x="7769252" y="2206974"/>
            <a:ext cx="1230900" cy="14400"/>
          </a:xfrm>
          <a:prstGeom prst="straightConnector1">
            <a:avLst/>
          </a:prstGeom>
          <a:noFill/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9" name="Google Shape;159;p8"/>
          <p:cNvCxnSpPr>
            <a:stCxn id="134" idx="2"/>
            <a:endCxn id="130" idx="0"/>
          </p:cNvCxnSpPr>
          <p:nvPr/>
        </p:nvCxnSpPr>
        <p:spPr>
          <a:xfrm rot="10800000">
            <a:off x="1984640" y="5206923"/>
            <a:ext cx="2041200" cy="1800"/>
          </a:xfrm>
          <a:prstGeom prst="straightConnector1">
            <a:avLst/>
          </a:prstGeom>
          <a:noFill/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60" name="Google Shape;160;p8"/>
          <p:cNvCxnSpPr>
            <a:stCxn id="137" idx="1"/>
            <a:endCxn id="134" idx="3"/>
          </p:cNvCxnSpPr>
          <p:nvPr/>
        </p:nvCxnSpPr>
        <p:spPr>
          <a:xfrm flipH="1">
            <a:off x="4592776" y="2676589"/>
            <a:ext cx="2607000" cy="2128200"/>
          </a:xfrm>
          <a:prstGeom prst="straightConnector1">
            <a:avLst/>
          </a:prstGeom>
          <a:noFill/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161" name="Google Shape;161;p8"/>
          <p:cNvGrpSpPr/>
          <p:nvPr/>
        </p:nvGrpSpPr>
        <p:grpSpPr>
          <a:xfrm>
            <a:off x="498283" y="732010"/>
            <a:ext cx="685800" cy="685800"/>
            <a:chOff x="498283" y="732010"/>
            <a:chExt cx="685800" cy="685800"/>
          </a:xfrm>
        </p:grpSpPr>
        <p:sp>
          <p:nvSpPr>
            <p:cNvPr id="162" name="Google Shape;162;p8"/>
            <p:cNvSpPr/>
            <p:nvPr/>
          </p:nvSpPr>
          <p:spPr>
            <a:xfrm>
              <a:off x="498283" y="732010"/>
              <a:ext cx="685800" cy="685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564545" y="798272"/>
              <a:ext cx="548640" cy="548640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 txBox="1"/>
          <p:nvPr>
            <p:ph type="title"/>
          </p:nvPr>
        </p:nvSpPr>
        <p:spPr>
          <a:xfrm>
            <a:off x="1317377" y="365126"/>
            <a:ext cx="9969137" cy="7234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Quattrocento Sans"/>
              <a:buNone/>
            </a:pPr>
            <a:r>
              <a:rPr b="1" lang="en-US">
                <a:latin typeface="Quattrocento Sans"/>
                <a:ea typeface="Quattrocento Sans"/>
                <a:cs typeface="Quattrocento Sans"/>
                <a:sym typeface="Quattrocento Sans"/>
              </a:rPr>
              <a:t>Bad Actors Will Find a Way </a:t>
            </a:r>
            <a:endParaRPr/>
          </a:p>
        </p:txBody>
      </p:sp>
      <p:cxnSp>
        <p:nvCxnSpPr>
          <p:cNvPr id="169" name="Google Shape;169;p9"/>
          <p:cNvCxnSpPr/>
          <p:nvPr/>
        </p:nvCxnSpPr>
        <p:spPr>
          <a:xfrm flipH="1">
            <a:off x="9713466" y="4063838"/>
            <a:ext cx="1770" cy="739809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0" name="Google Shape;170;p9"/>
          <p:cNvCxnSpPr/>
          <p:nvPr/>
        </p:nvCxnSpPr>
        <p:spPr>
          <a:xfrm rot="10800000">
            <a:off x="7768020" y="5206747"/>
            <a:ext cx="1378556" cy="814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71" name="Google Shape;171;p9"/>
          <p:cNvGrpSpPr/>
          <p:nvPr/>
        </p:nvGrpSpPr>
        <p:grpSpPr>
          <a:xfrm>
            <a:off x="843592" y="1690547"/>
            <a:ext cx="9606466" cy="3974101"/>
            <a:chOff x="1051312" y="2124368"/>
            <a:chExt cx="9606466" cy="3974101"/>
          </a:xfrm>
        </p:grpSpPr>
        <p:pic>
          <p:nvPicPr>
            <p:cNvPr id="172" name="Google Shape;172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491455" y="3192238"/>
              <a:ext cx="0" cy="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9"/>
            <p:cNvSpPr/>
            <p:nvPr/>
          </p:nvSpPr>
          <p:spPr>
            <a:xfrm>
              <a:off x="9202123" y="2124368"/>
              <a:ext cx="1455655" cy="1032572"/>
            </a:xfrm>
            <a:prstGeom prst="cloud">
              <a:avLst/>
            </a:prstGeom>
            <a:solidFill>
              <a:schemeClr val="accent1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AS 200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198.51.100.0</a:t>
              </a: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1051312" y="5184502"/>
              <a:ext cx="1140858" cy="912132"/>
            </a:xfrm>
            <a:prstGeom prst="cloud">
              <a:avLst/>
            </a:prstGeom>
            <a:solidFill>
              <a:schemeClr val="accent1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AS 100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192.0.2.0</a:t>
              </a: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1051312" y="2199108"/>
              <a:ext cx="1140858" cy="912132"/>
            </a:xfrm>
            <a:prstGeom prst="cloud">
              <a:avLst/>
            </a:prstGeom>
            <a:solidFill>
              <a:schemeClr val="accent1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</a:t>
              </a: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2640050" y="3586498"/>
              <a:ext cx="1140858" cy="912132"/>
            </a:xfrm>
            <a:prstGeom prst="cloud">
              <a:avLst/>
            </a:prstGeom>
            <a:solidFill>
              <a:schemeClr val="accent1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</a:t>
              </a: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4228787" y="2200943"/>
              <a:ext cx="1140858" cy="912132"/>
            </a:xfrm>
            <a:prstGeom prst="cloud">
              <a:avLst/>
            </a:prstGeom>
            <a:solidFill>
              <a:schemeClr val="accent1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</a:t>
              </a: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4228787" y="5186337"/>
              <a:ext cx="1140858" cy="912132"/>
            </a:xfrm>
            <a:prstGeom prst="cloud">
              <a:avLst/>
            </a:prstGeom>
            <a:solidFill>
              <a:schemeClr val="accent1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</a:t>
              </a: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9352527" y="3586498"/>
              <a:ext cx="1140858" cy="912132"/>
            </a:xfrm>
            <a:prstGeom prst="cloud">
              <a:avLst/>
            </a:prstGeom>
            <a:solidFill>
              <a:schemeClr val="accent1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</a:t>
              </a: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6835833" y="5184502"/>
              <a:ext cx="1140858" cy="912132"/>
            </a:xfrm>
            <a:prstGeom prst="cloud">
              <a:avLst/>
            </a:prstGeom>
            <a:solidFill>
              <a:schemeClr val="accent1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</a:t>
              </a: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6835833" y="2199108"/>
              <a:ext cx="1140858" cy="912132"/>
            </a:xfrm>
            <a:prstGeom prst="cloud">
              <a:avLst/>
            </a:prstGeom>
            <a:solidFill>
              <a:schemeClr val="accent1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</a:t>
              </a:r>
              <a:endParaRPr/>
            </a:p>
          </p:txBody>
        </p:sp>
        <p:cxnSp>
          <p:nvCxnSpPr>
            <p:cNvPr id="182" name="Google Shape;182;p9"/>
            <p:cNvCxnSpPr>
              <a:stCxn id="178" idx="3"/>
              <a:endCxn id="181" idx="1"/>
            </p:cNvCxnSpPr>
            <p:nvPr/>
          </p:nvCxnSpPr>
          <p:spPr>
            <a:xfrm flipH="1" rot="10800000">
              <a:off x="4799216" y="3110289"/>
              <a:ext cx="2607000" cy="212820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3" name="Google Shape;183;p9"/>
            <p:cNvCxnSpPr>
              <a:stCxn id="175" idx="1"/>
              <a:endCxn id="176" idx="2"/>
            </p:cNvCxnSpPr>
            <p:nvPr/>
          </p:nvCxnSpPr>
          <p:spPr>
            <a:xfrm>
              <a:off x="1621741" y="3110269"/>
              <a:ext cx="1021800" cy="93240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4" name="Google Shape;184;p9"/>
            <p:cNvCxnSpPr>
              <a:stCxn id="176" idx="0"/>
              <a:endCxn id="177" idx="1"/>
            </p:cNvCxnSpPr>
            <p:nvPr/>
          </p:nvCxnSpPr>
          <p:spPr>
            <a:xfrm flipH="1" rot="10800000">
              <a:off x="3779957" y="3111964"/>
              <a:ext cx="1019400" cy="93060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5" name="Google Shape;185;p9"/>
            <p:cNvCxnSpPr>
              <a:stCxn id="174" idx="0"/>
              <a:endCxn id="178" idx="2"/>
            </p:cNvCxnSpPr>
            <p:nvPr/>
          </p:nvCxnSpPr>
          <p:spPr>
            <a:xfrm>
              <a:off x="2191219" y="5640568"/>
              <a:ext cx="2041200" cy="18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6" name="Google Shape;186;p9"/>
            <p:cNvCxnSpPr>
              <a:stCxn id="174" idx="3"/>
              <a:endCxn id="176" idx="2"/>
            </p:cNvCxnSpPr>
            <p:nvPr/>
          </p:nvCxnSpPr>
          <p:spPr>
            <a:xfrm flipH="1" rot="10800000">
              <a:off x="1621741" y="4042654"/>
              <a:ext cx="1021800" cy="11940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7" name="Google Shape;187;p9"/>
            <p:cNvCxnSpPr>
              <a:stCxn id="176" idx="0"/>
              <a:endCxn id="178" idx="3"/>
            </p:cNvCxnSpPr>
            <p:nvPr/>
          </p:nvCxnSpPr>
          <p:spPr>
            <a:xfrm>
              <a:off x="3779957" y="4042564"/>
              <a:ext cx="1019400" cy="119580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8" name="Google Shape;188;p9"/>
            <p:cNvCxnSpPr>
              <a:stCxn id="177" idx="1"/>
              <a:endCxn id="178" idx="3"/>
            </p:cNvCxnSpPr>
            <p:nvPr/>
          </p:nvCxnSpPr>
          <p:spPr>
            <a:xfrm>
              <a:off x="4799216" y="3112104"/>
              <a:ext cx="0" cy="212640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9" name="Google Shape;189;p9"/>
            <p:cNvCxnSpPr>
              <a:stCxn id="176" idx="0"/>
              <a:endCxn id="179" idx="2"/>
            </p:cNvCxnSpPr>
            <p:nvPr/>
          </p:nvCxnSpPr>
          <p:spPr>
            <a:xfrm>
              <a:off x="3779957" y="4042564"/>
              <a:ext cx="55761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0" name="Google Shape;190;p9"/>
            <p:cNvCxnSpPr>
              <a:stCxn id="177" idx="0"/>
              <a:endCxn id="181" idx="2"/>
            </p:cNvCxnSpPr>
            <p:nvPr/>
          </p:nvCxnSpPr>
          <p:spPr>
            <a:xfrm flipH="1" rot="10800000">
              <a:off x="5368694" y="2655209"/>
              <a:ext cx="1470600" cy="180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1" name="Google Shape;191;p9"/>
            <p:cNvCxnSpPr>
              <a:stCxn id="179" idx="2"/>
              <a:endCxn id="180" idx="3"/>
            </p:cNvCxnSpPr>
            <p:nvPr/>
          </p:nvCxnSpPr>
          <p:spPr>
            <a:xfrm flipH="1">
              <a:off x="7406366" y="4042564"/>
              <a:ext cx="1949700" cy="119400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2" name="Google Shape;192;p9"/>
            <p:cNvCxnSpPr>
              <a:stCxn id="179" idx="2"/>
              <a:endCxn id="181" idx="1"/>
            </p:cNvCxnSpPr>
            <p:nvPr/>
          </p:nvCxnSpPr>
          <p:spPr>
            <a:xfrm rot="10800000">
              <a:off x="7406366" y="3110164"/>
              <a:ext cx="1949700" cy="93240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3" name="Google Shape;193;p9"/>
            <p:cNvCxnSpPr>
              <a:stCxn id="173" idx="1"/>
              <a:endCxn id="179" idx="3"/>
            </p:cNvCxnSpPr>
            <p:nvPr/>
          </p:nvCxnSpPr>
          <p:spPr>
            <a:xfrm flipH="1">
              <a:off x="9923051" y="3155841"/>
              <a:ext cx="6900" cy="4827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4" name="Google Shape;194;p9"/>
            <p:cNvCxnSpPr>
              <a:stCxn id="173" idx="2"/>
              <a:endCxn id="181" idx="0"/>
            </p:cNvCxnSpPr>
            <p:nvPr/>
          </p:nvCxnSpPr>
          <p:spPr>
            <a:xfrm flipH="1">
              <a:off x="7975738" y="2640654"/>
              <a:ext cx="1230900" cy="1440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5" name="Google Shape;195;p9"/>
            <p:cNvCxnSpPr>
              <a:stCxn id="175" idx="1"/>
              <a:endCxn id="174" idx="3"/>
            </p:cNvCxnSpPr>
            <p:nvPr/>
          </p:nvCxnSpPr>
          <p:spPr>
            <a:xfrm>
              <a:off x="1621741" y="3110269"/>
              <a:ext cx="0" cy="212640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6" name="Google Shape;196;p9"/>
            <p:cNvCxnSpPr>
              <a:stCxn id="178" idx="0"/>
              <a:endCxn id="180" idx="2"/>
            </p:cNvCxnSpPr>
            <p:nvPr/>
          </p:nvCxnSpPr>
          <p:spPr>
            <a:xfrm flipH="1" rot="10800000">
              <a:off x="5368694" y="5640603"/>
              <a:ext cx="1470600" cy="18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97" name="Google Shape;197;p9"/>
          <p:cNvSpPr/>
          <p:nvPr/>
        </p:nvSpPr>
        <p:spPr>
          <a:xfrm>
            <a:off x="8980635" y="4700589"/>
            <a:ext cx="1455655" cy="1032572"/>
          </a:xfrm>
          <a:prstGeom prst="cloud">
            <a:avLst/>
          </a:prstGeom>
          <a:solidFill>
            <a:srgbClr val="C00000"/>
          </a:solidFill>
          <a:ln cap="flat" cmpd="sng" w="12700">
            <a:solidFill>
              <a:srgbClr val="0059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 999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198.51.100.0</a:t>
            </a:r>
            <a:endParaRPr/>
          </a:p>
        </p:txBody>
      </p:sp>
      <p:sp>
        <p:nvSpPr>
          <p:cNvPr descr="Checkmark with solid fill" id="198" name="Google Shape;198;p9"/>
          <p:cNvSpPr/>
          <p:nvPr/>
        </p:nvSpPr>
        <p:spPr>
          <a:xfrm>
            <a:off x="1911655" y="5596637"/>
            <a:ext cx="416350" cy="387869"/>
          </a:xfrm>
          <a:custGeom>
            <a:rect b="b" l="l" r="r" t="t"/>
            <a:pathLst>
              <a:path extrusionOk="0" h="370903" w="528065">
                <a:moveTo>
                  <a:pt x="481775" y="0"/>
                </a:moveTo>
                <a:lnTo>
                  <a:pt x="189167" y="276606"/>
                </a:lnTo>
                <a:lnTo>
                  <a:pt x="48578" y="132588"/>
                </a:lnTo>
                <a:lnTo>
                  <a:pt x="0" y="178879"/>
                </a:lnTo>
                <a:lnTo>
                  <a:pt x="186881" y="370903"/>
                </a:lnTo>
                <a:lnTo>
                  <a:pt x="236029" y="325183"/>
                </a:lnTo>
                <a:lnTo>
                  <a:pt x="528066" y="4800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9"/>
          <p:cNvSpPr/>
          <p:nvPr/>
        </p:nvSpPr>
        <p:spPr>
          <a:xfrm>
            <a:off x="1911655" y="5516252"/>
            <a:ext cx="2036064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 200: 198.51.100.0/24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00" name="Google Shape;200;p9"/>
          <p:cNvCxnSpPr/>
          <p:nvPr/>
        </p:nvCxnSpPr>
        <p:spPr>
          <a:xfrm flipH="1">
            <a:off x="1414021" y="3608743"/>
            <a:ext cx="1021848" cy="119409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01" name="Google Shape;201;p9"/>
          <p:cNvSpPr/>
          <p:nvPr/>
        </p:nvSpPr>
        <p:spPr>
          <a:xfrm>
            <a:off x="1911655" y="5516252"/>
            <a:ext cx="2036064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 200: 198.51.100.0/24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 999: 198.51.100.0/24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02" name="Google Shape;202;p9"/>
          <p:cNvCxnSpPr/>
          <p:nvPr/>
        </p:nvCxnSpPr>
        <p:spPr>
          <a:xfrm rot="10800000">
            <a:off x="3572237" y="3608743"/>
            <a:ext cx="5576109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3" name="Google Shape;203;p9"/>
          <p:cNvCxnSpPr/>
          <p:nvPr/>
        </p:nvCxnSpPr>
        <p:spPr>
          <a:xfrm flipH="1" rot="10800000">
            <a:off x="9701274" y="4063838"/>
            <a:ext cx="13962" cy="702978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4" name="Google Shape;204;p9"/>
          <p:cNvCxnSpPr/>
          <p:nvPr/>
        </p:nvCxnSpPr>
        <p:spPr>
          <a:xfrm flipH="1">
            <a:off x="4591496" y="2676448"/>
            <a:ext cx="2607046" cy="2128220"/>
          </a:xfrm>
          <a:prstGeom prst="straightConnector1">
            <a:avLst/>
          </a:prstGeom>
          <a:noFill/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5" name="Google Shape;205;p9"/>
          <p:cNvCxnSpPr/>
          <p:nvPr/>
        </p:nvCxnSpPr>
        <p:spPr>
          <a:xfrm rot="10800000">
            <a:off x="1983499" y="5206747"/>
            <a:ext cx="2041107" cy="1835"/>
          </a:xfrm>
          <a:prstGeom prst="straightConnector1">
            <a:avLst/>
          </a:prstGeom>
          <a:noFill/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6" name="Google Shape;206;p9"/>
          <p:cNvCxnSpPr/>
          <p:nvPr/>
        </p:nvCxnSpPr>
        <p:spPr>
          <a:xfrm flipH="1">
            <a:off x="7768020" y="2206833"/>
            <a:ext cx="1230898" cy="14520"/>
          </a:xfrm>
          <a:prstGeom prst="straightConnector1">
            <a:avLst/>
          </a:prstGeom>
          <a:noFill/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207" name="Google Shape;207;p9"/>
          <p:cNvGrpSpPr/>
          <p:nvPr/>
        </p:nvGrpSpPr>
        <p:grpSpPr>
          <a:xfrm>
            <a:off x="498283" y="732010"/>
            <a:ext cx="685800" cy="685800"/>
            <a:chOff x="498283" y="732010"/>
            <a:chExt cx="685800" cy="685800"/>
          </a:xfrm>
        </p:grpSpPr>
        <p:sp>
          <p:nvSpPr>
            <p:cNvPr id="208" name="Google Shape;208;p9"/>
            <p:cNvSpPr/>
            <p:nvPr/>
          </p:nvSpPr>
          <p:spPr>
            <a:xfrm>
              <a:off x="498283" y="732010"/>
              <a:ext cx="685800" cy="6858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564545" y="798272"/>
              <a:ext cx="548640" cy="548640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rgbClr val="0059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opic Slide">
  <a:themeElements>
    <a:clrScheme name="ARIN Generi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A99"/>
      </a:accent1>
      <a:accent2>
        <a:srgbClr val="009BC2"/>
      </a:accent2>
      <a:accent3>
        <a:srgbClr val="00566B"/>
      </a:accent3>
      <a:accent4>
        <a:srgbClr val="777777"/>
      </a:accent4>
      <a:accent5>
        <a:srgbClr val="B51500"/>
      </a:accent5>
      <a:accent6>
        <a:srgbClr val="FFD70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Intro Slide">
  <a:themeElements>
    <a:clrScheme name="ARIN Generi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A99"/>
      </a:accent1>
      <a:accent2>
        <a:srgbClr val="009BC2"/>
      </a:accent2>
      <a:accent3>
        <a:srgbClr val="00566B"/>
      </a:accent3>
      <a:accent4>
        <a:srgbClr val="777777"/>
      </a:accent4>
      <a:accent5>
        <a:srgbClr val="B51500"/>
      </a:accent5>
      <a:accent6>
        <a:srgbClr val="FFD70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ontent">
  <a:themeElements>
    <a:clrScheme name="ARIN Generi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A99"/>
      </a:accent1>
      <a:accent2>
        <a:srgbClr val="009BC2"/>
      </a:accent2>
      <a:accent3>
        <a:srgbClr val="00566B"/>
      </a:accent3>
      <a:accent4>
        <a:srgbClr val="777777"/>
      </a:accent4>
      <a:accent5>
        <a:srgbClr val="B51500"/>
      </a:accent5>
      <a:accent6>
        <a:srgbClr val="FFD70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2019-03-27T16:00:44Z</dcterms:created>
  <dc:creator>Microsoft Office User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0x01010075D2953BF689BA428F45530FECC6099A</vt:lpwstr>
  </property>
  <property fmtid="{D5CDD505-2E9C-101B-9397-08002B2CF9AE}" pid="3" name="MediaServiceImageTags">
    <vt:lpwstr/>
  </property>
</Properties>
</file>