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 id="2147483727" r:id="rId3"/>
  </p:sldMasterIdLst>
  <p:notesMasterIdLst>
    <p:notesMasterId r:id="rId28"/>
  </p:notesMasterIdLst>
  <p:handoutMasterIdLst>
    <p:handoutMasterId r:id="rId29"/>
  </p:handoutMasterIdLst>
  <p:sldIdLst>
    <p:sldId id="256" r:id="rId4"/>
    <p:sldId id="1703" r:id="rId5"/>
    <p:sldId id="1647" r:id="rId6"/>
    <p:sldId id="281" r:id="rId7"/>
    <p:sldId id="1698" r:id="rId8"/>
    <p:sldId id="1693" r:id="rId9"/>
    <p:sldId id="274" r:id="rId10"/>
    <p:sldId id="1683" r:id="rId11"/>
    <p:sldId id="1697" r:id="rId12"/>
    <p:sldId id="305" r:id="rId13"/>
    <p:sldId id="302" r:id="rId14"/>
    <p:sldId id="1682" r:id="rId15"/>
    <p:sldId id="1692" r:id="rId16"/>
    <p:sldId id="273" r:id="rId17"/>
    <p:sldId id="1699" r:id="rId18"/>
    <p:sldId id="1700" r:id="rId19"/>
    <p:sldId id="1704" r:id="rId20"/>
    <p:sldId id="1701" r:id="rId21"/>
    <p:sldId id="276" r:id="rId22"/>
    <p:sldId id="277" r:id="rId23"/>
    <p:sldId id="1705" r:id="rId24"/>
    <p:sldId id="483" r:id="rId25"/>
    <p:sldId id="1702"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0000"/>
    <a:srgbClr val="960000"/>
    <a:srgbClr val="EBEBEB"/>
    <a:srgbClr val="FFFFFF"/>
    <a:srgbClr val="84D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3817" autoAdjust="0"/>
  </p:normalViewPr>
  <p:slideViewPr>
    <p:cSldViewPr snapToGrid="0">
      <p:cViewPr>
        <p:scale>
          <a:sx n="82" d="100"/>
          <a:sy n="82" d="100"/>
        </p:scale>
        <p:origin x="643"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277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0A570-8910-491B-83E8-AAD4030727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16DEAE-C5C8-4BA3-B8C8-68798CA68F63}">
      <dgm:prSet phldrT="[Text]"/>
      <dgm:spPr>
        <a:solidFill>
          <a:schemeClr val="accent1"/>
        </a:solidFill>
      </dgm:spPr>
      <dgm:t>
        <a:bodyPr/>
        <a:lstStyle/>
        <a:p>
          <a:r>
            <a:rPr lang="en-US" altLang="en-US" b="1" i="1" dirty="0">
              <a:solidFill>
                <a:schemeClr val="tx1"/>
              </a:solidFill>
              <a:latin typeface="Arial" panose="020B0604020202020204" pitchFamily="34" charset="0"/>
              <a:cs typeface="Arial" panose="020B0604020202020204" pitchFamily="34" charset="0"/>
            </a:rPr>
            <a:t>Problem 1:</a:t>
          </a:r>
          <a:r>
            <a:rPr lang="en-US" altLang="en-US" b="1" dirty="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Information is required to reach other peers</a:t>
          </a:r>
          <a:endParaRPr lang="en-US" dirty="0">
            <a:solidFill>
              <a:schemeClr val="tx1"/>
            </a:solidFill>
            <a:latin typeface="Arial" panose="020B0604020202020204" pitchFamily="34" charset="0"/>
            <a:cs typeface="Arial" panose="020B0604020202020204" pitchFamily="34" charset="0"/>
          </a:endParaRPr>
        </a:p>
      </dgm:t>
    </dgm:pt>
    <dgm:pt modelId="{424B4D14-1039-496F-AF8B-CC8467700A64}" type="parTrans" cxnId="{6C5F06C4-4547-4CFC-8AB0-E58270B26259}">
      <dgm:prSet/>
      <dgm:spPr/>
      <dgm:t>
        <a:bodyPr/>
        <a:lstStyle/>
        <a:p>
          <a:endParaRPr lang="en-US">
            <a:latin typeface="Arial" panose="020B0604020202020204" pitchFamily="34" charset="0"/>
            <a:cs typeface="Arial" panose="020B0604020202020204" pitchFamily="34" charset="0"/>
          </a:endParaRPr>
        </a:p>
      </dgm:t>
    </dgm:pt>
    <dgm:pt modelId="{B63DD2CA-A92B-4929-B86B-18731658939F}" type="sibTrans" cxnId="{6C5F06C4-4547-4CFC-8AB0-E58270B26259}">
      <dgm:prSet/>
      <dgm:spPr/>
      <dgm:t>
        <a:bodyPr/>
        <a:lstStyle/>
        <a:p>
          <a:endParaRPr lang="en-US">
            <a:latin typeface="Arial" panose="020B0604020202020204" pitchFamily="34" charset="0"/>
            <a:cs typeface="Arial" panose="020B0604020202020204" pitchFamily="34" charset="0"/>
          </a:endParaRPr>
        </a:p>
      </dgm:t>
    </dgm:pt>
    <dgm:pt modelId="{3A2C75F3-4313-4DB5-B305-92D7D79BC84B}">
      <dgm:prSet/>
      <dgm:spPr>
        <a:solidFill>
          <a:schemeClr val="accent1">
            <a:lumMod val="40000"/>
            <a:lumOff val="60000"/>
            <a:alpha val="90000"/>
          </a:schemeClr>
        </a:solidFill>
        <a:ln>
          <a:solidFill>
            <a:schemeClr val="tx1"/>
          </a:solidFill>
        </a:ln>
      </dgm:spPr>
      <dgm:t>
        <a:bodyPr/>
        <a:lstStyle/>
        <a:p>
          <a:r>
            <a:rPr lang="en-US" altLang="en-US" dirty="0">
              <a:latin typeface="Arial" panose="020B0604020202020204" pitchFamily="34" charset="0"/>
              <a:cs typeface="Arial" panose="020B0604020202020204" pitchFamily="34" charset="0"/>
            </a:rPr>
            <a:t>Bootstrap nodes maintain IP addresses of all peers (plus port information)</a:t>
          </a:r>
        </a:p>
      </dgm:t>
    </dgm:pt>
    <dgm:pt modelId="{71876F22-FCF4-4BD7-AF1E-C6A3CCCE0A4E}" type="parTrans" cxnId="{BCCB23F9-C5F8-424B-9CCE-83FEC0973545}">
      <dgm:prSet/>
      <dgm:spPr/>
      <dgm:t>
        <a:bodyPr/>
        <a:lstStyle/>
        <a:p>
          <a:endParaRPr lang="en-US">
            <a:latin typeface="Arial" panose="020B0604020202020204" pitchFamily="34" charset="0"/>
            <a:cs typeface="Arial" panose="020B0604020202020204" pitchFamily="34" charset="0"/>
          </a:endParaRPr>
        </a:p>
      </dgm:t>
    </dgm:pt>
    <dgm:pt modelId="{99D32D4B-EC0E-4BA4-9FDE-7E2ED76215CE}" type="sibTrans" cxnId="{BCCB23F9-C5F8-424B-9CCE-83FEC0973545}">
      <dgm:prSet/>
      <dgm:spPr/>
      <dgm:t>
        <a:bodyPr/>
        <a:lstStyle/>
        <a:p>
          <a:endParaRPr lang="en-US">
            <a:latin typeface="Arial" panose="020B0604020202020204" pitchFamily="34" charset="0"/>
            <a:cs typeface="Arial" panose="020B0604020202020204" pitchFamily="34" charset="0"/>
          </a:endParaRPr>
        </a:p>
      </dgm:t>
    </dgm:pt>
    <dgm:pt modelId="{28F3A5B9-68AD-4865-BE0A-2BA086AD4990}">
      <dgm:prSet/>
      <dgm:spPr>
        <a:solidFill>
          <a:schemeClr val="accent1">
            <a:lumMod val="40000"/>
            <a:lumOff val="60000"/>
            <a:alpha val="90000"/>
          </a:schemeClr>
        </a:solidFill>
        <a:ln>
          <a:solidFill>
            <a:schemeClr val="tx1"/>
          </a:solidFill>
        </a:ln>
      </dgm:spPr>
      <dgm:t>
        <a:bodyPr/>
        <a:lstStyle/>
        <a:p>
          <a:r>
            <a:rPr lang="en-US" altLang="en-US" dirty="0">
              <a:latin typeface="Arial" panose="020B0604020202020204" pitchFamily="34" charset="0"/>
              <a:cs typeface="Arial" panose="020B0604020202020204" pitchFamily="34" charset="0"/>
            </a:rPr>
            <a:t>New DLT members </a:t>
          </a:r>
          <a:r>
            <a:rPr lang="en-US" altLang="en-US" b="1" i="1" dirty="0">
              <a:latin typeface="Arial" panose="020B0604020202020204" pitchFamily="34" charset="0"/>
              <a:cs typeface="Arial" panose="020B0604020202020204" pitchFamily="34" charset="0"/>
            </a:rPr>
            <a:t>need to download routing information </a:t>
          </a:r>
          <a:r>
            <a:rPr lang="en-US" altLang="en-US" dirty="0">
              <a:latin typeface="Arial" panose="020B0604020202020204" pitchFamily="34" charset="0"/>
              <a:cs typeface="Arial" panose="020B0604020202020204" pitchFamily="34" charset="0"/>
            </a:rPr>
            <a:t>upon joining and for regular update</a:t>
          </a:r>
        </a:p>
      </dgm:t>
    </dgm:pt>
    <dgm:pt modelId="{99D3094D-E4D2-4255-9493-4F142BB68EDF}" type="parTrans" cxnId="{B8295F8C-789E-4F39-9AE9-A43210C8FA6D}">
      <dgm:prSet/>
      <dgm:spPr/>
      <dgm:t>
        <a:bodyPr/>
        <a:lstStyle/>
        <a:p>
          <a:endParaRPr lang="en-US">
            <a:latin typeface="Arial" panose="020B0604020202020204" pitchFamily="34" charset="0"/>
            <a:cs typeface="Arial" panose="020B0604020202020204" pitchFamily="34" charset="0"/>
          </a:endParaRPr>
        </a:p>
      </dgm:t>
    </dgm:pt>
    <dgm:pt modelId="{58B30D1E-39F6-4B6E-A49C-41D55ED0C697}" type="sibTrans" cxnId="{B8295F8C-789E-4F39-9AE9-A43210C8FA6D}">
      <dgm:prSet/>
      <dgm:spPr/>
      <dgm:t>
        <a:bodyPr/>
        <a:lstStyle/>
        <a:p>
          <a:endParaRPr lang="en-US">
            <a:latin typeface="Arial" panose="020B0604020202020204" pitchFamily="34" charset="0"/>
            <a:cs typeface="Arial" panose="020B0604020202020204" pitchFamily="34" charset="0"/>
          </a:endParaRPr>
        </a:p>
      </dgm:t>
    </dgm:pt>
    <dgm:pt modelId="{CA278CF8-80C5-4408-BE87-5DF262532426}">
      <dgm:prSet/>
      <dgm:spPr>
        <a:solidFill>
          <a:schemeClr val="accent1"/>
        </a:solidFill>
      </dgm:spPr>
      <dgm:t>
        <a:bodyPr/>
        <a:lstStyle/>
        <a:p>
          <a:r>
            <a:rPr lang="en-US" altLang="en-US" b="1" i="1" dirty="0">
              <a:solidFill>
                <a:schemeClr val="tx1"/>
              </a:solidFill>
              <a:latin typeface="Arial" panose="020B0604020202020204" pitchFamily="34" charset="0"/>
              <a:cs typeface="Arial" panose="020B0604020202020204" pitchFamily="34" charset="0"/>
            </a:rPr>
            <a:t>Problem 2:</a:t>
          </a:r>
          <a:r>
            <a:rPr lang="en-US" altLang="en-US" i="1" dirty="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Clients know nothing about peers’ capability to serve requests</a:t>
          </a:r>
        </a:p>
      </dgm:t>
    </dgm:pt>
    <dgm:pt modelId="{15F0BD3A-96D5-4234-B30C-8E1021D3E326}" type="parTrans" cxnId="{F1AD4815-4E35-48C2-BD76-0420F9992D24}">
      <dgm:prSet/>
      <dgm:spPr/>
      <dgm:t>
        <a:bodyPr/>
        <a:lstStyle/>
        <a:p>
          <a:endParaRPr lang="en-US">
            <a:latin typeface="Arial" panose="020B0604020202020204" pitchFamily="34" charset="0"/>
            <a:cs typeface="Arial" panose="020B0604020202020204" pitchFamily="34" charset="0"/>
          </a:endParaRPr>
        </a:p>
      </dgm:t>
    </dgm:pt>
    <dgm:pt modelId="{D46A58C5-2881-42E3-ACF3-FB4BE8F46F55}" type="sibTrans" cxnId="{F1AD4815-4E35-48C2-BD76-0420F9992D24}">
      <dgm:prSet/>
      <dgm:spPr/>
      <dgm:t>
        <a:bodyPr/>
        <a:lstStyle/>
        <a:p>
          <a:endParaRPr lang="en-US">
            <a:latin typeface="Arial" panose="020B0604020202020204" pitchFamily="34" charset="0"/>
            <a:cs typeface="Arial" panose="020B0604020202020204" pitchFamily="34" charset="0"/>
          </a:endParaRPr>
        </a:p>
      </dgm:t>
    </dgm:pt>
    <dgm:pt modelId="{F2FC22D0-EDCF-4924-B2D6-012BB5D4EDC6}">
      <dgm:prSet/>
      <dgm:spPr>
        <a:solidFill>
          <a:schemeClr val="accent1">
            <a:lumMod val="40000"/>
            <a:lumOff val="60000"/>
            <a:alpha val="90000"/>
          </a:schemeClr>
        </a:solidFill>
        <a:ln>
          <a:solidFill>
            <a:schemeClr val="tx1"/>
          </a:solidFill>
        </a:ln>
      </dgm:spPr>
      <dgm:t>
        <a:bodyPr/>
        <a:lstStyle/>
        <a:p>
          <a:r>
            <a:rPr lang="en-US" altLang="en-US" dirty="0">
              <a:latin typeface="Arial" panose="020B0604020202020204" pitchFamily="34" charset="0"/>
              <a:cs typeface="Arial" panose="020B0604020202020204" pitchFamily="34" charset="0"/>
            </a:rPr>
            <a:t>Approach is to (1) contact potential peer, (2) wait for connection, (3) inquire capabilities, (4) disconnect if not matching</a:t>
          </a:r>
        </a:p>
      </dgm:t>
    </dgm:pt>
    <dgm:pt modelId="{B971D195-E7E1-4B3B-A157-D591EB4CF179}" type="parTrans" cxnId="{67961724-4EAC-4BA5-8A37-9501F9C9379B}">
      <dgm:prSet/>
      <dgm:spPr/>
      <dgm:t>
        <a:bodyPr/>
        <a:lstStyle/>
        <a:p>
          <a:endParaRPr lang="en-US">
            <a:latin typeface="Arial" panose="020B0604020202020204" pitchFamily="34" charset="0"/>
            <a:cs typeface="Arial" panose="020B0604020202020204" pitchFamily="34" charset="0"/>
          </a:endParaRPr>
        </a:p>
      </dgm:t>
    </dgm:pt>
    <dgm:pt modelId="{9265C1C5-76F1-4D67-A396-197DF4493100}" type="sibTrans" cxnId="{67961724-4EAC-4BA5-8A37-9501F9C9379B}">
      <dgm:prSet/>
      <dgm:spPr/>
      <dgm:t>
        <a:bodyPr/>
        <a:lstStyle/>
        <a:p>
          <a:endParaRPr lang="en-US">
            <a:latin typeface="Arial" panose="020B0604020202020204" pitchFamily="34" charset="0"/>
            <a:cs typeface="Arial" panose="020B0604020202020204" pitchFamily="34" charset="0"/>
          </a:endParaRPr>
        </a:p>
      </dgm:t>
    </dgm:pt>
    <dgm:pt modelId="{7EAA752E-98DB-46D7-A88C-A5C2F29FBB98}">
      <dgm:prSet/>
      <dgm:spPr>
        <a:solidFill>
          <a:schemeClr val="accent1">
            <a:lumMod val="40000"/>
            <a:lumOff val="60000"/>
            <a:alpha val="90000"/>
          </a:schemeClr>
        </a:solidFill>
        <a:ln>
          <a:solidFill>
            <a:schemeClr val="tx1"/>
          </a:solidFill>
        </a:ln>
      </dgm:spPr>
      <dgm:t>
        <a:bodyPr/>
        <a:lstStyle/>
        <a:p>
          <a:r>
            <a:rPr lang="en-US" altLang="en-US" dirty="0">
              <a:latin typeface="Arial" panose="020B0604020202020204" pitchFamily="34" charset="0"/>
              <a:cs typeface="Arial" panose="020B0604020202020204" pitchFamily="34" charset="0"/>
            </a:rPr>
            <a:t>Peers </a:t>
          </a:r>
          <a:r>
            <a:rPr lang="en-US" altLang="en-US" b="1" i="1" dirty="0">
              <a:latin typeface="Arial" panose="020B0604020202020204" pitchFamily="34" charset="0"/>
              <a:cs typeface="Arial" panose="020B0604020202020204" pitchFamily="34" charset="0"/>
            </a:rPr>
            <a:t>may never reply </a:t>
          </a:r>
          <a:r>
            <a:rPr lang="en-US" altLang="en-US" dirty="0">
              <a:latin typeface="Arial" panose="020B0604020202020204" pitchFamily="34" charset="0"/>
              <a:cs typeface="Arial" panose="020B0604020202020204" pitchFamily="34" charset="0"/>
            </a:rPr>
            <a:t>to connection establishment (step 2)</a:t>
          </a:r>
        </a:p>
      </dgm:t>
    </dgm:pt>
    <dgm:pt modelId="{9D7DAEB9-2B6A-45F7-9C62-2FEA0CAF6DCF}" type="parTrans" cxnId="{9044AAEC-1465-4213-B283-0AEE5B0E1409}">
      <dgm:prSet/>
      <dgm:spPr/>
      <dgm:t>
        <a:bodyPr/>
        <a:lstStyle/>
        <a:p>
          <a:endParaRPr lang="en-US">
            <a:latin typeface="Arial" panose="020B0604020202020204" pitchFamily="34" charset="0"/>
            <a:cs typeface="Arial" panose="020B0604020202020204" pitchFamily="34" charset="0"/>
          </a:endParaRPr>
        </a:p>
      </dgm:t>
    </dgm:pt>
    <dgm:pt modelId="{90B878A3-3A24-4583-848D-D1B5CB98FEAD}" type="sibTrans" cxnId="{9044AAEC-1465-4213-B283-0AEE5B0E1409}">
      <dgm:prSet/>
      <dgm:spPr/>
      <dgm:t>
        <a:bodyPr/>
        <a:lstStyle/>
        <a:p>
          <a:endParaRPr lang="en-US">
            <a:latin typeface="Arial" panose="020B0604020202020204" pitchFamily="34" charset="0"/>
            <a:cs typeface="Arial" panose="020B0604020202020204" pitchFamily="34" charset="0"/>
          </a:endParaRPr>
        </a:p>
      </dgm:t>
    </dgm:pt>
    <dgm:pt modelId="{2C3C5EA5-BA3F-4114-A269-E2C7C6FF6AE1}">
      <dgm:prSet/>
      <dgm:spPr>
        <a:solidFill>
          <a:schemeClr val="accent1"/>
        </a:solidFill>
      </dgm:spPr>
      <dgm:t>
        <a:bodyPr/>
        <a:lstStyle/>
        <a:p>
          <a:r>
            <a:rPr lang="en-US" altLang="en-US" b="1" i="1" dirty="0">
              <a:solidFill>
                <a:schemeClr val="tx1"/>
              </a:solidFill>
              <a:latin typeface="Arial" panose="020B0604020202020204" pitchFamily="34" charset="0"/>
              <a:cs typeface="Arial" panose="020B0604020202020204" pitchFamily="34" charset="0"/>
            </a:rPr>
            <a:t>Problem 3:</a:t>
          </a:r>
          <a:r>
            <a:rPr lang="en-US" altLang="en-US" i="1" dirty="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Peers map sending of transactions onto unicast communication</a:t>
          </a:r>
        </a:p>
      </dgm:t>
    </dgm:pt>
    <dgm:pt modelId="{9B905E00-9242-4330-B333-144CE914C6FF}" type="parTrans" cxnId="{0AD701D0-1218-4BA1-9CA3-BB0A8E3CE061}">
      <dgm:prSet/>
      <dgm:spPr/>
      <dgm:t>
        <a:bodyPr/>
        <a:lstStyle/>
        <a:p>
          <a:endParaRPr lang="en-US">
            <a:latin typeface="Arial" panose="020B0604020202020204" pitchFamily="34" charset="0"/>
            <a:cs typeface="Arial" panose="020B0604020202020204" pitchFamily="34" charset="0"/>
          </a:endParaRPr>
        </a:p>
      </dgm:t>
    </dgm:pt>
    <dgm:pt modelId="{CCC6199B-6AAB-4880-B601-8BE99486C599}" type="sibTrans" cxnId="{0AD701D0-1218-4BA1-9CA3-BB0A8E3CE061}">
      <dgm:prSet/>
      <dgm:spPr/>
      <dgm:t>
        <a:bodyPr/>
        <a:lstStyle/>
        <a:p>
          <a:endParaRPr lang="en-US">
            <a:latin typeface="Arial" panose="020B0604020202020204" pitchFamily="34" charset="0"/>
            <a:cs typeface="Arial" panose="020B0604020202020204" pitchFamily="34" charset="0"/>
          </a:endParaRPr>
        </a:p>
      </dgm:t>
    </dgm:pt>
    <dgm:pt modelId="{B4EF9BDA-F5FD-4EFB-B8A8-6BEE0850E356}">
      <dgm:prSet/>
      <dgm:spPr>
        <a:solidFill>
          <a:schemeClr val="accent1">
            <a:lumMod val="40000"/>
            <a:lumOff val="60000"/>
            <a:alpha val="90000"/>
          </a:schemeClr>
        </a:solidFill>
        <a:ln>
          <a:solidFill>
            <a:schemeClr val="tx1"/>
          </a:solidFill>
        </a:ln>
      </dgm:spPr>
      <dgm:t>
        <a:bodyPr/>
        <a:lstStyle/>
        <a:p>
          <a:r>
            <a:rPr lang="en-US" altLang="en-US" dirty="0">
              <a:latin typeface="Arial" panose="020B0604020202020204" pitchFamily="34" charset="0"/>
              <a:cs typeface="Arial" panose="020B0604020202020204" pitchFamily="34" charset="0"/>
            </a:rPr>
            <a:t>Negatively impacts </a:t>
          </a:r>
          <a:r>
            <a:rPr lang="en-US" altLang="en-US" b="1" i="1" dirty="0">
              <a:latin typeface="Arial" panose="020B0604020202020204" pitchFamily="34" charset="0"/>
              <a:cs typeface="Arial" panose="020B0604020202020204" pitchFamily="34" charset="0"/>
            </a:rPr>
            <a:t>efficiency</a:t>
          </a:r>
          <a:r>
            <a:rPr lang="en-US" altLang="en-US" dirty="0">
              <a:latin typeface="Arial" panose="020B0604020202020204" pitchFamily="34" charset="0"/>
              <a:cs typeface="Arial" panose="020B0604020202020204" pitchFamily="34" charset="0"/>
            </a:rPr>
            <a:t> (bandwidth usage) and </a:t>
          </a:r>
          <a:r>
            <a:rPr lang="en-US" altLang="en-US" b="1" i="1" dirty="0">
              <a:latin typeface="Arial" panose="020B0604020202020204" pitchFamily="34" charset="0"/>
              <a:cs typeface="Arial" panose="020B0604020202020204" pitchFamily="34" charset="0"/>
            </a:rPr>
            <a:t>completion time </a:t>
          </a:r>
        </a:p>
      </dgm:t>
    </dgm:pt>
    <dgm:pt modelId="{FC53AEDF-AA74-473E-ABC8-5CE0DB09D597}" type="parTrans" cxnId="{95EEFE91-88ED-41EC-9249-FB468155E3D0}">
      <dgm:prSet/>
      <dgm:spPr/>
      <dgm:t>
        <a:bodyPr/>
        <a:lstStyle/>
        <a:p>
          <a:endParaRPr lang="en-US">
            <a:latin typeface="Arial" panose="020B0604020202020204" pitchFamily="34" charset="0"/>
            <a:cs typeface="Arial" panose="020B0604020202020204" pitchFamily="34" charset="0"/>
          </a:endParaRPr>
        </a:p>
      </dgm:t>
    </dgm:pt>
    <dgm:pt modelId="{068D5FC6-4391-4C0E-BC74-528F8847A18E}" type="sibTrans" cxnId="{95EEFE91-88ED-41EC-9249-FB468155E3D0}">
      <dgm:prSet/>
      <dgm:spPr/>
      <dgm:t>
        <a:bodyPr/>
        <a:lstStyle/>
        <a:p>
          <a:endParaRPr lang="en-US">
            <a:latin typeface="Arial" panose="020B0604020202020204" pitchFamily="34" charset="0"/>
            <a:cs typeface="Arial" panose="020B0604020202020204" pitchFamily="34" charset="0"/>
          </a:endParaRPr>
        </a:p>
      </dgm:t>
    </dgm:pt>
    <dgm:pt modelId="{148E319D-EB30-4D3D-8FEF-CE24599A4A96}">
      <dgm:prSet/>
      <dgm:spPr>
        <a:solidFill>
          <a:schemeClr val="accent1"/>
        </a:solidFill>
        <a:ln>
          <a:solidFill>
            <a:schemeClr val="tx1"/>
          </a:solidFill>
        </a:ln>
      </dgm:spPr>
      <dgm:t>
        <a:bodyPr/>
        <a:lstStyle/>
        <a:p>
          <a:r>
            <a:rPr lang="en-US" altLang="en-US" b="1" i="1" dirty="0">
              <a:solidFill>
                <a:schemeClr val="tx1"/>
              </a:solidFill>
              <a:latin typeface="Arial" panose="020B0604020202020204" pitchFamily="34" charset="0"/>
              <a:cs typeface="Arial" panose="020B0604020202020204" pitchFamily="34" charset="0"/>
            </a:rPr>
            <a:t>Problem 4</a:t>
          </a:r>
          <a:r>
            <a:rPr lang="en-US" altLang="en-US" b="1" i="0" dirty="0">
              <a:solidFill>
                <a:schemeClr val="tx1"/>
              </a:solidFill>
              <a:latin typeface="Arial" panose="020B0604020202020204" pitchFamily="34" charset="0"/>
              <a:cs typeface="Arial" panose="020B0604020202020204" pitchFamily="34" charset="0"/>
            </a:rPr>
            <a:t>:</a:t>
          </a:r>
          <a:r>
            <a:rPr lang="en-US" altLang="en-US" b="0" i="0" dirty="0">
              <a:solidFill>
                <a:schemeClr val="tx1"/>
              </a:solidFill>
              <a:latin typeface="Arial" panose="020B0604020202020204" pitchFamily="34" charset="0"/>
              <a:cs typeface="Arial" panose="020B0604020202020204" pitchFamily="34" charset="0"/>
            </a:rPr>
            <a:t> Need to expose IP address to Bootstrapping Node</a:t>
          </a:r>
        </a:p>
      </dgm:t>
    </dgm:pt>
    <dgm:pt modelId="{670B44A8-37F2-40A2-A6CB-EAD9A579233B}" type="parTrans" cxnId="{805E659C-A749-4651-A5B1-AB5B9F3F895F}">
      <dgm:prSet/>
      <dgm:spPr/>
      <dgm:t>
        <a:bodyPr/>
        <a:lstStyle/>
        <a:p>
          <a:endParaRPr lang="en-US">
            <a:latin typeface="Arial" panose="020B0604020202020204" pitchFamily="34" charset="0"/>
            <a:cs typeface="Arial" panose="020B0604020202020204" pitchFamily="34" charset="0"/>
          </a:endParaRPr>
        </a:p>
      </dgm:t>
    </dgm:pt>
    <dgm:pt modelId="{0DE96197-63C9-4FFC-9153-D428B399F7C5}" type="sibTrans" cxnId="{805E659C-A749-4651-A5B1-AB5B9F3F895F}">
      <dgm:prSet/>
      <dgm:spPr/>
      <dgm:t>
        <a:bodyPr/>
        <a:lstStyle/>
        <a:p>
          <a:endParaRPr lang="en-US">
            <a:latin typeface="Arial" panose="020B0604020202020204" pitchFamily="34" charset="0"/>
            <a:cs typeface="Arial" panose="020B0604020202020204" pitchFamily="34" charset="0"/>
          </a:endParaRPr>
        </a:p>
      </dgm:t>
    </dgm:pt>
    <dgm:pt modelId="{817361C8-BF94-445B-984B-4D97D9156DB2}">
      <dgm:prSet/>
      <dgm:spPr>
        <a:solidFill>
          <a:schemeClr val="accent1">
            <a:lumMod val="40000"/>
            <a:lumOff val="60000"/>
            <a:alpha val="90000"/>
          </a:schemeClr>
        </a:solidFill>
        <a:ln>
          <a:solidFill>
            <a:schemeClr val="tx1"/>
          </a:solidFill>
        </a:ln>
      </dgm:spPr>
      <dgm:t>
        <a:bodyPr/>
        <a:lstStyle/>
        <a:p>
          <a:r>
            <a:rPr lang="en-US" altLang="en-US" dirty="0">
              <a:latin typeface="Arial" panose="020B0604020202020204" pitchFamily="34" charset="0"/>
              <a:cs typeface="Arial" panose="020B0604020202020204" pitchFamily="34" charset="0"/>
            </a:rPr>
            <a:t>Sending IP address during DLT sign-up may lead to </a:t>
          </a:r>
          <a:r>
            <a:rPr lang="en-US" altLang="en-US" b="1" i="1" dirty="0">
              <a:latin typeface="Arial" panose="020B0604020202020204" pitchFamily="34" charset="0"/>
              <a:cs typeface="Arial" panose="020B0604020202020204" pitchFamily="34" charset="0"/>
            </a:rPr>
            <a:t>privacy</a:t>
          </a:r>
          <a:r>
            <a:rPr lang="en-US" altLang="en-US" dirty="0">
              <a:latin typeface="Arial" panose="020B0604020202020204" pitchFamily="34" charset="0"/>
              <a:cs typeface="Arial" panose="020B0604020202020204" pitchFamily="34" charset="0"/>
            </a:rPr>
            <a:t> and/or </a:t>
          </a:r>
          <a:r>
            <a:rPr lang="en-US" altLang="en-US" b="1" i="1" dirty="0">
              <a:latin typeface="Arial" panose="020B0604020202020204" pitchFamily="34" charset="0"/>
              <a:cs typeface="Arial" panose="020B0604020202020204" pitchFamily="34" charset="0"/>
            </a:rPr>
            <a:t>security</a:t>
          </a:r>
          <a:r>
            <a:rPr lang="en-US" altLang="en-US" dirty="0">
              <a:latin typeface="Arial" panose="020B0604020202020204" pitchFamily="34" charset="0"/>
              <a:cs typeface="Arial" panose="020B0604020202020204" pitchFamily="34" charset="0"/>
            </a:rPr>
            <a:t> issues</a:t>
          </a:r>
        </a:p>
      </dgm:t>
    </dgm:pt>
    <dgm:pt modelId="{0B6E05BC-5AF0-4946-90E3-4E308E33D0B1}" type="parTrans" cxnId="{BA3BF217-7BB6-4D3B-B8C9-2B6446717578}">
      <dgm:prSet/>
      <dgm:spPr/>
      <dgm:t>
        <a:bodyPr/>
        <a:lstStyle/>
        <a:p>
          <a:endParaRPr lang="en-US">
            <a:latin typeface="Arial" panose="020B0604020202020204" pitchFamily="34" charset="0"/>
            <a:cs typeface="Arial" panose="020B0604020202020204" pitchFamily="34" charset="0"/>
          </a:endParaRPr>
        </a:p>
      </dgm:t>
    </dgm:pt>
    <dgm:pt modelId="{2D2BEAED-108F-44ED-A63D-40D68F57781E}" type="sibTrans" cxnId="{BA3BF217-7BB6-4D3B-B8C9-2B6446717578}">
      <dgm:prSet/>
      <dgm:spPr/>
      <dgm:t>
        <a:bodyPr/>
        <a:lstStyle/>
        <a:p>
          <a:endParaRPr lang="en-US">
            <a:latin typeface="Arial" panose="020B0604020202020204" pitchFamily="34" charset="0"/>
            <a:cs typeface="Arial" panose="020B0604020202020204" pitchFamily="34" charset="0"/>
          </a:endParaRPr>
        </a:p>
      </dgm:t>
    </dgm:pt>
    <dgm:pt modelId="{96060C14-7CEA-4CA3-ADA6-4179FECAEED2}" type="pres">
      <dgm:prSet presAssocID="{A820A570-8910-491B-83E8-AAD403072795}" presName="linear" presStyleCnt="0">
        <dgm:presLayoutVars>
          <dgm:dir/>
          <dgm:animLvl val="lvl"/>
          <dgm:resizeHandles val="exact"/>
        </dgm:presLayoutVars>
      </dgm:prSet>
      <dgm:spPr/>
    </dgm:pt>
    <dgm:pt modelId="{DA414539-497D-4D55-BD6E-E172885BF251}" type="pres">
      <dgm:prSet presAssocID="{3F16DEAE-C5C8-4BA3-B8C8-68798CA68F63}" presName="parentLin" presStyleCnt="0"/>
      <dgm:spPr/>
    </dgm:pt>
    <dgm:pt modelId="{CD3870A0-E1F6-42BF-97EE-35BE55286EC2}" type="pres">
      <dgm:prSet presAssocID="{3F16DEAE-C5C8-4BA3-B8C8-68798CA68F63}" presName="parentLeftMargin" presStyleLbl="node1" presStyleIdx="0" presStyleCnt="4"/>
      <dgm:spPr/>
    </dgm:pt>
    <dgm:pt modelId="{FECEC777-0305-4CE3-BFD8-520598D1C2E3}" type="pres">
      <dgm:prSet presAssocID="{3F16DEAE-C5C8-4BA3-B8C8-68798CA68F63}" presName="parentText" presStyleLbl="node1" presStyleIdx="0" presStyleCnt="4" custScaleX="115894">
        <dgm:presLayoutVars>
          <dgm:chMax val="0"/>
          <dgm:bulletEnabled val="1"/>
        </dgm:presLayoutVars>
      </dgm:prSet>
      <dgm:spPr/>
    </dgm:pt>
    <dgm:pt modelId="{4235844D-AD65-4BAE-B876-CFA15B2932EE}" type="pres">
      <dgm:prSet presAssocID="{3F16DEAE-C5C8-4BA3-B8C8-68798CA68F63}" presName="negativeSpace" presStyleCnt="0"/>
      <dgm:spPr/>
    </dgm:pt>
    <dgm:pt modelId="{22A95BEE-CED5-4AB3-A330-4E2B3AB1021F}" type="pres">
      <dgm:prSet presAssocID="{3F16DEAE-C5C8-4BA3-B8C8-68798CA68F63}" presName="childText" presStyleLbl="conFgAcc1" presStyleIdx="0" presStyleCnt="4">
        <dgm:presLayoutVars>
          <dgm:bulletEnabled val="1"/>
        </dgm:presLayoutVars>
      </dgm:prSet>
      <dgm:spPr/>
    </dgm:pt>
    <dgm:pt modelId="{328AE725-377F-4B03-8EA4-6C981BD7FADC}" type="pres">
      <dgm:prSet presAssocID="{B63DD2CA-A92B-4929-B86B-18731658939F}" presName="spaceBetweenRectangles" presStyleCnt="0"/>
      <dgm:spPr/>
    </dgm:pt>
    <dgm:pt modelId="{7156B245-7FFA-43A4-B11C-37084DCBD155}" type="pres">
      <dgm:prSet presAssocID="{CA278CF8-80C5-4408-BE87-5DF262532426}" presName="parentLin" presStyleCnt="0"/>
      <dgm:spPr/>
    </dgm:pt>
    <dgm:pt modelId="{365A65EB-5AB8-4601-A1FB-1231A1D5A6B7}" type="pres">
      <dgm:prSet presAssocID="{CA278CF8-80C5-4408-BE87-5DF262532426}" presName="parentLeftMargin" presStyleLbl="node1" presStyleIdx="0" presStyleCnt="4"/>
      <dgm:spPr/>
    </dgm:pt>
    <dgm:pt modelId="{7CD6ECBF-EEBB-44DF-81BF-09E1A745B45A}" type="pres">
      <dgm:prSet presAssocID="{CA278CF8-80C5-4408-BE87-5DF262532426}" presName="parentText" presStyleLbl="node1" presStyleIdx="1" presStyleCnt="4" custScaleX="115894">
        <dgm:presLayoutVars>
          <dgm:chMax val="0"/>
          <dgm:bulletEnabled val="1"/>
        </dgm:presLayoutVars>
      </dgm:prSet>
      <dgm:spPr/>
    </dgm:pt>
    <dgm:pt modelId="{F2E21CEA-CF17-4A5D-A57A-013AA3805CDA}" type="pres">
      <dgm:prSet presAssocID="{CA278CF8-80C5-4408-BE87-5DF262532426}" presName="negativeSpace" presStyleCnt="0"/>
      <dgm:spPr/>
    </dgm:pt>
    <dgm:pt modelId="{13552C55-4FAC-4231-B744-5699EAB1120B}" type="pres">
      <dgm:prSet presAssocID="{CA278CF8-80C5-4408-BE87-5DF262532426}" presName="childText" presStyleLbl="conFgAcc1" presStyleIdx="1" presStyleCnt="4">
        <dgm:presLayoutVars>
          <dgm:bulletEnabled val="1"/>
        </dgm:presLayoutVars>
      </dgm:prSet>
      <dgm:spPr/>
    </dgm:pt>
    <dgm:pt modelId="{FAD15548-594F-4646-920B-6BD4D702B638}" type="pres">
      <dgm:prSet presAssocID="{D46A58C5-2881-42E3-ACF3-FB4BE8F46F55}" presName="spaceBetweenRectangles" presStyleCnt="0"/>
      <dgm:spPr/>
    </dgm:pt>
    <dgm:pt modelId="{3BE71D91-ED08-4BFF-A2EA-A9627BF76BB3}" type="pres">
      <dgm:prSet presAssocID="{2C3C5EA5-BA3F-4114-A269-E2C7C6FF6AE1}" presName="parentLin" presStyleCnt="0"/>
      <dgm:spPr/>
    </dgm:pt>
    <dgm:pt modelId="{3AEA4B72-BB63-4093-9CE3-0182E25F9445}" type="pres">
      <dgm:prSet presAssocID="{2C3C5EA5-BA3F-4114-A269-E2C7C6FF6AE1}" presName="parentLeftMargin" presStyleLbl="node1" presStyleIdx="1" presStyleCnt="4"/>
      <dgm:spPr/>
    </dgm:pt>
    <dgm:pt modelId="{2E198445-FE0A-47CA-BF9A-5123EB7553FC}" type="pres">
      <dgm:prSet presAssocID="{2C3C5EA5-BA3F-4114-A269-E2C7C6FF6AE1}" presName="parentText" presStyleLbl="node1" presStyleIdx="2" presStyleCnt="4" custScaleX="115894">
        <dgm:presLayoutVars>
          <dgm:chMax val="0"/>
          <dgm:bulletEnabled val="1"/>
        </dgm:presLayoutVars>
      </dgm:prSet>
      <dgm:spPr/>
    </dgm:pt>
    <dgm:pt modelId="{BFE30257-95A2-463C-9667-AC41F2DA6753}" type="pres">
      <dgm:prSet presAssocID="{2C3C5EA5-BA3F-4114-A269-E2C7C6FF6AE1}" presName="negativeSpace" presStyleCnt="0"/>
      <dgm:spPr/>
    </dgm:pt>
    <dgm:pt modelId="{12ED53D8-3BAE-4B6B-8911-322A78B3B69F}" type="pres">
      <dgm:prSet presAssocID="{2C3C5EA5-BA3F-4114-A269-E2C7C6FF6AE1}" presName="childText" presStyleLbl="conFgAcc1" presStyleIdx="2" presStyleCnt="4">
        <dgm:presLayoutVars>
          <dgm:bulletEnabled val="1"/>
        </dgm:presLayoutVars>
      </dgm:prSet>
      <dgm:spPr/>
    </dgm:pt>
    <dgm:pt modelId="{28078A30-7FD8-492B-B32E-849A2480E29F}" type="pres">
      <dgm:prSet presAssocID="{CCC6199B-6AAB-4880-B601-8BE99486C599}" presName="spaceBetweenRectangles" presStyleCnt="0"/>
      <dgm:spPr/>
    </dgm:pt>
    <dgm:pt modelId="{1BA86670-DFAB-4FC5-B42A-0B558EABC1C4}" type="pres">
      <dgm:prSet presAssocID="{148E319D-EB30-4D3D-8FEF-CE24599A4A96}" presName="parentLin" presStyleCnt="0"/>
      <dgm:spPr/>
    </dgm:pt>
    <dgm:pt modelId="{EF99C4D8-BEB2-4C20-836B-5510381DC15A}" type="pres">
      <dgm:prSet presAssocID="{148E319D-EB30-4D3D-8FEF-CE24599A4A96}" presName="parentLeftMargin" presStyleLbl="node1" presStyleIdx="2" presStyleCnt="4"/>
      <dgm:spPr/>
    </dgm:pt>
    <dgm:pt modelId="{53A17DA8-E126-46E6-8A1F-FCB411505A52}" type="pres">
      <dgm:prSet presAssocID="{148E319D-EB30-4D3D-8FEF-CE24599A4A96}" presName="parentText" presStyleLbl="node1" presStyleIdx="3" presStyleCnt="4" custScaleX="115894">
        <dgm:presLayoutVars>
          <dgm:chMax val="0"/>
          <dgm:bulletEnabled val="1"/>
        </dgm:presLayoutVars>
      </dgm:prSet>
      <dgm:spPr/>
    </dgm:pt>
    <dgm:pt modelId="{D3191E3D-86F2-4760-A24A-8C09B09A87FB}" type="pres">
      <dgm:prSet presAssocID="{148E319D-EB30-4D3D-8FEF-CE24599A4A96}" presName="negativeSpace" presStyleCnt="0"/>
      <dgm:spPr/>
    </dgm:pt>
    <dgm:pt modelId="{88CBC380-BD8A-420B-B98F-E1424E9B7322}" type="pres">
      <dgm:prSet presAssocID="{148E319D-EB30-4D3D-8FEF-CE24599A4A96}" presName="childText" presStyleLbl="conFgAcc1" presStyleIdx="3" presStyleCnt="4">
        <dgm:presLayoutVars>
          <dgm:bulletEnabled val="1"/>
        </dgm:presLayoutVars>
      </dgm:prSet>
      <dgm:spPr/>
    </dgm:pt>
  </dgm:ptLst>
  <dgm:cxnLst>
    <dgm:cxn modelId="{259FEA00-6137-4BD5-B020-F0AA8CC06AFD}" type="presOf" srcId="{3A2C75F3-4313-4DB5-B305-92D7D79BC84B}" destId="{22A95BEE-CED5-4AB3-A330-4E2B3AB1021F}" srcOrd="0" destOrd="0" presId="urn:microsoft.com/office/officeart/2005/8/layout/list1"/>
    <dgm:cxn modelId="{CEF8BA04-4C8E-4AA1-A8A6-937F49D11BE8}" type="presOf" srcId="{B4EF9BDA-F5FD-4EFB-B8A8-6BEE0850E356}" destId="{12ED53D8-3BAE-4B6B-8911-322A78B3B69F}" srcOrd="0" destOrd="0" presId="urn:microsoft.com/office/officeart/2005/8/layout/list1"/>
    <dgm:cxn modelId="{2C9DCA05-C565-44C4-A9BE-AD6A08D2A11A}" type="presOf" srcId="{CA278CF8-80C5-4408-BE87-5DF262532426}" destId="{365A65EB-5AB8-4601-A1FB-1231A1D5A6B7}" srcOrd="0" destOrd="0" presId="urn:microsoft.com/office/officeart/2005/8/layout/list1"/>
    <dgm:cxn modelId="{F1AD4815-4E35-48C2-BD76-0420F9992D24}" srcId="{A820A570-8910-491B-83E8-AAD403072795}" destId="{CA278CF8-80C5-4408-BE87-5DF262532426}" srcOrd="1" destOrd="0" parTransId="{15F0BD3A-96D5-4234-B30C-8E1021D3E326}" sibTransId="{D46A58C5-2881-42E3-ACF3-FB4BE8F46F55}"/>
    <dgm:cxn modelId="{BA3BF217-7BB6-4D3B-B8C9-2B6446717578}" srcId="{148E319D-EB30-4D3D-8FEF-CE24599A4A96}" destId="{817361C8-BF94-445B-984B-4D97D9156DB2}" srcOrd="0" destOrd="0" parTransId="{0B6E05BC-5AF0-4946-90E3-4E308E33D0B1}" sibTransId="{2D2BEAED-108F-44ED-A63D-40D68F57781E}"/>
    <dgm:cxn modelId="{67961724-4EAC-4BA5-8A37-9501F9C9379B}" srcId="{CA278CF8-80C5-4408-BE87-5DF262532426}" destId="{F2FC22D0-EDCF-4924-B2D6-012BB5D4EDC6}" srcOrd="0" destOrd="0" parTransId="{B971D195-E7E1-4B3B-A157-D591EB4CF179}" sibTransId="{9265C1C5-76F1-4D67-A396-197DF4493100}"/>
    <dgm:cxn modelId="{0B3C056D-BABF-429B-BFDC-2924B6F71DE6}" type="presOf" srcId="{3F16DEAE-C5C8-4BA3-B8C8-68798CA68F63}" destId="{FECEC777-0305-4CE3-BFD8-520598D1C2E3}" srcOrd="1" destOrd="0" presId="urn:microsoft.com/office/officeart/2005/8/layout/list1"/>
    <dgm:cxn modelId="{B5881258-15AF-411C-B4B4-937B3256B84B}" type="presOf" srcId="{817361C8-BF94-445B-984B-4D97D9156DB2}" destId="{88CBC380-BD8A-420B-B98F-E1424E9B7322}" srcOrd="0" destOrd="0" presId="urn:microsoft.com/office/officeart/2005/8/layout/list1"/>
    <dgm:cxn modelId="{3995937C-4D0C-40E0-9AF4-1B76ACCEC3EC}" type="presOf" srcId="{2C3C5EA5-BA3F-4114-A269-E2C7C6FF6AE1}" destId="{3AEA4B72-BB63-4093-9CE3-0182E25F9445}" srcOrd="0" destOrd="0" presId="urn:microsoft.com/office/officeart/2005/8/layout/list1"/>
    <dgm:cxn modelId="{7B11BD7D-02C8-49D1-9417-3A2A0F9E3500}" type="presOf" srcId="{28F3A5B9-68AD-4865-BE0A-2BA086AD4990}" destId="{22A95BEE-CED5-4AB3-A330-4E2B3AB1021F}" srcOrd="0" destOrd="1" presId="urn:microsoft.com/office/officeart/2005/8/layout/list1"/>
    <dgm:cxn modelId="{2350387E-820A-4B38-96C6-3B7C825FC1F7}" type="presOf" srcId="{A820A570-8910-491B-83E8-AAD403072795}" destId="{96060C14-7CEA-4CA3-ADA6-4179FECAEED2}" srcOrd="0" destOrd="0" presId="urn:microsoft.com/office/officeart/2005/8/layout/list1"/>
    <dgm:cxn modelId="{D8BB4481-AC67-4EDA-8D9E-43471BD785C3}" type="presOf" srcId="{148E319D-EB30-4D3D-8FEF-CE24599A4A96}" destId="{EF99C4D8-BEB2-4C20-836B-5510381DC15A}" srcOrd="0" destOrd="0" presId="urn:microsoft.com/office/officeart/2005/8/layout/list1"/>
    <dgm:cxn modelId="{B8295F8C-789E-4F39-9AE9-A43210C8FA6D}" srcId="{3F16DEAE-C5C8-4BA3-B8C8-68798CA68F63}" destId="{28F3A5B9-68AD-4865-BE0A-2BA086AD4990}" srcOrd="1" destOrd="0" parTransId="{99D3094D-E4D2-4255-9493-4F142BB68EDF}" sibTransId="{58B30D1E-39F6-4B6E-A49C-41D55ED0C697}"/>
    <dgm:cxn modelId="{95EEFE91-88ED-41EC-9249-FB468155E3D0}" srcId="{2C3C5EA5-BA3F-4114-A269-E2C7C6FF6AE1}" destId="{B4EF9BDA-F5FD-4EFB-B8A8-6BEE0850E356}" srcOrd="0" destOrd="0" parTransId="{FC53AEDF-AA74-473E-ABC8-5CE0DB09D597}" sibTransId="{068D5FC6-4391-4C0E-BC74-528F8847A18E}"/>
    <dgm:cxn modelId="{805E659C-A749-4651-A5B1-AB5B9F3F895F}" srcId="{A820A570-8910-491B-83E8-AAD403072795}" destId="{148E319D-EB30-4D3D-8FEF-CE24599A4A96}" srcOrd="3" destOrd="0" parTransId="{670B44A8-37F2-40A2-A6CB-EAD9A579233B}" sibTransId="{0DE96197-63C9-4FFC-9153-D428B399F7C5}"/>
    <dgm:cxn modelId="{7428179E-D525-4C04-BA92-AF5245EE3E0A}" type="presOf" srcId="{2C3C5EA5-BA3F-4114-A269-E2C7C6FF6AE1}" destId="{2E198445-FE0A-47CA-BF9A-5123EB7553FC}" srcOrd="1" destOrd="0" presId="urn:microsoft.com/office/officeart/2005/8/layout/list1"/>
    <dgm:cxn modelId="{0CE8C2A1-E036-4A09-ABFD-F6DCE0E3B7A0}" type="presOf" srcId="{CA278CF8-80C5-4408-BE87-5DF262532426}" destId="{7CD6ECBF-EEBB-44DF-81BF-09E1A745B45A}" srcOrd="1" destOrd="0" presId="urn:microsoft.com/office/officeart/2005/8/layout/list1"/>
    <dgm:cxn modelId="{6C5F06C4-4547-4CFC-8AB0-E58270B26259}" srcId="{A820A570-8910-491B-83E8-AAD403072795}" destId="{3F16DEAE-C5C8-4BA3-B8C8-68798CA68F63}" srcOrd="0" destOrd="0" parTransId="{424B4D14-1039-496F-AF8B-CC8467700A64}" sibTransId="{B63DD2CA-A92B-4929-B86B-18731658939F}"/>
    <dgm:cxn modelId="{082D43C7-642B-462D-B3C8-8CE67DBCCCD6}" type="presOf" srcId="{3F16DEAE-C5C8-4BA3-B8C8-68798CA68F63}" destId="{CD3870A0-E1F6-42BF-97EE-35BE55286EC2}" srcOrd="0" destOrd="0" presId="urn:microsoft.com/office/officeart/2005/8/layout/list1"/>
    <dgm:cxn modelId="{96C73DCB-B5B8-439C-9F61-42C36A2F4296}" type="presOf" srcId="{7EAA752E-98DB-46D7-A88C-A5C2F29FBB98}" destId="{13552C55-4FAC-4231-B744-5699EAB1120B}" srcOrd="0" destOrd="1" presId="urn:microsoft.com/office/officeart/2005/8/layout/list1"/>
    <dgm:cxn modelId="{0AD701D0-1218-4BA1-9CA3-BB0A8E3CE061}" srcId="{A820A570-8910-491B-83E8-AAD403072795}" destId="{2C3C5EA5-BA3F-4114-A269-E2C7C6FF6AE1}" srcOrd="2" destOrd="0" parTransId="{9B905E00-9242-4330-B333-144CE914C6FF}" sibTransId="{CCC6199B-6AAB-4880-B601-8BE99486C599}"/>
    <dgm:cxn modelId="{8E7417E8-26B7-4B88-AD82-67F614D37385}" type="presOf" srcId="{148E319D-EB30-4D3D-8FEF-CE24599A4A96}" destId="{53A17DA8-E126-46E6-8A1F-FCB411505A52}" srcOrd="1" destOrd="0" presId="urn:microsoft.com/office/officeart/2005/8/layout/list1"/>
    <dgm:cxn modelId="{77D57DEA-02AE-431C-B3F6-FE8F0506CC92}" type="presOf" srcId="{F2FC22D0-EDCF-4924-B2D6-012BB5D4EDC6}" destId="{13552C55-4FAC-4231-B744-5699EAB1120B}" srcOrd="0" destOrd="0" presId="urn:microsoft.com/office/officeart/2005/8/layout/list1"/>
    <dgm:cxn modelId="{9044AAEC-1465-4213-B283-0AEE5B0E1409}" srcId="{CA278CF8-80C5-4408-BE87-5DF262532426}" destId="{7EAA752E-98DB-46D7-A88C-A5C2F29FBB98}" srcOrd="1" destOrd="0" parTransId="{9D7DAEB9-2B6A-45F7-9C62-2FEA0CAF6DCF}" sibTransId="{90B878A3-3A24-4583-848D-D1B5CB98FEAD}"/>
    <dgm:cxn modelId="{BCCB23F9-C5F8-424B-9CCE-83FEC0973545}" srcId="{3F16DEAE-C5C8-4BA3-B8C8-68798CA68F63}" destId="{3A2C75F3-4313-4DB5-B305-92D7D79BC84B}" srcOrd="0" destOrd="0" parTransId="{71876F22-FCF4-4BD7-AF1E-C6A3CCCE0A4E}" sibTransId="{99D32D4B-EC0E-4BA4-9FDE-7E2ED76215CE}"/>
    <dgm:cxn modelId="{2F5D2AC4-02A2-4666-8AF4-0CF94E478F3F}" type="presParOf" srcId="{96060C14-7CEA-4CA3-ADA6-4179FECAEED2}" destId="{DA414539-497D-4D55-BD6E-E172885BF251}" srcOrd="0" destOrd="0" presId="urn:microsoft.com/office/officeart/2005/8/layout/list1"/>
    <dgm:cxn modelId="{021E3180-ABA9-4A12-8558-E30EA673AECE}" type="presParOf" srcId="{DA414539-497D-4D55-BD6E-E172885BF251}" destId="{CD3870A0-E1F6-42BF-97EE-35BE55286EC2}" srcOrd="0" destOrd="0" presId="urn:microsoft.com/office/officeart/2005/8/layout/list1"/>
    <dgm:cxn modelId="{3CC73BBB-8E7D-4DD1-93B4-8495CAC5F9A7}" type="presParOf" srcId="{DA414539-497D-4D55-BD6E-E172885BF251}" destId="{FECEC777-0305-4CE3-BFD8-520598D1C2E3}" srcOrd="1" destOrd="0" presId="urn:microsoft.com/office/officeart/2005/8/layout/list1"/>
    <dgm:cxn modelId="{7C9960A7-A11E-4E54-B28B-FCD876B1A366}" type="presParOf" srcId="{96060C14-7CEA-4CA3-ADA6-4179FECAEED2}" destId="{4235844D-AD65-4BAE-B876-CFA15B2932EE}" srcOrd="1" destOrd="0" presId="urn:microsoft.com/office/officeart/2005/8/layout/list1"/>
    <dgm:cxn modelId="{A4209A33-AF4C-41BC-ACC3-D5E1F64762AC}" type="presParOf" srcId="{96060C14-7CEA-4CA3-ADA6-4179FECAEED2}" destId="{22A95BEE-CED5-4AB3-A330-4E2B3AB1021F}" srcOrd="2" destOrd="0" presId="urn:microsoft.com/office/officeart/2005/8/layout/list1"/>
    <dgm:cxn modelId="{08663608-021B-42B4-A4C1-625A1219127B}" type="presParOf" srcId="{96060C14-7CEA-4CA3-ADA6-4179FECAEED2}" destId="{328AE725-377F-4B03-8EA4-6C981BD7FADC}" srcOrd="3" destOrd="0" presId="urn:microsoft.com/office/officeart/2005/8/layout/list1"/>
    <dgm:cxn modelId="{90D33784-109C-47F8-8DC4-21CC90A22B97}" type="presParOf" srcId="{96060C14-7CEA-4CA3-ADA6-4179FECAEED2}" destId="{7156B245-7FFA-43A4-B11C-37084DCBD155}" srcOrd="4" destOrd="0" presId="urn:microsoft.com/office/officeart/2005/8/layout/list1"/>
    <dgm:cxn modelId="{243AA79F-D0E0-4FFC-B814-FC1CCBFE83EF}" type="presParOf" srcId="{7156B245-7FFA-43A4-B11C-37084DCBD155}" destId="{365A65EB-5AB8-4601-A1FB-1231A1D5A6B7}" srcOrd="0" destOrd="0" presId="urn:microsoft.com/office/officeart/2005/8/layout/list1"/>
    <dgm:cxn modelId="{2EC52EA2-597F-4E3B-97A3-DC31FC04855A}" type="presParOf" srcId="{7156B245-7FFA-43A4-B11C-37084DCBD155}" destId="{7CD6ECBF-EEBB-44DF-81BF-09E1A745B45A}" srcOrd="1" destOrd="0" presId="urn:microsoft.com/office/officeart/2005/8/layout/list1"/>
    <dgm:cxn modelId="{1050EECA-A9D1-4824-B51B-4A4854B50770}" type="presParOf" srcId="{96060C14-7CEA-4CA3-ADA6-4179FECAEED2}" destId="{F2E21CEA-CF17-4A5D-A57A-013AA3805CDA}" srcOrd="5" destOrd="0" presId="urn:microsoft.com/office/officeart/2005/8/layout/list1"/>
    <dgm:cxn modelId="{68198A73-B713-4494-8843-6BF9C8C428D6}" type="presParOf" srcId="{96060C14-7CEA-4CA3-ADA6-4179FECAEED2}" destId="{13552C55-4FAC-4231-B744-5699EAB1120B}" srcOrd="6" destOrd="0" presId="urn:microsoft.com/office/officeart/2005/8/layout/list1"/>
    <dgm:cxn modelId="{2F75A1BC-5900-4B9C-9CCC-1AB982F21705}" type="presParOf" srcId="{96060C14-7CEA-4CA3-ADA6-4179FECAEED2}" destId="{FAD15548-594F-4646-920B-6BD4D702B638}" srcOrd="7" destOrd="0" presId="urn:microsoft.com/office/officeart/2005/8/layout/list1"/>
    <dgm:cxn modelId="{51376369-3021-411B-B018-A6A62A61225D}" type="presParOf" srcId="{96060C14-7CEA-4CA3-ADA6-4179FECAEED2}" destId="{3BE71D91-ED08-4BFF-A2EA-A9627BF76BB3}" srcOrd="8" destOrd="0" presId="urn:microsoft.com/office/officeart/2005/8/layout/list1"/>
    <dgm:cxn modelId="{B3362202-D5BD-4B11-B952-B20B7D9907F0}" type="presParOf" srcId="{3BE71D91-ED08-4BFF-A2EA-A9627BF76BB3}" destId="{3AEA4B72-BB63-4093-9CE3-0182E25F9445}" srcOrd="0" destOrd="0" presId="urn:microsoft.com/office/officeart/2005/8/layout/list1"/>
    <dgm:cxn modelId="{1D0E3BFB-657D-450B-AD04-38D0F4FB5D9F}" type="presParOf" srcId="{3BE71D91-ED08-4BFF-A2EA-A9627BF76BB3}" destId="{2E198445-FE0A-47CA-BF9A-5123EB7553FC}" srcOrd="1" destOrd="0" presId="urn:microsoft.com/office/officeart/2005/8/layout/list1"/>
    <dgm:cxn modelId="{7D3400C2-7C73-4251-897D-38E59F0746DF}" type="presParOf" srcId="{96060C14-7CEA-4CA3-ADA6-4179FECAEED2}" destId="{BFE30257-95A2-463C-9667-AC41F2DA6753}" srcOrd="9" destOrd="0" presId="urn:microsoft.com/office/officeart/2005/8/layout/list1"/>
    <dgm:cxn modelId="{2E9CA26E-DDEE-408D-B5B5-5C4D426F3C20}" type="presParOf" srcId="{96060C14-7CEA-4CA3-ADA6-4179FECAEED2}" destId="{12ED53D8-3BAE-4B6B-8911-322A78B3B69F}" srcOrd="10" destOrd="0" presId="urn:microsoft.com/office/officeart/2005/8/layout/list1"/>
    <dgm:cxn modelId="{F3DA55A5-D8B0-4C96-9781-1CA58356DC53}" type="presParOf" srcId="{96060C14-7CEA-4CA3-ADA6-4179FECAEED2}" destId="{28078A30-7FD8-492B-B32E-849A2480E29F}" srcOrd="11" destOrd="0" presId="urn:microsoft.com/office/officeart/2005/8/layout/list1"/>
    <dgm:cxn modelId="{B260672C-B7C3-4BB0-9EFD-4985DAD0C73D}" type="presParOf" srcId="{96060C14-7CEA-4CA3-ADA6-4179FECAEED2}" destId="{1BA86670-DFAB-4FC5-B42A-0B558EABC1C4}" srcOrd="12" destOrd="0" presId="urn:microsoft.com/office/officeart/2005/8/layout/list1"/>
    <dgm:cxn modelId="{768FB7B4-B484-4771-9541-89CBD19CF958}" type="presParOf" srcId="{1BA86670-DFAB-4FC5-B42A-0B558EABC1C4}" destId="{EF99C4D8-BEB2-4C20-836B-5510381DC15A}" srcOrd="0" destOrd="0" presId="urn:microsoft.com/office/officeart/2005/8/layout/list1"/>
    <dgm:cxn modelId="{92728500-AFA1-4CA4-87DA-372D7E527B39}" type="presParOf" srcId="{1BA86670-DFAB-4FC5-B42A-0B558EABC1C4}" destId="{53A17DA8-E126-46E6-8A1F-FCB411505A52}" srcOrd="1" destOrd="0" presId="urn:microsoft.com/office/officeart/2005/8/layout/list1"/>
    <dgm:cxn modelId="{8DA7F5CF-0500-44E0-A605-60214034D358}" type="presParOf" srcId="{96060C14-7CEA-4CA3-ADA6-4179FECAEED2}" destId="{D3191E3D-86F2-4760-A24A-8C09B09A87FB}" srcOrd="13" destOrd="0" presId="urn:microsoft.com/office/officeart/2005/8/layout/list1"/>
    <dgm:cxn modelId="{5734DBE3-C695-425F-9858-857EF9F1811B}" type="presParOf" srcId="{96060C14-7CEA-4CA3-ADA6-4179FECAEED2}" destId="{88CBC380-BD8A-420B-B98F-E1424E9B732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95BEE-CED5-4AB3-A330-4E2B3AB1021F}">
      <dsp:nvSpPr>
        <dsp:cNvPr id="0" name=""/>
        <dsp:cNvSpPr/>
      </dsp:nvSpPr>
      <dsp:spPr>
        <a:xfrm>
          <a:off x="0" y="259586"/>
          <a:ext cx="9845349" cy="1204875"/>
        </a:xfrm>
        <a:prstGeom prst="rect">
          <a:avLst/>
        </a:prstGeom>
        <a:solidFill>
          <a:schemeClr val="accent1">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109" tIns="354076" rIns="764109"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dirty="0">
              <a:latin typeface="Arial" panose="020B0604020202020204" pitchFamily="34" charset="0"/>
              <a:cs typeface="Arial" panose="020B0604020202020204" pitchFamily="34" charset="0"/>
            </a:rPr>
            <a:t>Bootstrap nodes maintain IP addresses of all peers (plus port information)</a:t>
          </a:r>
        </a:p>
        <a:p>
          <a:pPr marL="171450" lvl="1" indent="-171450" algn="l" defTabSz="755650">
            <a:lnSpc>
              <a:spcPct val="90000"/>
            </a:lnSpc>
            <a:spcBef>
              <a:spcPct val="0"/>
            </a:spcBef>
            <a:spcAft>
              <a:spcPct val="15000"/>
            </a:spcAft>
            <a:buChar char="•"/>
          </a:pPr>
          <a:r>
            <a:rPr lang="en-US" altLang="en-US" sz="1700" kern="1200" dirty="0">
              <a:latin typeface="Arial" panose="020B0604020202020204" pitchFamily="34" charset="0"/>
              <a:cs typeface="Arial" panose="020B0604020202020204" pitchFamily="34" charset="0"/>
            </a:rPr>
            <a:t>New DLT members </a:t>
          </a:r>
          <a:r>
            <a:rPr lang="en-US" altLang="en-US" sz="1700" b="1" i="1" kern="1200" dirty="0">
              <a:latin typeface="Arial" panose="020B0604020202020204" pitchFamily="34" charset="0"/>
              <a:cs typeface="Arial" panose="020B0604020202020204" pitchFamily="34" charset="0"/>
            </a:rPr>
            <a:t>need to download routing information </a:t>
          </a:r>
          <a:r>
            <a:rPr lang="en-US" altLang="en-US" sz="1700" kern="1200" dirty="0">
              <a:latin typeface="Arial" panose="020B0604020202020204" pitchFamily="34" charset="0"/>
              <a:cs typeface="Arial" panose="020B0604020202020204" pitchFamily="34" charset="0"/>
            </a:rPr>
            <a:t>upon joining and for regular update</a:t>
          </a:r>
        </a:p>
      </dsp:txBody>
      <dsp:txXfrm>
        <a:off x="0" y="259586"/>
        <a:ext cx="9845349" cy="1204875"/>
      </dsp:txXfrm>
    </dsp:sp>
    <dsp:sp modelId="{FECEC777-0305-4CE3-BFD8-520598D1C2E3}">
      <dsp:nvSpPr>
        <dsp:cNvPr id="0" name=""/>
        <dsp:cNvSpPr/>
      </dsp:nvSpPr>
      <dsp:spPr>
        <a:xfrm>
          <a:off x="492267" y="8666"/>
          <a:ext cx="7987118" cy="5018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92" tIns="0" rIns="260492" bIns="0" numCol="1" spcCol="1270" anchor="ctr" anchorCtr="0">
          <a:noAutofit/>
        </a:bodyPr>
        <a:lstStyle/>
        <a:p>
          <a:pPr marL="0" lvl="0" indent="0" algn="l" defTabSz="755650">
            <a:lnSpc>
              <a:spcPct val="90000"/>
            </a:lnSpc>
            <a:spcBef>
              <a:spcPct val="0"/>
            </a:spcBef>
            <a:spcAft>
              <a:spcPct val="35000"/>
            </a:spcAft>
            <a:buNone/>
          </a:pPr>
          <a:r>
            <a:rPr lang="en-US" altLang="en-US" sz="1700" b="1" i="1" kern="1200" dirty="0">
              <a:solidFill>
                <a:schemeClr val="tx1"/>
              </a:solidFill>
              <a:latin typeface="Arial" panose="020B0604020202020204" pitchFamily="34" charset="0"/>
              <a:cs typeface="Arial" panose="020B0604020202020204" pitchFamily="34" charset="0"/>
            </a:rPr>
            <a:t>Problem 1:</a:t>
          </a:r>
          <a:r>
            <a:rPr lang="en-US" altLang="en-US" sz="1700" b="1" kern="1200" dirty="0">
              <a:solidFill>
                <a:schemeClr val="tx1"/>
              </a:solidFill>
              <a:latin typeface="Arial" panose="020B0604020202020204" pitchFamily="34" charset="0"/>
              <a:cs typeface="Arial" panose="020B0604020202020204" pitchFamily="34" charset="0"/>
            </a:rPr>
            <a:t> </a:t>
          </a:r>
          <a:r>
            <a:rPr lang="en-US" altLang="en-US" sz="1700" kern="1200" dirty="0">
              <a:solidFill>
                <a:schemeClr val="tx1"/>
              </a:solidFill>
              <a:latin typeface="Arial" panose="020B0604020202020204" pitchFamily="34" charset="0"/>
              <a:cs typeface="Arial" panose="020B0604020202020204" pitchFamily="34" charset="0"/>
            </a:rPr>
            <a:t>Information is required to reach other peers</a:t>
          </a:r>
          <a:endParaRPr lang="en-US" sz="1700" kern="1200" dirty="0">
            <a:solidFill>
              <a:schemeClr val="tx1"/>
            </a:solidFill>
            <a:latin typeface="Arial" panose="020B0604020202020204" pitchFamily="34" charset="0"/>
            <a:cs typeface="Arial" panose="020B0604020202020204" pitchFamily="34" charset="0"/>
          </a:endParaRPr>
        </a:p>
      </dsp:txBody>
      <dsp:txXfrm>
        <a:off x="516765" y="33164"/>
        <a:ext cx="7938122" cy="452844"/>
      </dsp:txXfrm>
    </dsp:sp>
    <dsp:sp modelId="{13552C55-4FAC-4231-B744-5699EAB1120B}">
      <dsp:nvSpPr>
        <dsp:cNvPr id="0" name=""/>
        <dsp:cNvSpPr/>
      </dsp:nvSpPr>
      <dsp:spPr>
        <a:xfrm>
          <a:off x="0" y="1807181"/>
          <a:ext cx="9845349" cy="1204875"/>
        </a:xfrm>
        <a:prstGeom prst="rect">
          <a:avLst/>
        </a:prstGeom>
        <a:solidFill>
          <a:schemeClr val="accent1">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109" tIns="354076" rIns="764109"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dirty="0">
              <a:latin typeface="Arial" panose="020B0604020202020204" pitchFamily="34" charset="0"/>
              <a:cs typeface="Arial" panose="020B0604020202020204" pitchFamily="34" charset="0"/>
            </a:rPr>
            <a:t>Approach is to (1) contact potential peer, (2) wait for connection, (3) inquire capabilities, (4) disconnect if not matching</a:t>
          </a:r>
        </a:p>
        <a:p>
          <a:pPr marL="171450" lvl="1" indent="-171450" algn="l" defTabSz="755650">
            <a:lnSpc>
              <a:spcPct val="90000"/>
            </a:lnSpc>
            <a:spcBef>
              <a:spcPct val="0"/>
            </a:spcBef>
            <a:spcAft>
              <a:spcPct val="15000"/>
            </a:spcAft>
            <a:buChar char="•"/>
          </a:pPr>
          <a:r>
            <a:rPr lang="en-US" altLang="en-US" sz="1700" kern="1200" dirty="0">
              <a:latin typeface="Arial" panose="020B0604020202020204" pitchFamily="34" charset="0"/>
              <a:cs typeface="Arial" panose="020B0604020202020204" pitchFamily="34" charset="0"/>
            </a:rPr>
            <a:t>Peers </a:t>
          </a:r>
          <a:r>
            <a:rPr lang="en-US" altLang="en-US" sz="1700" b="1" i="1" kern="1200" dirty="0">
              <a:latin typeface="Arial" panose="020B0604020202020204" pitchFamily="34" charset="0"/>
              <a:cs typeface="Arial" panose="020B0604020202020204" pitchFamily="34" charset="0"/>
            </a:rPr>
            <a:t>may never reply </a:t>
          </a:r>
          <a:r>
            <a:rPr lang="en-US" altLang="en-US" sz="1700" kern="1200" dirty="0">
              <a:latin typeface="Arial" panose="020B0604020202020204" pitchFamily="34" charset="0"/>
              <a:cs typeface="Arial" panose="020B0604020202020204" pitchFamily="34" charset="0"/>
            </a:rPr>
            <a:t>to connection establishment (step 2)</a:t>
          </a:r>
        </a:p>
      </dsp:txBody>
      <dsp:txXfrm>
        <a:off x="0" y="1807181"/>
        <a:ext cx="9845349" cy="1204875"/>
      </dsp:txXfrm>
    </dsp:sp>
    <dsp:sp modelId="{7CD6ECBF-EEBB-44DF-81BF-09E1A745B45A}">
      <dsp:nvSpPr>
        <dsp:cNvPr id="0" name=""/>
        <dsp:cNvSpPr/>
      </dsp:nvSpPr>
      <dsp:spPr>
        <a:xfrm>
          <a:off x="492267" y="1556261"/>
          <a:ext cx="7987118" cy="5018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92" tIns="0" rIns="260492" bIns="0" numCol="1" spcCol="1270" anchor="ctr" anchorCtr="0">
          <a:noAutofit/>
        </a:bodyPr>
        <a:lstStyle/>
        <a:p>
          <a:pPr marL="0" lvl="0" indent="0" algn="l" defTabSz="755650">
            <a:lnSpc>
              <a:spcPct val="90000"/>
            </a:lnSpc>
            <a:spcBef>
              <a:spcPct val="0"/>
            </a:spcBef>
            <a:spcAft>
              <a:spcPct val="35000"/>
            </a:spcAft>
            <a:buNone/>
          </a:pPr>
          <a:r>
            <a:rPr lang="en-US" altLang="en-US" sz="1700" b="1" i="1" kern="1200" dirty="0">
              <a:solidFill>
                <a:schemeClr val="tx1"/>
              </a:solidFill>
              <a:latin typeface="Arial" panose="020B0604020202020204" pitchFamily="34" charset="0"/>
              <a:cs typeface="Arial" panose="020B0604020202020204" pitchFamily="34" charset="0"/>
            </a:rPr>
            <a:t>Problem 2:</a:t>
          </a:r>
          <a:r>
            <a:rPr lang="en-US" altLang="en-US" sz="1700" i="1" kern="1200" dirty="0">
              <a:solidFill>
                <a:schemeClr val="tx1"/>
              </a:solidFill>
              <a:latin typeface="Arial" panose="020B0604020202020204" pitchFamily="34" charset="0"/>
              <a:cs typeface="Arial" panose="020B0604020202020204" pitchFamily="34" charset="0"/>
            </a:rPr>
            <a:t> </a:t>
          </a:r>
          <a:r>
            <a:rPr lang="en-US" altLang="en-US" sz="1700" kern="1200" dirty="0">
              <a:solidFill>
                <a:schemeClr val="tx1"/>
              </a:solidFill>
              <a:latin typeface="Arial" panose="020B0604020202020204" pitchFamily="34" charset="0"/>
              <a:cs typeface="Arial" panose="020B0604020202020204" pitchFamily="34" charset="0"/>
            </a:rPr>
            <a:t>Clients know nothing about peers’ capability to serve requests</a:t>
          </a:r>
        </a:p>
      </dsp:txBody>
      <dsp:txXfrm>
        <a:off x="516765" y="1580759"/>
        <a:ext cx="7938122" cy="452844"/>
      </dsp:txXfrm>
    </dsp:sp>
    <dsp:sp modelId="{12ED53D8-3BAE-4B6B-8911-322A78B3B69F}">
      <dsp:nvSpPr>
        <dsp:cNvPr id="0" name=""/>
        <dsp:cNvSpPr/>
      </dsp:nvSpPr>
      <dsp:spPr>
        <a:xfrm>
          <a:off x="0" y="3354776"/>
          <a:ext cx="9845349" cy="709537"/>
        </a:xfrm>
        <a:prstGeom prst="rect">
          <a:avLst/>
        </a:prstGeom>
        <a:solidFill>
          <a:schemeClr val="accent1">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109" tIns="354076" rIns="764109"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dirty="0">
              <a:latin typeface="Arial" panose="020B0604020202020204" pitchFamily="34" charset="0"/>
              <a:cs typeface="Arial" panose="020B0604020202020204" pitchFamily="34" charset="0"/>
            </a:rPr>
            <a:t>Negatively impacts </a:t>
          </a:r>
          <a:r>
            <a:rPr lang="en-US" altLang="en-US" sz="1700" b="1" i="1" kern="1200" dirty="0">
              <a:latin typeface="Arial" panose="020B0604020202020204" pitchFamily="34" charset="0"/>
              <a:cs typeface="Arial" panose="020B0604020202020204" pitchFamily="34" charset="0"/>
            </a:rPr>
            <a:t>efficiency</a:t>
          </a:r>
          <a:r>
            <a:rPr lang="en-US" altLang="en-US" sz="1700" kern="1200" dirty="0">
              <a:latin typeface="Arial" panose="020B0604020202020204" pitchFamily="34" charset="0"/>
              <a:cs typeface="Arial" panose="020B0604020202020204" pitchFamily="34" charset="0"/>
            </a:rPr>
            <a:t> (bandwidth usage) and </a:t>
          </a:r>
          <a:r>
            <a:rPr lang="en-US" altLang="en-US" sz="1700" b="1" i="1" kern="1200" dirty="0">
              <a:latin typeface="Arial" panose="020B0604020202020204" pitchFamily="34" charset="0"/>
              <a:cs typeface="Arial" panose="020B0604020202020204" pitchFamily="34" charset="0"/>
            </a:rPr>
            <a:t>completion time </a:t>
          </a:r>
        </a:p>
      </dsp:txBody>
      <dsp:txXfrm>
        <a:off x="0" y="3354776"/>
        <a:ext cx="9845349" cy="709537"/>
      </dsp:txXfrm>
    </dsp:sp>
    <dsp:sp modelId="{2E198445-FE0A-47CA-BF9A-5123EB7553FC}">
      <dsp:nvSpPr>
        <dsp:cNvPr id="0" name=""/>
        <dsp:cNvSpPr/>
      </dsp:nvSpPr>
      <dsp:spPr>
        <a:xfrm>
          <a:off x="492267" y="3103856"/>
          <a:ext cx="7987118" cy="5018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92" tIns="0" rIns="260492" bIns="0" numCol="1" spcCol="1270" anchor="ctr" anchorCtr="0">
          <a:noAutofit/>
        </a:bodyPr>
        <a:lstStyle/>
        <a:p>
          <a:pPr marL="0" lvl="0" indent="0" algn="l" defTabSz="755650">
            <a:lnSpc>
              <a:spcPct val="90000"/>
            </a:lnSpc>
            <a:spcBef>
              <a:spcPct val="0"/>
            </a:spcBef>
            <a:spcAft>
              <a:spcPct val="35000"/>
            </a:spcAft>
            <a:buNone/>
          </a:pPr>
          <a:r>
            <a:rPr lang="en-US" altLang="en-US" sz="1700" b="1" i="1" kern="1200" dirty="0">
              <a:solidFill>
                <a:schemeClr val="tx1"/>
              </a:solidFill>
              <a:latin typeface="Arial" panose="020B0604020202020204" pitchFamily="34" charset="0"/>
              <a:cs typeface="Arial" panose="020B0604020202020204" pitchFamily="34" charset="0"/>
            </a:rPr>
            <a:t>Problem 3:</a:t>
          </a:r>
          <a:r>
            <a:rPr lang="en-US" altLang="en-US" sz="1700" i="1" kern="1200" dirty="0">
              <a:solidFill>
                <a:schemeClr val="tx1"/>
              </a:solidFill>
              <a:latin typeface="Arial" panose="020B0604020202020204" pitchFamily="34" charset="0"/>
              <a:cs typeface="Arial" panose="020B0604020202020204" pitchFamily="34" charset="0"/>
            </a:rPr>
            <a:t> </a:t>
          </a:r>
          <a:r>
            <a:rPr lang="en-US" altLang="en-US" sz="1700" kern="1200" dirty="0">
              <a:solidFill>
                <a:schemeClr val="tx1"/>
              </a:solidFill>
              <a:latin typeface="Arial" panose="020B0604020202020204" pitchFamily="34" charset="0"/>
              <a:cs typeface="Arial" panose="020B0604020202020204" pitchFamily="34" charset="0"/>
            </a:rPr>
            <a:t>Peers map sending of transactions onto unicast communication</a:t>
          </a:r>
        </a:p>
      </dsp:txBody>
      <dsp:txXfrm>
        <a:off x="516765" y="3128354"/>
        <a:ext cx="7938122" cy="452844"/>
      </dsp:txXfrm>
    </dsp:sp>
    <dsp:sp modelId="{88CBC380-BD8A-420B-B98F-E1424E9B7322}">
      <dsp:nvSpPr>
        <dsp:cNvPr id="0" name=""/>
        <dsp:cNvSpPr/>
      </dsp:nvSpPr>
      <dsp:spPr>
        <a:xfrm>
          <a:off x="0" y="4407033"/>
          <a:ext cx="9845349" cy="709537"/>
        </a:xfrm>
        <a:prstGeom prst="rect">
          <a:avLst/>
        </a:prstGeom>
        <a:solidFill>
          <a:schemeClr val="accent1">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109" tIns="354076" rIns="764109"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dirty="0">
              <a:latin typeface="Arial" panose="020B0604020202020204" pitchFamily="34" charset="0"/>
              <a:cs typeface="Arial" panose="020B0604020202020204" pitchFamily="34" charset="0"/>
            </a:rPr>
            <a:t>Sending IP address during DLT sign-up may lead to </a:t>
          </a:r>
          <a:r>
            <a:rPr lang="en-US" altLang="en-US" sz="1700" b="1" i="1" kern="1200" dirty="0">
              <a:latin typeface="Arial" panose="020B0604020202020204" pitchFamily="34" charset="0"/>
              <a:cs typeface="Arial" panose="020B0604020202020204" pitchFamily="34" charset="0"/>
            </a:rPr>
            <a:t>privacy</a:t>
          </a:r>
          <a:r>
            <a:rPr lang="en-US" altLang="en-US" sz="1700" kern="1200" dirty="0">
              <a:latin typeface="Arial" panose="020B0604020202020204" pitchFamily="34" charset="0"/>
              <a:cs typeface="Arial" panose="020B0604020202020204" pitchFamily="34" charset="0"/>
            </a:rPr>
            <a:t> and/or </a:t>
          </a:r>
          <a:r>
            <a:rPr lang="en-US" altLang="en-US" sz="1700" b="1" i="1" kern="1200" dirty="0">
              <a:latin typeface="Arial" panose="020B0604020202020204" pitchFamily="34" charset="0"/>
              <a:cs typeface="Arial" panose="020B0604020202020204" pitchFamily="34" charset="0"/>
            </a:rPr>
            <a:t>security</a:t>
          </a:r>
          <a:r>
            <a:rPr lang="en-US" altLang="en-US" sz="1700" kern="1200" dirty="0">
              <a:latin typeface="Arial" panose="020B0604020202020204" pitchFamily="34" charset="0"/>
              <a:cs typeface="Arial" panose="020B0604020202020204" pitchFamily="34" charset="0"/>
            </a:rPr>
            <a:t> issues</a:t>
          </a:r>
        </a:p>
      </dsp:txBody>
      <dsp:txXfrm>
        <a:off x="0" y="4407033"/>
        <a:ext cx="9845349" cy="709537"/>
      </dsp:txXfrm>
    </dsp:sp>
    <dsp:sp modelId="{53A17DA8-E126-46E6-8A1F-FCB411505A52}">
      <dsp:nvSpPr>
        <dsp:cNvPr id="0" name=""/>
        <dsp:cNvSpPr/>
      </dsp:nvSpPr>
      <dsp:spPr>
        <a:xfrm>
          <a:off x="492267" y="4156113"/>
          <a:ext cx="7987118" cy="501840"/>
        </a:xfrm>
        <a:prstGeom prst="roundRect">
          <a:avLst/>
        </a:prstGeom>
        <a:solidFill>
          <a:schemeClr val="accent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92" tIns="0" rIns="260492" bIns="0" numCol="1" spcCol="1270" anchor="ctr" anchorCtr="0">
          <a:noAutofit/>
        </a:bodyPr>
        <a:lstStyle/>
        <a:p>
          <a:pPr marL="0" lvl="0" indent="0" algn="l" defTabSz="755650">
            <a:lnSpc>
              <a:spcPct val="90000"/>
            </a:lnSpc>
            <a:spcBef>
              <a:spcPct val="0"/>
            </a:spcBef>
            <a:spcAft>
              <a:spcPct val="35000"/>
            </a:spcAft>
            <a:buNone/>
          </a:pPr>
          <a:r>
            <a:rPr lang="en-US" altLang="en-US" sz="1700" b="1" i="1" kern="1200" dirty="0">
              <a:solidFill>
                <a:schemeClr val="tx1"/>
              </a:solidFill>
              <a:latin typeface="Arial" panose="020B0604020202020204" pitchFamily="34" charset="0"/>
              <a:cs typeface="Arial" panose="020B0604020202020204" pitchFamily="34" charset="0"/>
            </a:rPr>
            <a:t>Problem 4</a:t>
          </a:r>
          <a:r>
            <a:rPr lang="en-US" altLang="en-US" sz="1700" b="1" i="0" kern="1200" dirty="0">
              <a:solidFill>
                <a:schemeClr val="tx1"/>
              </a:solidFill>
              <a:latin typeface="Arial" panose="020B0604020202020204" pitchFamily="34" charset="0"/>
              <a:cs typeface="Arial" panose="020B0604020202020204" pitchFamily="34" charset="0"/>
            </a:rPr>
            <a:t>:</a:t>
          </a:r>
          <a:r>
            <a:rPr lang="en-US" altLang="en-US" sz="1700" b="0" i="0" kern="1200" dirty="0">
              <a:solidFill>
                <a:schemeClr val="tx1"/>
              </a:solidFill>
              <a:latin typeface="Arial" panose="020B0604020202020204" pitchFamily="34" charset="0"/>
              <a:cs typeface="Arial" panose="020B0604020202020204" pitchFamily="34" charset="0"/>
            </a:rPr>
            <a:t> Need to expose IP address to Bootstrapping Node</a:t>
          </a:r>
        </a:p>
      </dsp:txBody>
      <dsp:txXfrm>
        <a:off x="516765" y="4180611"/>
        <a:ext cx="793812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2B52E1-D314-4B6E-BA3A-CDBCDD444A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6EFB19-F2D4-4D47-A3A0-A0A1F66850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54248-2F7D-47AE-BD85-F8655F691659}" type="datetimeFigureOut">
              <a:rPr lang="en-US" smtClean="0"/>
              <a:t>5/6/2023</a:t>
            </a:fld>
            <a:endParaRPr lang="en-US"/>
          </a:p>
        </p:txBody>
      </p:sp>
      <p:sp>
        <p:nvSpPr>
          <p:cNvPr id="4" name="Footer Placeholder 3">
            <a:extLst>
              <a:ext uri="{FF2B5EF4-FFF2-40B4-BE49-F238E27FC236}">
                <a16:creationId xmlns:a16="http://schemas.microsoft.com/office/drawing/2014/main" id="{FDE9B970-498A-4800-AC7A-57CDD1DED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A98AB7-4EAD-42DC-8A8A-ADC86EA4DA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64390-0070-41F6-B2CE-B5B860EA9623}" type="slidenum">
              <a:rPr lang="en-US" smtClean="0"/>
              <a:t>‹#›</a:t>
            </a:fld>
            <a:endParaRPr lang="en-US"/>
          </a:p>
        </p:txBody>
      </p:sp>
    </p:spTree>
    <p:extLst>
      <p:ext uri="{BB962C8B-B14F-4D97-AF65-F5344CB8AC3E}">
        <p14:creationId xmlns:p14="http://schemas.microsoft.com/office/powerpoint/2010/main" val="30088679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03:54:46.36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22:12:11.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31,'49'3,"66"10,-41-3,6 2,-36-5,67 1,8-10,101 4,-150 10,-50-7,0-1,27 1,108-7,55 4,-176 2,-1 2,35 10,-40-8,1-1,0-2,40 3,548-8,-280-2,-293 4,54 10,33 1,196-13,-152-1,-159 0,1-1,0-1,-1 0,0-1,24-9,-22 6,0 1,0 2,0 0,22-2,73-7,-69 6,61 0,-52 8,-16 0,1-1,-1-2,71-13,-85 11,0 1,0 1,39 2,-41 1,1-1,0-1,-1-1,30-7,34-11,39-12,-107 27,1 0,1 1,-1 2,29-2,78 6,-44 0,782-2,-840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22:13:47.2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49,'6'4,"-1"0,1-1,0 0,0 0,0 0,1-1,-1 0,12 2,7 4,-7-3,-1 0,1-1,0-1,32 1,77-6,-45-1,598 3,-653-1,-1-2,30-6,-28 4,45-3,56 9,56-3,-164-1,1-1,-1-2,0 0,29-13,-25 9,1 1,29-6,-45 14,0 0,-1 1,1 1,0 0,0 0,0 1,15 4,33 5,-14-9,-32-2,0 0,0 1,0 0,0 1,0 0,-1 1,1 0,22 11,-22-9,0 0,1-1,-1 0,1 0,0-2,0 1,19-1,98-3,-56-2,791 3,-839-1,0-2,30-6,-27 4,43-3,271 7,-162 2,-164 0,0 1,0 1,0 1,-1 0,23 8,-21-5,0-2,0 0,1-1,20 2,326-5,-180-3,-84 4,112-5,-188 0,1-2,36-12,-40 10,1 1,-1 1,34-3,169 7,-109 2,-96 0,-1 1,36 8,-34-5,0-1,25 1,269-6,-295 0,0-1,34-8,-33 5,1 1,24 0,-22 2,42-9,-42 6,45-3,535 6,-291 4,578-2,-872 1,1 1,35 8,-34-5,0-1,25 1,111-6,-135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520C6-56AC-4B6D-AC74-4BFBEC9D5141}"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6347-9C5C-4498-B753-1DF27CA46170}" type="slidenum">
              <a:rPr lang="en-US" smtClean="0"/>
              <a:t>‹#›</a:t>
            </a:fld>
            <a:endParaRPr lang="en-US"/>
          </a:p>
        </p:txBody>
      </p:sp>
    </p:spTree>
    <p:extLst>
      <p:ext uri="{BB962C8B-B14F-4D97-AF65-F5344CB8AC3E}">
        <p14:creationId xmlns:p14="http://schemas.microsoft.com/office/powerpoint/2010/main" val="128410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F20379-31BC-5D4B-A5C2-E1CEB29B3E31}" type="slidenum">
              <a:rPr kumimoji="0" lang="en-US" sz="1200" b="0" i="0" u="none" strike="noStrike" kern="1200" cap="none" spc="0" normalizeH="0" baseline="0" noProof="0" smtClean="0">
                <a:ln>
                  <a:noFill/>
                </a:ln>
                <a:solidFill>
                  <a:prstClr val="black"/>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404707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Futurewei -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D9DDC7-2BB8-4443-A3BF-5B037CF51F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99" y="714597"/>
            <a:ext cx="3172967" cy="1180380"/>
          </a:xfrm>
          <a:prstGeom prst="rect">
            <a:avLst/>
          </a:prstGeom>
        </p:spPr>
      </p:pic>
      <p:pic>
        <p:nvPicPr>
          <p:cNvPr id="3" name="Picture 2">
            <a:extLst>
              <a:ext uri="{FF2B5EF4-FFF2-40B4-BE49-F238E27FC236}">
                <a16:creationId xmlns:a16="http://schemas.microsoft.com/office/drawing/2014/main" id="{AB15C283-DE47-4173-9DDA-52D215B49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8706" y="2143125"/>
            <a:ext cx="4733293" cy="4733293"/>
          </a:xfrm>
          <a:prstGeom prst="rect">
            <a:avLst/>
          </a:prstGeom>
        </p:spPr>
      </p:pic>
      <p:sp>
        <p:nvSpPr>
          <p:cNvPr id="18" name="Title 1">
            <a:extLst>
              <a:ext uri="{FF2B5EF4-FFF2-40B4-BE49-F238E27FC236}">
                <a16:creationId xmlns:a16="http://schemas.microsoft.com/office/drawing/2014/main" id="{9B3696E6-E108-49BD-9D30-6DAABF97E629}"/>
              </a:ext>
            </a:extLst>
          </p:cNvPr>
          <p:cNvSpPr>
            <a:spLocks noGrp="1"/>
          </p:cNvSpPr>
          <p:nvPr>
            <p:ph type="ctrTitle" hasCustomPrompt="1"/>
          </p:nvPr>
        </p:nvSpPr>
        <p:spPr>
          <a:xfrm>
            <a:off x="1282012" y="2827209"/>
            <a:ext cx="7432728" cy="1203582"/>
          </a:xfrm>
        </p:spPr>
        <p:txBody>
          <a:bodyPr anchor="b">
            <a:noAutofit/>
          </a:bodyPr>
          <a:lstStyle>
            <a:lvl1pPr algn="l">
              <a:defRPr sz="4400">
                <a:solidFill>
                  <a:schemeClr val="tx1">
                    <a:lumMod val="50000"/>
                  </a:schemeClr>
                </a:solidFill>
              </a:defRPr>
            </a:lvl1pPr>
          </a:lstStyle>
          <a:p>
            <a:r>
              <a:rPr lang="en-US" dirty="0"/>
              <a:t>Blockchain in Networking</a:t>
            </a:r>
          </a:p>
        </p:txBody>
      </p:sp>
      <p:sp>
        <p:nvSpPr>
          <p:cNvPr id="19" name="Subtitle 2">
            <a:extLst>
              <a:ext uri="{FF2B5EF4-FFF2-40B4-BE49-F238E27FC236}">
                <a16:creationId xmlns:a16="http://schemas.microsoft.com/office/drawing/2014/main" id="{A5B05DE4-1D9D-47A1-86EA-CE39F94BF9A2}"/>
              </a:ext>
            </a:extLst>
          </p:cNvPr>
          <p:cNvSpPr>
            <a:spLocks noGrp="1"/>
          </p:cNvSpPr>
          <p:nvPr>
            <p:ph type="subTitle" idx="1" hasCustomPrompt="1"/>
          </p:nvPr>
        </p:nvSpPr>
        <p:spPr>
          <a:xfrm>
            <a:off x="1282012" y="5398935"/>
            <a:ext cx="7432728" cy="1203582"/>
          </a:xfrm>
          <a:ln>
            <a:noFill/>
          </a:ln>
        </p:spPr>
        <p:txBody>
          <a:bodyPr>
            <a:normAutofit/>
          </a:bodyPr>
          <a:lstStyle>
            <a:lvl1pPr marL="0" indent="0" algn="l">
              <a:lnSpc>
                <a:spcPct val="100000"/>
              </a:lnSpc>
              <a:spcBef>
                <a:spcPts val="0"/>
              </a:spcBef>
              <a:buNone/>
              <a:defRPr sz="18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Mike McBride</a:t>
            </a:r>
          </a:p>
        </p:txBody>
      </p:sp>
    </p:spTree>
    <p:extLst>
      <p:ext uri="{BB962C8B-B14F-4D97-AF65-F5344CB8AC3E}">
        <p14:creationId xmlns:p14="http://schemas.microsoft.com/office/powerpoint/2010/main" val="1229743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s Slide">
    <p:bg>
      <p:bgPr>
        <a:solidFill>
          <a:srgbClr val="EBEBE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70A5EE-C4AE-4F08-8E29-73B7F72E7B65}"/>
              </a:ext>
            </a:extLst>
          </p:cNvPr>
          <p:cNvSpPr/>
          <p:nvPr userDrawn="1"/>
        </p:nvSpPr>
        <p:spPr>
          <a:xfrm>
            <a:off x="10077651" y="6246795"/>
            <a:ext cx="1561901" cy="40292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5"/>
            <a:ext cx="10515600" cy="1134161"/>
          </a:xfrm>
        </p:spPr>
        <p:txBody>
          <a:bodyPr anchor="b">
            <a:normAutofit/>
          </a:bodyPr>
          <a:lstStyle>
            <a:lvl1pPr>
              <a:defRPr sz="3600" u="sng" baseline="0">
                <a:solidFill>
                  <a:schemeClr val="tx2"/>
                </a:solidFill>
                <a:uFill>
                  <a:solidFill>
                    <a:schemeClr val="accent1"/>
                  </a:solidFill>
                </a:uFill>
              </a:defRPr>
            </a:lvl1pPr>
          </a:lstStyle>
          <a:p>
            <a:r>
              <a:rPr lang="en-US" dirty="0"/>
              <a:t>Click to Add Contents Page Title</a:t>
            </a:r>
          </a:p>
        </p:txBody>
      </p:sp>
      <p:sp>
        <p:nvSpPr>
          <p:cNvPr id="3" name="Content Placeholder 2"/>
          <p:cNvSpPr>
            <a:spLocks noGrp="1"/>
          </p:cNvSpPr>
          <p:nvPr>
            <p:ph idx="1"/>
          </p:nvPr>
        </p:nvSpPr>
        <p:spPr/>
        <p:txBody>
          <a:bodyPr/>
          <a:lstStyle>
            <a:lvl1pPr marL="457200" indent="-457200">
              <a:buFont typeface="+mj-lt"/>
              <a:buAutoNum type="arabicPeriod"/>
              <a:defRPr>
                <a:solidFill>
                  <a:schemeClr val="tx2"/>
                </a:solidFill>
              </a:defRPr>
            </a:lvl1pPr>
            <a:lvl2pPr marL="914400" indent="-457200">
              <a:buFont typeface="+mj-lt"/>
              <a:buAutoNum type="alphaLcParen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FUTUREWEI INTERNAL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B917CB5-27BD-4ECA-9D86-80D4B900A204}" type="slidenum">
              <a:rPr lang="en-US" smtClean="0"/>
              <a:pPr/>
              <a:t>‹#›</a:t>
            </a:fld>
            <a:endParaRPr lang="en-US"/>
          </a:p>
        </p:txBody>
      </p:sp>
    </p:spTree>
    <p:extLst>
      <p:ext uri="{BB962C8B-B14F-4D97-AF65-F5344CB8AC3E}">
        <p14:creationId xmlns:p14="http://schemas.microsoft.com/office/powerpoint/2010/main" val="26934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4161"/>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FUTUREWEI INTERNAL</a:t>
            </a:r>
          </a:p>
        </p:txBody>
      </p:sp>
      <p:sp>
        <p:nvSpPr>
          <p:cNvPr id="6" name="Slide Number Placeholder 5"/>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3601612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FUTUREWEI INTERNAL</a:t>
            </a:r>
          </a:p>
        </p:txBody>
      </p:sp>
      <p:sp>
        <p:nvSpPr>
          <p:cNvPr id="6" name="Slide Number Placeholder 5"/>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101997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FUTUREWEI INTERNAL</a:t>
            </a:r>
          </a:p>
        </p:txBody>
      </p:sp>
      <p:sp>
        <p:nvSpPr>
          <p:cNvPr id="7" name="Slide Number Placeholder 6"/>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404155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FUTUREWEI INTERNAL</a:t>
            </a:r>
          </a:p>
        </p:txBody>
      </p:sp>
      <p:sp>
        <p:nvSpPr>
          <p:cNvPr id="9" name="Slide Number Placeholder 8"/>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205416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FUTUREWEI INTERNAL</a:t>
            </a:r>
          </a:p>
        </p:txBody>
      </p:sp>
      <p:sp>
        <p:nvSpPr>
          <p:cNvPr id="5" name="Slide Number Placeholder 4"/>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59260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FUTUREWEI INTERNAL</a:t>
            </a:r>
          </a:p>
        </p:txBody>
      </p:sp>
      <p:sp>
        <p:nvSpPr>
          <p:cNvPr id="4" name="Slide Number Placeholder 3"/>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188271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tal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CCE0D-422C-4606-BBE4-D6405DB93225}"/>
              </a:ext>
            </a:extLst>
          </p:cNvPr>
          <p:cNvSpPr/>
          <p:nvPr userDrawn="1"/>
        </p:nvSpPr>
        <p:spPr>
          <a:xfrm>
            <a:off x="10077651" y="6246795"/>
            <a:ext cx="1561901" cy="40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FUTUREWEI INTERNAL</a:t>
            </a:r>
          </a:p>
        </p:txBody>
      </p:sp>
      <p:sp>
        <p:nvSpPr>
          <p:cNvPr id="4" name="Slide Number Placeholder 3"/>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273276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FUTUREWEI INTERNAL</a:t>
            </a:r>
          </a:p>
        </p:txBody>
      </p:sp>
      <p:sp>
        <p:nvSpPr>
          <p:cNvPr id="7" name="Slide Number Placeholder 6"/>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403219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FUTUREWEI INTERNAL</a:t>
            </a:r>
          </a:p>
        </p:txBody>
      </p:sp>
      <p:sp>
        <p:nvSpPr>
          <p:cNvPr id="7" name="Slide Number Placeholder 6"/>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37858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Futurewei - BLACK">
    <p:bg>
      <p:bgPr>
        <a:solidFill>
          <a:schemeClr val="tx1">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5C283-DE47-4173-9DDA-52D215B49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8706" y="2143125"/>
            <a:ext cx="4733293" cy="4733293"/>
          </a:xfrm>
          <a:prstGeom prst="rect">
            <a:avLst/>
          </a:prstGeom>
        </p:spPr>
      </p:pic>
      <p:pic>
        <p:nvPicPr>
          <p:cNvPr id="4" name="Picture 3">
            <a:extLst>
              <a:ext uri="{FF2B5EF4-FFF2-40B4-BE49-F238E27FC236}">
                <a16:creationId xmlns:a16="http://schemas.microsoft.com/office/drawing/2014/main" id="{8BD0BA7B-B880-415E-9A5F-71B42F0820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716758"/>
            <a:ext cx="3172966" cy="1180380"/>
          </a:xfrm>
          <a:prstGeom prst="rect">
            <a:avLst/>
          </a:prstGeom>
        </p:spPr>
      </p:pic>
      <p:sp>
        <p:nvSpPr>
          <p:cNvPr id="18" name="Title 1">
            <a:extLst>
              <a:ext uri="{FF2B5EF4-FFF2-40B4-BE49-F238E27FC236}">
                <a16:creationId xmlns:a16="http://schemas.microsoft.com/office/drawing/2014/main" id="{9B3696E6-E108-49BD-9D30-6DAABF97E629}"/>
              </a:ext>
            </a:extLst>
          </p:cNvPr>
          <p:cNvSpPr>
            <a:spLocks noGrp="1"/>
          </p:cNvSpPr>
          <p:nvPr>
            <p:ph type="ctrTitle" hasCustomPrompt="1"/>
          </p:nvPr>
        </p:nvSpPr>
        <p:spPr>
          <a:xfrm>
            <a:off x="1282012" y="2834112"/>
            <a:ext cx="7432728" cy="1203582"/>
          </a:xfrm>
        </p:spPr>
        <p:txBody>
          <a:bodyPr anchor="b">
            <a:noAutofit/>
          </a:bodyPr>
          <a:lstStyle>
            <a:lvl1pPr algn="l">
              <a:defRPr sz="4400">
                <a:solidFill>
                  <a:schemeClr val="bg1"/>
                </a:solidFill>
              </a:defRPr>
            </a:lvl1pPr>
          </a:lstStyle>
          <a:p>
            <a:r>
              <a:rPr lang="en-US" dirty="0"/>
              <a:t>Click to edit master title style</a:t>
            </a:r>
          </a:p>
        </p:txBody>
      </p:sp>
      <p:sp>
        <p:nvSpPr>
          <p:cNvPr id="19" name="Subtitle 2">
            <a:extLst>
              <a:ext uri="{FF2B5EF4-FFF2-40B4-BE49-F238E27FC236}">
                <a16:creationId xmlns:a16="http://schemas.microsoft.com/office/drawing/2014/main" id="{A5B05DE4-1D9D-47A1-86EA-CE39F94BF9A2}"/>
              </a:ext>
            </a:extLst>
          </p:cNvPr>
          <p:cNvSpPr>
            <a:spLocks noGrp="1"/>
          </p:cNvSpPr>
          <p:nvPr>
            <p:ph type="subTitle" idx="1" hasCustomPrompt="1"/>
          </p:nvPr>
        </p:nvSpPr>
        <p:spPr>
          <a:xfrm>
            <a:off x="1282012" y="4189988"/>
            <a:ext cx="7432728" cy="1203582"/>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Tree>
    <p:extLst>
      <p:ext uri="{BB962C8B-B14F-4D97-AF65-F5344CB8AC3E}">
        <p14:creationId xmlns:p14="http://schemas.microsoft.com/office/powerpoint/2010/main" val="4494153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sp>
        <p:nvSpPr>
          <p:cNvPr id="8" name="TextBox 6"/>
          <p:cNvSpPr txBox="1"/>
          <p:nvPr/>
        </p:nvSpPr>
        <p:spPr>
          <a:xfrm>
            <a:off x="1026563" y="1506449"/>
            <a:ext cx="3814944" cy="831007"/>
          </a:xfrm>
          <a:prstGeom prst="rect">
            <a:avLst/>
          </a:prstGeom>
          <a:noFill/>
        </p:spPr>
        <p:txBody>
          <a:bodyPr wrap="square" lIns="91450" tIns="45725" rIns="91450" bIns="45725">
            <a:spAutoFit/>
          </a:bodyPr>
          <a:lstStyle/>
          <a:p>
            <a:pPr algn="l">
              <a:defRPr/>
            </a:pPr>
            <a:r>
              <a:rPr lang="en-US" altLang="zh-CN" sz="4800" dirty="0">
                <a:solidFill>
                  <a:schemeClr val="tx2">
                    <a:lumMod val="75000"/>
                    <a:lumOff val="25000"/>
                  </a:schemeClr>
                </a:solidFill>
              </a:rPr>
              <a:t>Thank You.</a:t>
            </a:r>
            <a:endParaRPr lang="zh-CN" altLang="zh-CN" sz="4800" dirty="0">
              <a:solidFill>
                <a:schemeClr val="tx2">
                  <a:lumMod val="75000"/>
                  <a:lumOff val="25000"/>
                </a:schemeClr>
              </a:solidFill>
            </a:endParaRPr>
          </a:p>
        </p:txBody>
      </p:sp>
      <p:sp>
        <p:nvSpPr>
          <p:cNvPr id="10" name="TextBox 9">
            <a:extLst>
              <a:ext uri="{FF2B5EF4-FFF2-40B4-BE49-F238E27FC236}">
                <a16:creationId xmlns:a16="http://schemas.microsoft.com/office/drawing/2014/main" id="{ECBD5311-5A41-4702-A9C2-A44B292D3D2D}"/>
              </a:ext>
            </a:extLst>
          </p:cNvPr>
          <p:cNvSpPr txBox="1"/>
          <p:nvPr userDrawn="1"/>
        </p:nvSpPr>
        <p:spPr>
          <a:xfrm>
            <a:off x="7887199" y="2729263"/>
            <a:ext cx="3524041" cy="1754337"/>
          </a:xfrm>
          <a:prstGeom prst="rect">
            <a:avLst/>
          </a:prstGeom>
          <a:noFill/>
        </p:spPr>
        <p:txBody>
          <a:bodyPr wrap="square" lIns="91450" tIns="45725" rIns="91450" bIns="45725">
            <a:spAutoFit/>
          </a:bodyPr>
          <a:lstStyle/>
          <a:p>
            <a:pPr algn="l">
              <a:defRPr/>
            </a:pPr>
            <a:r>
              <a:rPr lang="en-US" altLang="zh-CN" sz="900" b="1" dirty="0">
                <a:solidFill>
                  <a:schemeClr val="tx2">
                    <a:lumMod val="75000"/>
                    <a:lumOff val="25000"/>
                  </a:schemeClr>
                </a:solidFill>
              </a:rPr>
              <a:t>Copyright © 2019 Futurewei Technologies, Inc. </a:t>
            </a:r>
          </a:p>
          <a:p>
            <a:pPr algn="l">
              <a:defRPr/>
            </a:pPr>
            <a:r>
              <a:rPr lang="en-US" altLang="zh-CN" sz="900" b="1" dirty="0">
                <a:solidFill>
                  <a:schemeClr val="tx2">
                    <a:lumMod val="75000"/>
                    <a:lumOff val="25000"/>
                  </a:schemeClr>
                </a:solidFill>
              </a:rPr>
              <a:t>All Rights Reserved.</a:t>
            </a:r>
          </a:p>
          <a:p>
            <a:pPr algn="l">
              <a:defRPr/>
            </a:pPr>
            <a:endParaRPr lang="en-US" altLang="zh-CN" sz="900" b="1" dirty="0">
              <a:solidFill>
                <a:schemeClr val="tx2">
                  <a:lumMod val="75000"/>
                  <a:lumOff val="25000"/>
                </a:schemeClr>
              </a:solidFill>
            </a:endParaRPr>
          </a:p>
          <a:p>
            <a:pPr algn="l">
              <a:defRPr/>
            </a:pPr>
            <a:r>
              <a:rPr lang="en-US" altLang="zh-CN" sz="900" dirty="0">
                <a:solidFill>
                  <a:schemeClr val="tx2">
                    <a:lumMod val="75000"/>
                    <a:lumOff val="2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Futurewei may change the information at any time without notice. </a:t>
            </a:r>
            <a:endParaRPr lang="zh-CN" altLang="zh-CN" sz="900" dirty="0">
              <a:solidFill>
                <a:schemeClr val="tx2">
                  <a:lumMod val="75000"/>
                  <a:lumOff val="25000"/>
                </a:schemeClr>
              </a:solidFill>
            </a:endParaRPr>
          </a:p>
        </p:txBody>
      </p:sp>
      <p:pic>
        <p:nvPicPr>
          <p:cNvPr id="6" name="Picture 5">
            <a:extLst>
              <a:ext uri="{FF2B5EF4-FFF2-40B4-BE49-F238E27FC236}">
                <a16:creationId xmlns:a16="http://schemas.microsoft.com/office/drawing/2014/main" id="{AE3B95E3-A4E3-4180-ACF7-960285567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095" y="4851326"/>
            <a:ext cx="2587422" cy="962551"/>
          </a:xfrm>
          <a:prstGeom prst="rect">
            <a:avLst/>
          </a:prstGeom>
        </p:spPr>
      </p:pic>
    </p:spTree>
    <p:extLst>
      <p:ext uri="{BB962C8B-B14F-4D97-AF65-F5344CB8AC3E}">
        <p14:creationId xmlns:p14="http://schemas.microsoft.com/office/powerpoint/2010/main" val="384416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ter p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59AE43-8096-BF49-A3DF-423FBC054CA7}"/>
              </a:ext>
            </a:extLst>
          </p:cNvPr>
          <p:cNvSpPr>
            <a:spLocks noGrp="1"/>
          </p:cNvSpPr>
          <p:nvPr>
            <p:ph idx="11"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n-lt"/>
                <a:ea typeface="Microsoft YaHei" panose="020B0503020204020204" pitchFamily="34" charset="-122"/>
                <a:cs typeface="Arial" panose="020B0604020202020204" pitchFamily="34" charset="0"/>
              </a:defRPr>
            </a:lvl1pPr>
            <a:lvl2pPr marL="446322" marR="0" indent="-285636"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n-lt"/>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n-lt"/>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en-US" dirty="0"/>
              <a:t>Click to edit Master text style</a:t>
            </a:r>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en-US" dirty="0"/>
              <a:t>Click to edit Master text style</a:t>
            </a:r>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dirty="0"/>
              <a:t>Click to edit Master title style</a:t>
            </a:r>
          </a:p>
        </p:txBody>
      </p:sp>
    </p:spTree>
    <p:extLst>
      <p:ext uri="{BB962C8B-B14F-4D97-AF65-F5344CB8AC3E}">
        <p14:creationId xmlns:p14="http://schemas.microsoft.com/office/powerpoint/2010/main" val="35161513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17455" y="165101"/>
            <a:ext cx="11157095" cy="888187"/>
          </a:xfrm>
        </p:spPr>
        <p:txBody>
          <a:bodyPr>
            <a:noAutofit/>
          </a:bodyPr>
          <a:lstStyle>
            <a:lvl1pPr marL="0" marR="0" indent="0" algn="l" defTabSz="1219018" rtl="0" eaLnBrk="1" fontAlgn="auto" latinLnBrk="0" hangingPunct="1">
              <a:lnSpc>
                <a:spcPct val="100000"/>
              </a:lnSpc>
              <a:spcBef>
                <a:spcPct val="0"/>
              </a:spcBef>
              <a:spcAft>
                <a:spcPts val="0"/>
              </a:spcAft>
              <a:buClrTx/>
              <a:buSzTx/>
              <a:buFontTx/>
              <a:buNone/>
              <a:tabLst/>
              <a:defRPr sz="3599" b="0">
                <a:solidFill>
                  <a:schemeClr val="tx1">
                    <a:lumMod val="65000"/>
                    <a:lumOff val="35000"/>
                  </a:schemeClr>
                </a:solidFill>
              </a:defRPr>
            </a:lvl1pPr>
          </a:lstStyle>
          <a:p>
            <a:r>
              <a:rPr lang="en-US" altLang="zh-CN" dirty="0"/>
              <a:t>Headline in Arial Regular 36 point</a:t>
            </a:r>
          </a:p>
        </p:txBody>
      </p:sp>
      <p:sp>
        <p:nvSpPr>
          <p:cNvPr id="3" name="副标题 2"/>
          <p:cNvSpPr>
            <a:spLocks noGrp="1"/>
          </p:cNvSpPr>
          <p:nvPr>
            <p:ph type="subTitle" idx="1" hasCustomPrompt="1"/>
          </p:nvPr>
        </p:nvSpPr>
        <p:spPr>
          <a:xfrm>
            <a:off x="517455" y="1269264"/>
            <a:ext cx="11157095" cy="5031593"/>
          </a:xfrm>
        </p:spPr>
        <p:txBody>
          <a:bodyPr>
            <a:normAutofit/>
          </a:bodyPr>
          <a:lstStyle>
            <a:lvl1pPr marL="0" marR="0" indent="0" algn="l" defTabSz="1219018" rtl="0" eaLnBrk="1" fontAlgn="auto" latinLnBrk="0" hangingPunct="1">
              <a:lnSpc>
                <a:spcPct val="100000"/>
              </a:lnSpc>
              <a:spcBef>
                <a:spcPct val="20000"/>
              </a:spcBef>
              <a:spcAft>
                <a:spcPts val="0"/>
              </a:spcAft>
              <a:buClrTx/>
              <a:buSzTx/>
              <a:buFont typeface="Arial" pitchFamily="34" charset="0"/>
              <a:buNone/>
              <a:tabLst/>
              <a:defRPr sz="2399" baseline="0">
                <a:solidFill>
                  <a:schemeClr val="tx1">
                    <a:lumMod val="65000"/>
                    <a:lumOff val="35000"/>
                  </a:schemeClr>
                </a:solidFill>
              </a:defRPr>
            </a:lvl1pPr>
            <a:lvl2pPr marL="609507" indent="0" algn="ctr">
              <a:buNone/>
              <a:defRPr>
                <a:solidFill>
                  <a:schemeClr val="tx1">
                    <a:tint val="75000"/>
                  </a:schemeClr>
                </a:solidFill>
              </a:defRPr>
            </a:lvl2pPr>
            <a:lvl3pPr marL="1219018"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2"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altLang="zh-CN" dirty="0"/>
              <a:t>Copy text in Arial Regular 20 - 32 point </a:t>
            </a:r>
          </a:p>
        </p:txBody>
      </p:sp>
    </p:spTree>
    <p:extLst>
      <p:ext uri="{BB962C8B-B14F-4D97-AF65-F5344CB8AC3E}">
        <p14:creationId xmlns:p14="http://schemas.microsoft.com/office/powerpoint/2010/main" val="105112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矩形 1"/>
          <p:cNvSpPr/>
          <p:nvPr userDrawn="1"/>
        </p:nvSpPr>
        <p:spPr bwMode="auto">
          <a:xfrm>
            <a:off x="7439472" y="0"/>
            <a:ext cx="4752528"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801407"/>
            <a:endParaRPr lang="zh-CN" altLang="en-US" sz="1799" b="1">
              <a:solidFill>
                <a:prstClr val="black"/>
              </a:solidFill>
              <a:latin typeface="Trebuchet MS" pitchFamily="34" charset="0"/>
              <a:ea typeface="华文细黑" pitchFamily="2" charset="-122"/>
            </a:endParaRPr>
          </a:p>
        </p:txBody>
      </p:sp>
      <p:sp>
        <p:nvSpPr>
          <p:cNvPr id="3" name="矩形 2"/>
          <p:cNvSpPr/>
          <p:nvPr userDrawn="1"/>
        </p:nvSpPr>
        <p:spPr bwMode="auto">
          <a:xfrm>
            <a:off x="119336" y="5661248"/>
            <a:ext cx="4752528"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801407"/>
            <a:endParaRPr lang="zh-CN" altLang="en-US" sz="1799" b="1">
              <a:solidFill>
                <a:prstClr val="black"/>
              </a:solidFill>
              <a:latin typeface="Trebuchet MS" pitchFamily="34" charset="0"/>
              <a:ea typeface="华文细黑" pitchFamily="2" charset="-122"/>
            </a:endParaRPr>
          </a:p>
        </p:txBody>
      </p:sp>
    </p:spTree>
    <p:extLst>
      <p:ext uri="{BB962C8B-B14F-4D97-AF65-F5344CB8AC3E}">
        <p14:creationId xmlns:p14="http://schemas.microsoft.com/office/powerpoint/2010/main" val="267821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640" y="325444"/>
            <a:ext cx="10176933" cy="87153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007640" y="1628783"/>
            <a:ext cx="10176933" cy="41941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07334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EF9A133-3F5D-422E-AE7B-469BA46A1E40}" type="datetimeFigureOut">
              <a:rPr lang="zh-CN" altLang="en-US" smtClean="0">
                <a:solidFill>
                  <a:prstClr val="black"/>
                </a:solidFill>
              </a:rPr>
              <a:pPr/>
              <a:t>2023/5/6</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Tree>
    <p:extLst>
      <p:ext uri="{BB962C8B-B14F-4D97-AF65-F5344CB8AC3E}">
        <p14:creationId xmlns:p14="http://schemas.microsoft.com/office/powerpoint/2010/main" val="1418746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838200" y="1826684"/>
            <a:ext cx="10515600" cy="4349749"/>
          </a:xfrm>
          <a:prstGeom prst="rect">
            <a:avLst/>
          </a:prstGeom>
        </p:spPr>
        <p:txBody>
          <a:bodyPr vert="horz" lIns="91440" tIns="45720" rIns="91440" bIns="45720" rtlCol="0">
            <a:normAutofit/>
          </a:bodyPr>
          <a:lstStyle>
            <a:lvl2pPr marL="380990" indent="-380990">
              <a:buFont typeface="Wingdings" charset="2"/>
              <a:buChar char="§"/>
              <a:defRPr/>
            </a:lvl2pPr>
            <a:lvl3pPr marL="380990" indent="-380990">
              <a:buFont typeface="Wingdings" charset="2"/>
              <a:buChar char="§"/>
              <a:defRPr/>
            </a:lvl3pPr>
            <a:lvl4pPr marL="380990" indent="-380990">
              <a:buFont typeface="Wingdings" charset="2"/>
              <a:buChar char="§"/>
              <a:defRPr/>
            </a:lvl4pPr>
            <a:lvl5pPr marL="380990" indent="-38099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17637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C6B37A-C0E6-D641-B294-0F77123095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06" r="2345"/>
          <a:stretch/>
        </p:blipFill>
        <p:spPr>
          <a:xfrm>
            <a:off x="0" y="0"/>
            <a:ext cx="12192000" cy="6947063"/>
          </a:xfrm>
          <a:prstGeom prst="rect">
            <a:avLst/>
          </a:prstGeom>
        </p:spPr>
      </p:pic>
      <p:sp>
        <p:nvSpPr>
          <p:cNvPr id="4" name="Date Placeholder 3"/>
          <p:cNvSpPr>
            <a:spLocks noGrp="1"/>
          </p:cNvSpPr>
          <p:nvPr>
            <p:ph type="dt" sz="half" idx="10"/>
          </p:nvPr>
        </p:nvSpPr>
        <p:spPr>
          <a:xfrm>
            <a:off x="424419" y="6356350"/>
            <a:ext cx="2743200" cy="365125"/>
          </a:xfrm>
          <a:prstGeom prst="rect">
            <a:avLst/>
          </a:prstGeom>
        </p:spPr>
        <p:txBody>
          <a:bodyPr/>
          <a:lstStyle>
            <a:lvl1pPr>
              <a:defRPr>
                <a:solidFill>
                  <a:schemeClr val="bg1"/>
                </a:solidFill>
              </a:defRPr>
            </a:lvl1pPr>
          </a:lstStyle>
          <a:p>
            <a:pPr>
              <a:defRPr/>
            </a:pPr>
            <a:endParaRPr lang="en-US" dirty="0"/>
          </a:p>
        </p:txBody>
      </p:sp>
      <p:sp>
        <p:nvSpPr>
          <p:cNvPr id="2" name="Title 1"/>
          <p:cNvSpPr>
            <a:spLocks noGrp="1"/>
          </p:cNvSpPr>
          <p:nvPr>
            <p:ph type="ctrTitle"/>
          </p:nvPr>
        </p:nvSpPr>
        <p:spPr>
          <a:xfrm>
            <a:off x="426860" y="2199205"/>
            <a:ext cx="5785790" cy="2239435"/>
          </a:xfrm>
        </p:spPr>
        <p:txBody>
          <a:bodyPr anchor="b">
            <a:noAutofit/>
          </a:bodyPr>
          <a:lstStyle>
            <a:lvl1pPr algn="l">
              <a:lnSpc>
                <a:spcPct val="100000"/>
              </a:lnSpc>
              <a:defRPr sz="4400" b="1"/>
            </a:lvl1pPr>
          </a:lstStyle>
          <a:p>
            <a:r>
              <a:rPr lang="en-US" dirty="0"/>
              <a:t>Click to edit Master title style</a:t>
            </a:r>
          </a:p>
        </p:txBody>
      </p:sp>
      <p:sp>
        <p:nvSpPr>
          <p:cNvPr id="3" name="Subtitle 2"/>
          <p:cNvSpPr>
            <a:spLocks noGrp="1"/>
          </p:cNvSpPr>
          <p:nvPr>
            <p:ph type="subTitle" idx="1"/>
          </p:nvPr>
        </p:nvSpPr>
        <p:spPr>
          <a:xfrm>
            <a:off x="437444" y="4640509"/>
            <a:ext cx="5775206" cy="737403"/>
          </a:xfrm>
        </p:spPr>
        <p:txBody>
          <a:bodyPr>
            <a:noAutofit/>
          </a:bodyPr>
          <a:lstStyle>
            <a:lvl1pPr marL="0" indent="0" algn="l">
              <a:lnSpc>
                <a:spcPct val="100000"/>
              </a:lnSpc>
              <a:buNone/>
              <a:defRPr sz="2400" b="0">
                <a:solidFill>
                  <a:schemeClr val="bg1">
                    <a:lumMod val="50000"/>
                  </a:schemeClr>
                </a:solidFill>
                <a:latin typeface="+mj-lt"/>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Text&#10;&#10;Description automatically generated with medium confidence">
            <a:extLst>
              <a:ext uri="{FF2B5EF4-FFF2-40B4-BE49-F238E27FC236}">
                <a16:creationId xmlns:a16="http://schemas.microsoft.com/office/drawing/2014/main" id="{C7BCF62D-B80E-BB42-A670-6AF5F53150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8465"/>
            <a:ext cx="4025900" cy="1828800"/>
          </a:xfrm>
          <a:prstGeom prst="rect">
            <a:avLst/>
          </a:prstGeom>
        </p:spPr>
      </p:pic>
    </p:spTree>
    <p:extLst>
      <p:ext uri="{BB962C8B-B14F-4D97-AF65-F5344CB8AC3E}">
        <p14:creationId xmlns:p14="http://schemas.microsoft.com/office/powerpoint/2010/main" val="550090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222138"/>
            <a:ext cx="10047998" cy="955379"/>
          </a:xfrm>
          <a:noFill/>
        </p:spPr>
        <p:txBody>
          <a:bodyPr wrap="none" lIns="457200">
            <a:noAutofit/>
          </a:bodyPr>
          <a:lstStyle>
            <a:lvl1pPr marL="0" indent="0">
              <a:lnSpc>
                <a:spcPct val="100000"/>
              </a:lnSpc>
              <a:tabLst/>
              <a:defRPr b="0"/>
            </a:lvl1pPr>
          </a:lstStyle>
          <a:p>
            <a:r>
              <a:rPr lang="en-US" dirty="0"/>
              <a:t>Click to edit Master title style</a:t>
            </a:r>
          </a:p>
        </p:txBody>
      </p:sp>
      <p:sp>
        <p:nvSpPr>
          <p:cNvPr id="3" name="Content Placeholder 2"/>
          <p:cNvSpPr>
            <a:spLocks noGrp="1"/>
          </p:cNvSpPr>
          <p:nvPr>
            <p:ph idx="1"/>
          </p:nvPr>
        </p:nvSpPr>
        <p:spPr>
          <a:xfrm>
            <a:off x="838200" y="1826607"/>
            <a:ext cx="10515600" cy="4351338"/>
          </a:xfrm>
        </p:spPr>
        <p:txBody>
          <a:bodyPr>
            <a:noAutofit/>
          </a:bodyPr>
          <a:lstStyle>
            <a:lvl1pPr marL="0" indent="0">
              <a:buFontTx/>
              <a:buNone/>
              <a:defRPr sz="2600"/>
            </a:lvl1pPr>
            <a:lvl2pPr marL="685800" indent="-228600">
              <a:buFont typeface="Arial" panose="020B0604020202020204" pitchFamily="34" charset="0"/>
              <a:buChar char="•"/>
              <a:defRPr sz="2400"/>
            </a:lvl2pPr>
            <a:lvl3pPr marL="1143000" indent="-228600">
              <a:buFont typeface="Arial" panose="020B0604020202020204" pitchFamily="34" charset="0"/>
              <a:buChar char="•"/>
              <a:defRPr sz="22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1743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71488" y="1306513"/>
            <a:ext cx="11249025" cy="0"/>
          </a:xfrm>
          <a:prstGeom prst="line">
            <a:avLst/>
          </a:prstGeom>
          <a:ln w="28575">
            <a:solidFill>
              <a:schemeClr val="dk1"/>
            </a:solidFill>
          </a:ln>
        </p:spPr>
        <p:style>
          <a:lnRef idx="3">
            <a:schemeClr val="dk1"/>
          </a:lnRef>
          <a:fillRef idx="0">
            <a:schemeClr val="dk1"/>
          </a:fillRef>
          <a:effectRef idx="2">
            <a:schemeClr val="dk1"/>
          </a:effectRef>
          <a:fontRef idx="minor">
            <a:schemeClr val="tx1"/>
          </a:fontRef>
        </p:style>
      </p:cxnSp>
      <p:sp>
        <p:nvSpPr>
          <p:cNvPr id="3" name="Content Placeholder 2"/>
          <p:cNvSpPr>
            <a:spLocks noGrp="1"/>
          </p:cNvSpPr>
          <p:nvPr>
            <p:ph sz="half" idx="1"/>
          </p:nvPr>
        </p:nvSpPr>
        <p:spPr>
          <a:xfrm>
            <a:off x="838200" y="1825625"/>
            <a:ext cx="5303520" cy="4297680"/>
          </a:xfrm>
        </p:spPr>
        <p:txBody>
          <a:bodyPr>
            <a:noAutofit/>
          </a:bodyPr>
          <a:lstStyle>
            <a:lvl1pPr marL="0" indent="0">
              <a:buFontTx/>
              <a:buNone/>
              <a:defRPr sz="2600">
                <a:latin typeface="+mj-lt"/>
              </a:defRPr>
            </a:lvl1pPr>
            <a:lvl2pPr marL="685800" indent="-228600">
              <a:buFont typeface="Arial" panose="020B0604020202020204" pitchFamily="34" charset="0"/>
              <a:buChar char="•"/>
              <a:defRPr sz="2400">
                <a:latin typeface="+mj-lt"/>
              </a:defRPr>
            </a:lvl2pPr>
            <a:lvl3pPr marL="1143000" indent="-228600">
              <a:buFont typeface="Arial" panose="020B0604020202020204" pitchFamily="34" charset="0"/>
              <a:buChar char="•"/>
              <a:defRPr sz="2200">
                <a:latin typeface="+mj-lt"/>
              </a:defRPr>
            </a:lvl3pPr>
            <a:lvl4pPr marL="1487488" indent="-290513">
              <a:buFont typeface="Arial" panose="020B0604020202020204" pitchFamily="34" charset="0"/>
              <a:buChar char="•"/>
              <a:defRPr sz="2200">
                <a:latin typeface="+mj-lt"/>
              </a:defRPr>
            </a:lvl4pPr>
            <a:lvl5pPr marL="2057400" indent="-228600">
              <a:buFont typeface="Arial" panose="020B0604020202020204" pitchFamily="34" charset="0"/>
              <a:buChar char="•"/>
              <a:defRPr sz="2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11" name="Title 1"/>
          <p:cNvSpPr>
            <a:spLocks noGrp="1"/>
          </p:cNvSpPr>
          <p:nvPr>
            <p:ph type="title"/>
          </p:nvPr>
        </p:nvSpPr>
        <p:spPr>
          <a:xfrm>
            <a:off x="471488" y="222138"/>
            <a:ext cx="10231704" cy="955379"/>
          </a:xfrm>
          <a:noFill/>
        </p:spPr>
        <p:txBody>
          <a:bodyPr wrap="none" lIns="457200"/>
          <a:lstStyle>
            <a:lvl1pPr>
              <a:lnSpc>
                <a:spcPct val="100000"/>
              </a:lnSpc>
              <a:defRPr b="0"/>
            </a:lvl1pPr>
          </a:lstStyle>
          <a:p>
            <a:r>
              <a:rPr lang="en-US" dirty="0"/>
              <a:t>Click to edit Master title style</a:t>
            </a:r>
          </a:p>
        </p:txBody>
      </p:sp>
      <p:sp>
        <p:nvSpPr>
          <p:cNvPr id="8" name="Content Placeholder 7">
            <a:extLst>
              <a:ext uri="{FF2B5EF4-FFF2-40B4-BE49-F238E27FC236}">
                <a16:creationId xmlns:a16="http://schemas.microsoft.com/office/drawing/2014/main" id="{D2DD8476-9177-4AD8-9596-BE7A983952CD}"/>
              </a:ext>
            </a:extLst>
          </p:cNvPr>
          <p:cNvSpPr>
            <a:spLocks noGrp="1"/>
          </p:cNvSpPr>
          <p:nvPr>
            <p:ph sz="quarter" idx="13"/>
          </p:nvPr>
        </p:nvSpPr>
        <p:spPr>
          <a:xfrm>
            <a:off x="6527800" y="1825625"/>
            <a:ext cx="4826000" cy="4297363"/>
          </a:xfrm>
        </p:spPr>
        <p:txBody>
          <a:bodyPr>
            <a:noAutofit/>
          </a:bodyPr>
          <a:lstStyle>
            <a:lvl1pPr marL="0" indent="0" algn="l" rtl="0" eaLnBrk="1" fontAlgn="base" hangingPunct="1">
              <a:lnSpc>
                <a:spcPct val="90000"/>
              </a:lnSpc>
              <a:spcAft>
                <a:spcPct val="0"/>
              </a:spcAft>
              <a:buFontTx/>
              <a:buNone/>
              <a:defRPr lang="en-US" sz="2600" kern="1200" dirty="0" smtClean="0">
                <a:solidFill>
                  <a:schemeClr val="tx1"/>
                </a:solidFill>
                <a:latin typeface="+mj-lt"/>
                <a:ea typeface="ＭＳ Ｐゴシック" charset="0"/>
                <a:cs typeface="ＭＳ Ｐゴシック" charset="0"/>
              </a:defRPr>
            </a:lvl1pPr>
            <a:lvl2pPr marL="685800" indent="-228600" algn="l" rtl="0" eaLnBrk="1" fontAlgn="base" hangingPunct="1">
              <a:lnSpc>
                <a:spcPct val="90000"/>
              </a:lnSpc>
              <a:spcAft>
                <a:spcPct val="0"/>
              </a:spcAft>
              <a:buFont typeface="Arial" panose="020B0604020202020204" pitchFamily="34" charset="0"/>
              <a:buChar char="•"/>
              <a:defRPr lang="en-US" sz="2400" kern="1200" dirty="0" smtClean="0">
                <a:solidFill>
                  <a:schemeClr val="tx1"/>
                </a:solidFill>
                <a:latin typeface="+mj-lt"/>
                <a:ea typeface="ＭＳ Ｐゴシック" charset="0"/>
                <a:cs typeface="ＭＳ Ｐゴシック" charset="0"/>
              </a:defRPr>
            </a:lvl2pPr>
            <a:lvl3pPr marL="1143000" indent="-228600" algn="l" rtl="0" eaLnBrk="1" fontAlgn="base" hangingPunct="1">
              <a:lnSpc>
                <a:spcPct val="90000"/>
              </a:lnSpc>
              <a:spcAft>
                <a:spcPct val="0"/>
              </a:spcAft>
              <a:buFont typeface="Arial" panose="020B0604020202020204" pitchFamily="34" charset="0"/>
              <a:buChar char="•"/>
              <a:defRPr lang="en-US" sz="2200" kern="1200" dirty="0" smtClean="0">
                <a:solidFill>
                  <a:schemeClr val="tx1"/>
                </a:solidFill>
                <a:latin typeface="+mj-lt"/>
                <a:ea typeface="ＭＳ Ｐゴシック" charset="0"/>
                <a:cs typeface="ＭＳ Ｐゴシック" charset="0"/>
              </a:defRPr>
            </a:lvl3pPr>
            <a:lvl4pPr marL="1600200" indent="-228600" algn="l" rtl="0" eaLnBrk="1" fontAlgn="base" hangingPunct="1">
              <a:lnSpc>
                <a:spcPct val="90000"/>
              </a:lnSpc>
              <a:spcAft>
                <a:spcPct val="0"/>
              </a:spcAft>
              <a:buFont typeface="Arial" panose="020B0604020202020204" pitchFamily="34" charset="0"/>
              <a:buChar char="•"/>
              <a:defRPr lang="en-US" sz="2200" kern="1200" dirty="0" smtClean="0">
                <a:solidFill>
                  <a:schemeClr val="tx1"/>
                </a:solidFill>
                <a:latin typeface="+mj-lt"/>
                <a:ea typeface="ＭＳ Ｐゴシック" charset="0"/>
                <a:cs typeface="ＭＳ Ｐゴシック" charset="0"/>
              </a:defRPr>
            </a:lvl4pPr>
            <a:lvl5pPr marL="2057400" indent="-228600" algn="l" rtl="0" eaLnBrk="1" fontAlgn="base" hangingPunct="1">
              <a:lnSpc>
                <a:spcPct val="90000"/>
              </a:lnSpc>
              <a:spcAft>
                <a:spcPct val="0"/>
              </a:spcAft>
              <a:buFont typeface="Arial" panose="020B0604020202020204" pitchFamily="34" charset="0"/>
              <a:buChar char="•"/>
              <a:defRPr lang="en-US" sz="2200" kern="1200" dirty="0">
                <a:solidFill>
                  <a:schemeClr val="tx1"/>
                </a:solidFill>
                <a:latin typeface="+mj-lt"/>
                <a:ea typeface="ＭＳ Ｐゴシック" charset="0"/>
                <a:cs typeface="ＭＳ Ｐゴシック"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D5014785-18CA-8146-9879-AAC00A91CFCC}"/>
              </a:ext>
            </a:extLst>
          </p:cNvPr>
          <p:cNvSpPr/>
          <p:nvPr userDrawn="1"/>
        </p:nvSpPr>
        <p:spPr>
          <a:xfrm>
            <a:off x="11030739" y="5238717"/>
            <a:ext cx="1033044" cy="1033044"/>
          </a:xfrm>
          <a:prstGeom prst="rect">
            <a:avLst/>
          </a:prstGeom>
          <a:gradFill flip="none" rotWithShape="1">
            <a:gsLst>
              <a:gs pos="0">
                <a:srgbClr val="00A3E2">
                  <a:shade val="30000"/>
                  <a:satMod val="115000"/>
                  <a:alpha val="27000"/>
                </a:srgbClr>
              </a:gs>
              <a:gs pos="50000">
                <a:srgbClr val="00A3E2">
                  <a:shade val="67500"/>
                  <a:satMod val="115000"/>
                  <a:alpha val="45000"/>
                </a:srgbClr>
              </a:gs>
              <a:gs pos="100000">
                <a:srgbClr val="00A3E2">
                  <a:shade val="100000"/>
                  <a:satMod val="115000"/>
                  <a:alpha val="48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1A5F13-C02D-894A-8FB8-9A4B7A25B213}"/>
              </a:ext>
            </a:extLst>
          </p:cNvPr>
          <p:cNvSpPr/>
          <p:nvPr userDrawn="1"/>
        </p:nvSpPr>
        <p:spPr>
          <a:xfrm>
            <a:off x="10703192" y="5869700"/>
            <a:ext cx="716245" cy="716245"/>
          </a:xfrm>
          <a:prstGeom prst="rect">
            <a:avLst/>
          </a:prstGeom>
          <a:gradFill flip="none" rotWithShape="1">
            <a:gsLst>
              <a:gs pos="1000">
                <a:srgbClr val="00A3E2">
                  <a:shade val="30000"/>
                  <a:satMod val="115000"/>
                  <a:alpha val="51372"/>
                </a:srgbClr>
              </a:gs>
              <a:gs pos="50000">
                <a:srgbClr val="00A3E2">
                  <a:shade val="67500"/>
                  <a:satMod val="115000"/>
                  <a:alpha val="52772"/>
                </a:srgbClr>
              </a:gs>
              <a:gs pos="99000">
                <a:srgbClr val="00A3E2">
                  <a:shade val="100000"/>
                  <a:satMod val="115000"/>
                  <a:alpha val="37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4D64B0-0B3A-9B45-BC8C-8B13DB48AFDE}"/>
              </a:ext>
            </a:extLst>
          </p:cNvPr>
          <p:cNvSpPr/>
          <p:nvPr userDrawn="1"/>
        </p:nvSpPr>
        <p:spPr>
          <a:xfrm>
            <a:off x="10816826" y="5039526"/>
            <a:ext cx="417232" cy="417232"/>
          </a:xfrm>
          <a:prstGeom prst="rect">
            <a:avLst/>
          </a:prstGeom>
          <a:gradFill flip="none" rotWithShape="1">
            <a:gsLst>
              <a:gs pos="0">
                <a:srgbClr val="00A3E2">
                  <a:shade val="30000"/>
                  <a:satMod val="115000"/>
                  <a:alpha val="45119"/>
                </a:srgbClr>
              </a:gs>
              <a:gs pos="50000">
                <a:srgbClr val="00A3E2">
                  <a:shade val="67500"/>
                  <a:satMod val="115000"/>
                  <a:alpha val="47000"/>
                </a:srgbClr>
              </a:gs>
              <a:gs pos="100000">
                <a:srgbClr val="00A3E2">
                  <a:alpha val="27393"/>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AAD864A-8DF8-B64A-92F1-517F09A38131}"/>
              </a:ext>
            </a:extLst>
          </p:cNvPr>
          <p:cNvSpPr>
            <a:spLocks noGrp="1"/>
          </p:cNvSpPr>
          <p:nvPr>
            <p:ph type="sldNum" sz="quarter" idx="12"/>
          </p:nvPr>
        </p:nvSpPr>
        <p:spPr>
          <a:xfrm>
            <a:off x="11030739" y="6319578"/>
            <a:ext cx="790350" cy="365125"/>
          </a:xfrm>
        </p:spPr>
        <p:txBody>
          <a:bodyPr/>
          <a:lstStyle>
            <a:lvl1pPr>
              <a:defRPr/>
            </a:lvl1pPr>
          </a:lstStyle>
          <a:p>
            <a:pPr>
              <a:defRPr/>
            </a:pPr>
            <a:fld id="{E03FC22D-B811-194B-97FA-96217E562CA6}" type="slidenum">
              <a:rPr lang="en-US">
                <a:solidFill>
                  <a:prstClr val="black">
                    <a:tint val="75000"/>
                  </a:prstClr>
                </a:solidFill>
              </a:rPr>
              <a:pPr>
                <a:defRPr/>
              </a:pPr>
              <a:t>‹#›</a:t>
            </a:fld>
            <a:endParaRPr lang="en-US" dirty="0">
              <a:solidFill>
                <a:prstClr val="black">
                  <a:tint val="75000"/>
                </a:prstClr>
              </a:solidFill>
            </a:endParaRPr>
          </a:p>
        </p:txBody>
      </p:sp>
      <p:pic>
        <p:nvPicPr>
          <p:cNvPr id="13" name="Picture 12" descr="Icon&#10;&#10;Description automatically generated">
            <a:extLst>
              <a:ext uri="{FF2B5EF4-FFF2-40B4-BE49-F238E27FC236}">
                <a16:creationId xmlns:a16="http://schemas.microsoft.com/office/drawing/2014/main" id="{E9831F1E-558A-C547-BC69-CC3B00EBE0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9486" y="-12423"/>
            <a:ext cx="1610008" cy="1413665"/>
          </a:xfrm>
          <a:prstGeom prst="rect">
            <a:avLst/>
          </a:prstGeom>
        </p:spPr>
      </p:pic>
    </p:spTree>
    <p:extLst>
      <p:ext uri="{BB962C8B-B14F-4D97-AF65-F5344CB8AC3E}">
        <p14:creationId xmlns:p14="http://schemas.microsoft.com/office/powerpoint/2010/main" val="288128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Futurewei - RED">
    <p:bg>
      <p:bgPr>
        <a:gradFill flip="none" rotWithShape="1">
          <a:gsLst>
            <a:gs pos="0">
              <a:schemeClr val="accent1">
                <a:lumMod val="67000"/>
              </a:schemeClr>
            </a:gs>
            <a:gs pos="60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24418E-0FDA-4885-AB8A-19A635583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7126" y="2143126"/>
            <a:ext cx="4714874" cy="4714874"/>
          </a:xfrm>
          <a:prstGeom prst="rect">
            <a:avLst/>
          </a:prstGeom>
        </p:spPr>
      </p:pic>
      <p:pic>
        <p:nvPicPr>
          <p:cNvPr id="9" name="Picture 8">
            <a:extLst>
              <a:ext uri="{FF2B5EF4-FFF2-40B4-BE49-F238E27FC236}">
                <a16:creationId xmlns:a16="http://schemas.microsoft.com/office/drawing/2014/main" id="{424DB6E2-492B-436F-88FB-271B554F40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716758"/>
            <a:ext cx="3172966" cy="1180380"/>
          </a:xfrm>
          <a:prstGeom prst="rect">
            <a:avLst/>
          </a:prstGeom>
        </p:spPr>
      </p:pic>
      <p:sp>
        <p:nvSpPr>
          <p:cNvPr id="10" name="Title 1">
            <a:extLst>
              <a:ext uri="{FF2B5EF4-FFF2-40B4-BE49-F238E27FC236}">
                <a16:creationId xmlns:a16="http://schemas.microsoft.com/office/drawing/2014/main" id="{E7B52C1A-0247-4994-8D6A-9720A9B2B26D}"/>
              </a:ext>
            </a:extLst>
          </p:cNvPr>
          <p:cNvSpPr>
            <a:spLocks noGrp="1"/>
          </p:cNvSpPr>
          <p:nvPr>
            <p:ph type="ctrTitle" hasCustomPrompt="1"/>
          </p:nvPr>
        </p:nvSpPr>
        <p:spPr>
          <a:xfrm>
            <a:off x="1282012" y="2834112"/>
            <a:ext cx="7432728" cy="1203582"/>
          </a:xfrm>
        </p:spPr>
        <p:txBody>
          <a:bodyPr anchor="b">
            <a:noAutofit/>
          </a:bodyPr>
          <a:lstStyle>
            <a:lvl1pPr algn="l">
              <a:defRPr sz="4400">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877ABE81-667F-4B92-B685-B18D90C140BE}"/>
              </a:ext>
            </a:extLst>
          </p:cNvPr>
          <p:cNvSpPr>
            <a:spLocks noGrp="1"/>
          </p:cNvSpPr>
          <p:nvPr>
            <p:ph type="subTitle" idx="1" hasCustomPrompt="1"/>
          </p:nvPr>
        </p:nvSpPr>
        <p:spPr>
          <a:xfrm>
            <a:off x="1282012" y="4189988"/>
            <a:ext cx="7432728" cy="1203582"/>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Tree>
    <p:extLst>
      <p:ext uri="{BB962C8B-B14F-4D97-AF65-F5344CB8AC3E}">
        <p14:creationId xmlns:p14="http://schemas.microsoft.com/office/powerpoint/2010/main" val="42383958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3B31CC-8823-1F44-B5BE-45989CBDDA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74" r="12239"/>
          <a:stretch/>
        </p:blipFill>
        <p:spPr>
          <a:xfrm>
            <a:off x="-1" y="0"/>
            <a:ext cx="12192001" cy="6858000"/>
          </a:xfrm>
          <a:prstGeom prst="rect">
            <a:avLst/>
          </a:prstGeom>
        </p:spPr>
      </p:pic>
      <p:sp>
        <p:nvSpPr>
          <p:cNvPr id="16" name="Title 1">
            <a:extLst>
              <a:ext uri="{FF2B5EF4-FFF2-40B4-BE49-F238E27FC236}">
                <a16:creationId xmlns:a16="http://schemas.microsoft.com/office/drawing/2014/main" id="{2D63469D-658C-AE43-B6CE-A73FC4C2A32E}"/>
              </a:ext>
            </a:extLst>
          </p:cNvPr>
          <p:cNvSpPr txBox="1">
            <a:spLocks/>
          </p:cNvSpPr>
          <p:nvPr userDrawn="1"/>
        </p:nvSpPr>
        <p:spPr bwMode="auto">
          <a:xfrm>
            <a:off x="418461" y="539756"/>
            <a:ext cx="5025219" cy="223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400" b="1"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a:lstStyle>
          <a:p>
            <a:r>
              <a:rPr lang="en-US" dirty="0"/>
              <a:t>Click to edit Master title style</a:t>
            </a:r>
          </a:p>
        </p:txBody>
      </p:sp>
      <p:sp>
        <p:nvSpPr>
          <p:cNvPr id="17" name="Subtitle 2">
            <a:extLst>
              <a:ext uri="{FF2B5EF4-FFF2-40B4-BE49-F238E27FC236}">
                <a16:creationId xmlns:a16="http://schemas.microsoft.com/office/drawing/2014/main" id="{491981B9-A069-D449-B2BA-6FFC521073B3}"/>
              </a:ext>
            </a:extLst>
          </p:cNvPr>
          <p:cNvSpPr>
            <a:spLocks noGrp="1"/>
          </p:cNvSpPr>
          <p:nvPr>
            <p:ph type="subTitle" idx="1"/>
          </p:nvPr>
        </p:nvSpPr>
        <p:spPr>
          <a:xfrm>
            <a:off x="449457" y="2981060"/>
            <a:ext cx="5775206" cy="895879"/>
          </a:xfrm>
        </p:spPr>
        <p:txBody>
          <a:bodyPr>
            <a:noAutofit/>
          </a:bodyPr>
          <a:lstStyle>
            <a:lvl1pPr marL="0" indent="0" algn="l">
              <a:lnSpc>
                <a:spcPct val="100000"/>
              </a:lnSpc>
              <a:buNone/>
              <a:defRPr sz="2400" b="0">
                <a:solidFill>
                  <a:schemeClr val="bg1">
                    <a:lumMod val="50000"/>
                  </a:schemeClr>
                </a:solidFill>
                <a:latin typeface="+mj-lt"/>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1793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71488" y="1306513"/>
            <a:ext cx="11249025" cy="0"/>
          </a:xfrm>
          <a:prstGeom prst="line">
            <a:avLst/>
          </a:prstGeom>
          <a:ln w="28575">
            <a:solidFill>
              <a:schemeClr val="dk1"/>
            </a:solidFill>
          </a:ln>
        </p:spPr>
        <p:style>
          <a:lnRef idx="3">
            <a:schemeClr val="dk1"/>
          </a:lnRef>
          <a:fillRef idx="0">
            <a:schemeClr val="dk1"/>
          </a:fillRef>
          <a:effectRef idx="2">
            <a:schemeClr val="dk1"/>
          </a:effectRef>
          <a:fontRef idx="minor">
            <a:schemeClr val="tx1"/>
          </a:fontRef>
        </p:style>
      </p:cxnSp>
      <p:sp>
        <p:nvSpPr>
          <p:cNvPr id="3" name="Text Placeholder 2"/>
          <p:cNvSpPr>
            <a:spLocks noGrp="1"/>
          </p:cNvSpPr>
          <p:nvPr>
            <p:ph type="body" idx="1"/>
          </p:nvPr>
        </p:nvSpPr>
        <p:spPr>
          <a:xfrm>
            <a:off x="839788" y="1681163"/>
            <a:ext cx="5157787" cy="823912"/>
          </a:xfrm>
        </p:spPr>
        <p:txBody>
          <a:bodyPr anchor="b"/>
          <a:lstStyle>
            <a:lvl1pPr marL="0" indent="0">
              <a:buNone/>
              <a:defRPr sz="2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Autofit/>
          </a:bodyPr>
          <a:lstStyle>
            <a:lvl2pPr marL="685800" indent="-228600">
              <a:buFont typeface="Arial" panose="020B0604020202020204" pitchFamily="34" charset="0"/>
              <a:buChar char="•"/>
              <a:defRPr/>
            </a:lvl2pPr>
            <a:lvl3pPr marL="1143000" indent="-228600">
              <a:buFont typeface="Arial" panose="020B0604020202020204" pitchFamily="34" charset="0"/>
              <a:buChar char="•"/>
              <a:defRPr sz="2200">
                <a:latin typeface="+mj-lt"/>
              </a:defRPr>
            </a:lvl3pPr>
            <a:lvl4pPr marL="1600200" indent="-228600">
              <a:buFont typeface="Arial" panose="020B0604020202020204" pitchFamily="34" charset="0"/>
              <a:buChar char="•"/>
              <a:defRPr sz="2200">
                <a:latin typeface="+mj-lt"/>
              </a:defRPr>
            </a:lvl4pPr>
            <a:lvl5pPr marL="2057400" indent="-228600">
              <a:buFont typeface="Arial" panose="020B0604020202020204" pitchFamily="34" charset="0"/>
              <a:buChar char="•"/>
              <a:defRPr sz="2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noAutofit/>
          </a:bodyPr>
          <a:lstStyle>
            <a:lvl1pPr>
              <a:defRPr>
                <a:latin typeface="+mj-lt"/>
              </a:defRPr>
            </a:lvl1pPr>
            <a:lvl2pPr marL="685800" indent="-228600">
              <a:buFont typeface="Arial" panose="020B0604020202020204" pitchFamily="34" charset="0"/>
              <a:buChar char="•"/>
              <a:defRPr lang="en-US" sz="2400" kern="1200" dirty="0" smtClean="0">
                <a:solidFill>
                  <a:schemeClr val="tx1"/>
                </a:solidFill>
                <a:latin typeface="+mj-lt"/>
                <a:ea typeface="ＭＳ Ｐゴシック" charset="0"/>
                <a:cs typeface="+mn-cs"/>
              </a:defRPr>
            </a:lvl2pPr>
            <a:lvl3pPr marL="1143000" indent="-228600">
              <a:buFont typeface="Arial" panose="020B0604020202020204" pitchFamily="34" charset="0"/>
              <a:buChar char="•"/>
              <a:defRPr sz="2400">
                <a:latin typeface="+mj-lt"/>
              </a:defRPr>
            </a:lvl3pPr>
            <a:lvl4pPr marL="1600200" indent="-228600">
              <a:buFont typeface="Arial" panose="020B0604020202020204" pitchFamily="34" charset="0"/>
              <a:buChar char="•"/>
              <a:defRPr lang="en-US" kern="1200" dirty="0" smtClean="0">
                <a:solidFill>
                  <a:schemeClr val="tx1"/>
                </a:solidFill>
                <a:latin typeface="+mj-lt"/>
                <a:ea typeface="ＭＳ Ｐゴシック" charset="0"/>
                <a:cs typeface="+mn-cs"/>
              </a:defRPr>
            </a:lvl4pPr>
            <a:lvl5pPr marL="2057400" indent="-228600">
              <a:buFont typeface="Arial" panose="020B0604020202020204" pitchFamily="34" charset="0"/>
              <a:buChar char="•"/>
              <a:defRPr>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12" name="Title 1"/>
          <p:cNvSpPr>
            <a:spLocks noGrp="1"/>
          </p:cNvSpPr>
          <p:nvPr>
            <p:ph type="title"/>
          </p:nvPr>
        </p:nvSpPr>
        <p:spPr>
          <a:xfrm>
            <a:off x="471488" y="222138"/>
            <a:ext cx="10882312" cy="955379"/>
          </a:xfrm>
          <a:noFill/>
        </p:spPr>
        <p:txBody>
          <a:bodyPr wrap="none" lIns="457200"/>
          <a:lstStyle>
            <a:lvl1pPr>
              <a:lnSpc>
                <a:spcPct val="100000"/>
              </a:lnSpc>
              <a:defRPr b="0"/>
            </a:lvl1pPr>
          </a:lstStyle>
          <a:p>
            <a:r>
              <a:rPr lang="en-US" dirty="0"/>
              <a:t>Click to edit Master title style</a:t>
            </a:r>
          </a:p>
        </p:txBody>
      </p:sp>
      <p:sp>
        <p:nvSpPr>
          <p:cNvPr id="16" name="Rectangle 15">
            <a:extLst>
              <a:ext uri="{FF2B5EF4-FFF2-40B4-BE49-F238E27FC236}">
                <a16:creationId xmlns:a16="http://schemas.microsoft.com/office/drawing/2014/main" id="{AEBFAE5A-95E6-AD41-B558-2FFC454FCC20}"/>
              </a:ext>
            </a:extLst>
          </p:cNvPr>
          <p:cNvSpPr/>
          <p:nvPr userDrawn="1"/>
        </p:nvSpPr>
        <p:spPr>
          <a:xfrm>
            <a:off x="11030739" y="5238717"/>
            <a:ext cx="1033044" cy="1033044"/>
          </a:xfrm>
          <a:prstGeom prst="rect">
            <a:avLst/>
          </a:prstGeom>
          <a:gradFill flip="none" rotWithShape="1">
            <a:gsLst>
              <a:gs pos="0">
                <a:srgbClr val="00A3E2">
                  <a:shade val="30000"/>
                  <a:satMod val="115000"/>
                  <a:alpha val="27000"/>
                </a:srgbClr>
              </a:gs>
              <a:gs pos="50000">
                <a:srgbClr val="00A3E2">
                  <a:shade val="67500"/>
                  <a:satMod val="115000"/>
                  <a:alpha val="45000"/>
                </a:srgbClr>
              </a:gs>
              <a:gs pos="100000">
                <a:srgbClr val="00A3E2">
                  <a:shade val="100000"/>
                  <a:satMod val="115000"/>
                  <a:alpha val="48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D350D5-246F-FB40-B193-3895D5E9BB9B}"/>
              </a:ext>
            </a:extLst>
          </p:cNvPr>
          <p:cNvSpPr/>
          <p:nvPr userDrawn="1"/>
        </p:nvSpPr>
        <p:spPr>
          <a:xfrm>
            <a:off x="10703192" y="5869700"/>
            <a:ext cx="716245" cy="716245"/>
          </a:xfrm>
          <a:prstGeom prst="rect">
            <a:avLst/>
          </a:prstGeom>
          <a:gradFill flip="none" rotWithShape="1">
            <a:gsLst>
              <a:gs pos="1000">
                <a:srgbClr val="00A3E2">
                  <a:shade val="30000"/>
                  <a:satMod val="115000"/>
                  <a:alpha val="51372"/>
                </a:srgbClr>
              </a:gs>
              <a:gs pos="50000">
                <a:srgbClr val="00A3E2">
                  <a:shade val="67500"/>
                  <a:satMod val="115000"/>
                  <a:alpha val="52772"/>
                </a:srgbClr>
              </a:gs>
              <a:gs pos="99000">
                <a:srgbClr val="00A3E2">
                  <a:shade val="100000"/>
                  <a:satMod val="115000"/>
                  <a:alpha val="37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231E6D-9226-7F48-9F91-89E4A1114D48}"/>
              </a:ext>
            </a:extLst>
          </p:cNvPr>
          <p:cNvSpPr/>
          <p:nvPr userDrawn="1"/>
        </p:nvSpPr>
        <p:spPr>
          <a:xfrm>
            <a:off x="10816826" y="5039526"/>
            <a:ext cx="417232" cy="417232"/>
          </a:xfrm>
          <a:prstGeom prst="rect">
            <a:avLst/>
          </a:prstGeom>
          <a:gradFill flip="none" rotWithShape="1">
            <a:gsLst>
              <a:gs pos="0">
                <a:srgbClr val="00A3E2">
                  <a:shade val="30000"/>
                  <a:satMod val="115000"/>
                  <a:alpha val="45119"/>
                </a:srgbClr>
              </a:gs>
              <a:gs pos="50000">
                <a:srgbClr val="00A3E2">
                  <a:shade val="67500"/>
                  <a:satMod val="115000"/>
                  <a:alpha val="47000"/>
                </a:srgbClr>
              </a:gs>
              <a:gs pos="100000">
                <a:srgbClr val="00A3E2">
                  <a:alpha val="27393"/>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07222B4-8997-AF45-83B6-794A884CFFCC}"/>
              </a:ext>
            </a:extLst>
          </p:cNvPr>
          <p:cNvSpPr>
            <a:spLocks noGrp="1"/>
          </p:cNvSpPr>
          <p:nvPr>
            <p:ph type="sldNum" sz="quarter" idx="12"/>
          </p:nvPr>
        </p:nvSpPr>
        <p:spPr>
          <a:xfrm>
            <a:off x="11030739" y="6319578"/>
            <a:ext cx="790350" cy="365125"/>
          </a:xfrm>
        </p:spPr>
        <p:txBody>
          <a:bodyPr/>
          <a:lstStyle>
            <a:lvl1pPr>
              <a:defRPr/>
            </a:lvl1pPr>
          </a:lstStyle>
          <a:p>
            <a:pPr>
              <a:defRPr/>
            </a:pPr>
            <a:fld id="{E03FC22D-B811-194B-97FA-96217E562CA6}" type="slidenum">
              <a:rPr lang="en-US">
                <a:solidFill>
                  <a:prstClr val="black">
                    <a:tint val="75000"/>
                  </a:prstClr>
                </a:solidFill>
              </a:rPr>
              <a:pPr>
                <a:defRPr/>
              </a:pPr>
              <a:t>‹#›</a:t>
            </a:fld>
            <a:endParaRPr lang="en-US" dirty="0">
              <a:solidFill>
                <a:prstClr val="black">
                  <a:tint val="75000"/>
                </a:prstClr>
              </a:solidFill>
            </a:endParaRPr>
          </a:p>
        </p:txBody>
      </p:sp>
      <p:pic>
        <p:nvPicPr>
          <p:cNvPr id="13" name="Picture 12" descr="Icon&#10;&#10;Description automatically generated">
            <a:extLst>
              <a:ext uri="{FF2B5EF4-FFF2-40B4-BE49-F238E27FC236}">
                <a16:creationId xmlns:a16="http://schemas.microsoft.com/office/drawing/2014/main" id="{9760471D-EF35-3940-8DF4-DD4EDF553E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9486" y="-12423"/>
            <a:ext cx="1610008" cy="1413665"/>
          </a:xfrm>
          <a:prstGeom prst="rect">
            <a:avLst/>
          </a:prstGeom>
        </p:spPr>
      </p:pic>
    </p:spTree>
    <p:extLst>
      <p:ext uri="{BB962C8B-B14F-4D97-AF65-F5344CB8AC3E}">
        <p14:creationId xmlns:p14="http://schemas.microsoft.com/office/powerpoint/2010/main" val="1960675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p:nvCxnSpPr>
        <p:spPr>
          <a:xfrm>
            <a:off x="471488" y="1306513"/>
            <a:ext cx="11249025" cy="0"/>
          </a:xfrm>
          <a:prstGeom prst="line">
            <a:avLst/>
          </a:prstGeom>
          <a:ln w="28575">
            <a:solidFill>
              <a:schemeClr val="dk1"/>
            </a:solidFill>
          </a:ln>
        </p:spPr>
        <p:style>
          <a:lnRef idx="3">
            <a:schemeClr val="dk1"/>
          </a:lnRef>
          <a:fillRef idx="0">
            <a:schemeClr val="dk1"/>
          </a:fillRef>
          <a:effectRef idx="2">
            <a:schemeClr val="dk1"/>
          </a:effectRef>
          <a:fontRef idx="minor">
            <a:schemeClr val="tx1"/>
          </a:fontRef>
        </p:style>
      </p:cxnSp>
      <p:sp>
        <p:nvSpPr>
          <p:cNvPr id="8" name="Title 1"/>
          <p:cNvSpPr>
            <a:spLocks noGrp="1"/>
          </p:cNvSpPr>
          <p:nvPr>
            <p:ph type="title"/>
          </p:nvPr>
        </p:nvSpPr>
        <p:spPr>
          <a:xfrm>
            <a:off x="471488" y="222138"/>
            <a:ext cx="10882312" cy="955379"/>
          </a:xfrm>
          <a:noFill/>
        </p:spPr>
        <p:txBody>
          <a:bodyPr wrap="none" lIns="457200"/>
          <a:lstStyle>
            <a:lvl1pPr>
              <a:lnSpc>
                <a:spcPct val="100000"/>
              </a:lnSpc>
              <a:defRPr b="0"/>
            </a:lvl1pPr>
          </a:lstStyle>
          <a:p>
            <a:r>
              <a:rPr lang="en-US" dirty="0"/>
              <a:t>Click to edit Master title style</a:t>
            </a:r>
          </a:p>
        </p:txBody>
      </p:sp>
      <p:sp>
        <p:nvSpPr>
          <p:cNvPr id="11" name="Slide Number Placeholder 5">
            <a:extLst>
              <a:ext uri="{FF2B5EF4-FFF2-40B4-BE49-F238E27FC236}">
                <a16:creationId xmlns:a16="http://schemas.microsoft.com/office/drawing/2014/main" id="{B04405B3-7A83-C749-AC63-73F1B25B0A69}"/>
              </a:ext>
            </a:extLst>
          </p:cNvPr>
          <p:cNvSpPr>
            <a:spLocks noGrp="1"/>
          </p:cNvSpPr>
          <p:nvPr>
            <p:ph type="sldNum" sz="quarter" idx="12"/>
          </p:nvPr>
        </p:nvSpPr>
        <p:spPr>
          <a:xfrm>
            <a:off x="11030739" y="6319578"/>
            <a:ext cx="790350" cy="365125"/>
          </a:xfrm>
        </p:spPr>
        <p:txBody>
          <a:bodyPr/>
          <a:lstStyle>
            <a:lvl1pPr>
              <a:defRPr/>
            </a:lvl1pPr>
          </a:lstStyle>
          <a:p>
            <a:pPr>
              <a:defRPr/>
            </a:pPr>
            <a:fld id="{E03FC22D-B811-194B-97FA-96217E562CA6}" type="slidenum">
              <a:rPr lang="en-US">
                <a:solidFill>
                  <a:prstClr val="black">
                    <a:tint val="75000"/>
                  </a:prstClr>
                </a:solidFill>
              </a:rPr>
              <a:pPr>
                <a:defRPr/>
              </a:pPr>
              <a:t>‹#›</a:t>
            </a:fld>
            <a:endParaRPr lang="en-US" dirty="0">
              <a:solidFill>
                <a:prstClr val="black">
                  <a:tint val="75000"/>
                </a:prstClr>
              </a:solidFill>
            </a:endParaRPr>
          </a:p>
        </p:txBody>
      </p:sp>
      <p:sp>
        <p:nvSpPr>
          <p:cNvPr id="12" name="Rectangle 11">
            <a:extLst>
              <a:ext uri="{FF2B5EF4-FFF2-40B4-BE49-F238E27FC236}">
                <a16:creationId xmlns:a16="http://schemas.microsoft.com/office/drawing/2014/main" id="{C50AEF69-BE41-F849-B605-DEC919B3F229}"/>
              </a:ext>
            </a:extLst>
          </p:cNvPr>
          <p:cNvSpPr/>
          <p:nvPr userDrawn="1"/>
        </p:nvSpPr>
        <p:spPr>
          <a:xfrm>
            <a:off x="11030739" y="5238717"/>
            <a:ext cx="1033044" cy="1033044"/>
          </a:xfrm>
          <a:prstGeom prst="rect">
            <a:avLst/>
          </a:prstGeom>
          <a:gradFill flip="none" rotWithShape="1">
            <a:gsLst>
              <a:gs pos="0">
                <a:srgbClr val="00A3E2">
                  <a:shade val="30000"/>
                  <a:satMod val="115000"/>
                  <a:alpha val="27000"/>
                </a:srgbClr>
              </a:gs>
              <a:gs pos="50000">
                <a:srgbClr val="00A3E2">
                  <a:shade val="67500"/>
                  <a:satMod val="115000"/>
                  <a:alpha val="45000"/>
                </a:srgbClr>
              </a:gs>
              <a:gs pos="100000">
                <a:srgbClr val="00A3E2">
                  <a:shade val="100000"/>
                  <a:satMod val="115000"/>
                  <a:alpha val="48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CD9B5C-271E-794C-BE38-597A50FB8B8B}"/>
              </a:ext>
            </a:extLst>
          </p:cNvPr>
          <p:cNvSpPr/>
          <p:nvPr userDrawn="1"/>
        </p:nvSpPr>
        <p:spPr>
          <a:xfrm>
            <a:off x="10703192" y="5869700"/>
            <a:ext cx="716245" cy="716245"/>
          </a:xfrm>
          <a:prstGeom prst="rect">
            <a:avLst/>
          </a:prstGeom>
          <a:gradFill flip="none" rotWithShape="1">
            <a:gsLst>
              <a:gs pos="1000">
                <a:srgbClr val="00A3E2">
                  <a:shade val="30000"/>
                  <a:satMod val="115000"/>
                  <a:alpha val="51372"/>
                </a:srgbClr>
              </a:gs>
              <a:gs pos="50000">
                <a:srgbClr val="00A3E2">
                  <a:shade val="67500"/>
                  <a:satMod val="115000"/>
                  <a:alpha val="52772"/>
                </a:srgbClr>
              </a:gs>
              <a:gs pos="99000">
                <a:srgbClr val="00A3E2">
                  <a:shade val="100000"/>
                  <a:satMod val="115000"/>
                  <a:alpha val="37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17CD39-28C0-EC45-9630-F4FBB2CBBE82}"/>
              </a:ext>
            </a:extLst>
          </p:cNvPr>
          <p:cNvSpPr/>
          <p:nvPr userDrawn="1"/>
        </p:nvSpPr>
        <p:spPr>
          <a:xfrm>
            <a:off x="10816826" y="5039526"/>
            <a:ext cx="417232" cy="417232"/>
          </a:xfrm>
          <a:prstGeom prst="rect">
            <a:avLst/>
          </a:prstGeom>
          <a:gradFill flip="none" rotWithShape="1">
            <a:gsLst>
              <a:gs pos="0">
                <a:srgbClr val="00A3E2">
                  <a:shade val="30000"/>
                  <a:satMod val="115000"/>
                  <a:alpha val="45119"/>
                </a:srgbClr>
              </a:gs>
              <a:gs pos="50000">
                <a:srgbClr val="00A3E2">
                  <a:shade val="67500"/>
                  <a:satMod val="115000"/>
                  <a:alpha val="47000"/>
                </a:srgbClr>
              </a:gs>
              <a:gs pos="100000">
                <a:srgbClr val="00A3E2">
                  <a:alpha val="27393"/>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F0DBDED1-D872-C448-9EB3-93878C3972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9486" y="-12423"/>
            <a:ext cx="1610008" cy="1413665"/>
          </a:xfrm>
          <a:prstGeom prst="rect">
            <a:avLst/>
          </a:prstGeom>
        </p:spPr>
      </p:pic>
    </p:spTree>
    <p:extLst>
      <p:ext uri="{BB962C8B-B14F-4D97-AF65-F5344CB8AC3E}">
        <p14:creationId xmlns:p14="http://schemas.microsoft.com/office/powerpoint/2010/main" val="3636034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6D26C-C536-7C47-8E38-A161FE342437}"/>
              </a:ext>
            </a:extLst>
          </p:cNvPr>
          <p:cNvSpPr/>
          <p:nvPr userDrawn="1"/>
        </p:nvSpPr>
        <p:spPr>
          <a:xfrm>
            <a:off x="11030739" y="5238717"/>
            <a:ext cx="1033044" cy="1033044"/>
          </a:xfrm>
          <a:prstGeom prst="rect">
            <a:avLst/>
          </a:prstGeom>
          <a:gradFill flip="none" rotWithShape="1">
            <a:gsLst>
              <a:gs pos="0">
                <a:srgbClr val="00A3E2">
                  <a:shade val="30000"/>
                  <a:satMod val="115000"/>
                  <a:alpha val="27000"/>
                </a:srgbClr>
              </a:gs>
              <a:gs pos="50000">
                <a:srgbClr val="00A3E2">
                  <a:shade val="67500"/>
                  <a:satMod val="115000"/>
                  <a:alpha val="45000"/>
                </a:srgbClr>
              </a:gs>
              <a:gs pos="100000">
                <a:srgbClr val="00A3E2">
                  <a:shade val="100000"/>
                  <a:satMod val="115000"/>
                  <a:alpha val="48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6E57EA-C076-764C-AA77-FAD96907C158}"/>
              </a:ext>
            </a:extLst>
          </p:cNvPr>
          <p:cNvSpPr/>
          <p:nvPr userDrawn="1"/>
        </p:nvSpPr>
        <p:spPr>
          <a:xfrm>
            <a:off x="10703192" y="5869700"/>
            <a:ext cx="716245" cy="716245"/>
          </a:xfrm>
          <a:prstGeom prst="rect">
            <a:avLst/>
          </a:prstGeom>
          <a:gradFill flip="none" rotWithShape="1">
            <a:gsLst>
              <a:gs pos="1000">
                <a:srgbClr val="00A3E2">
                  <a:shade val="30000"/>
                  <a:satMod val="115000"/>
                  <a:alpha val="51372"/>
                </a:srgbClr>
              </a:gs>
              <a:gs pos="50000">
                <a:srgbClr val="00A3E2">
                  <a:shade val="67500"/>
                  <a:satMod val="115000"/>
                  <a:alpha val="52772"/>
                </a:srgbClr>
              </a:gs>
              <a:gs pos="99000">
                <a:srgbClr val="00A3E2">
                  <a:shade val="100000"/>
                  <a:satMod val="115000"/>
                  <a:alpha val="37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B4EC02-8D0E-0144-B5C3-0B2A16DB6822}"/>
              </a:ext>
            </a:extLst>
          </p:cNvPr>
          <p:cNvSpPr/>
          <p:nvPr userDrawn="1"/>
        </p:nvSpPr>
        <p:spPr>
          <a:xfrm>
            <a:off x="10816826" y="5039526"/>
            <a:ext cx="417232" cy="417232"/>
          </a:xfrm>
          <a:prstGeom prst="rect">
            <a:avLst/>
          </a:prstGeom>
          <a:gradFill flip="none" rotWithShape="1">
            <a:gsLst>
              <a:gs pos="0">
                <a:srgbClr val="00A3E2">
                  <a:shade val="30000"/>
                  <a:satMod val="115000"/>
                  <a:alpha val="45119"/>
                </a:srgbClr>
              </a:gs>
              <a:gs pos="50000">
                <a:srgbClr val="00A3E2">
                  <a:shade val="67500"/>
                  <a:satMod val="115000"/>
                  <a:alpha val="47000"/>
                </a:srgbClr>
              </a:gs>
              <a:gs pos="100000">
                <a:srgbClr val="00A3E2">
                  <a:alpha val="27393"/>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4623D8BF-D93F-6048-814A-7F1F719FCEE7}"/>
              </a:ext>
            </a:extLst>
          </p:cNvPr>
          <p:cNvSpPr>
            <a:spLocks noGrp="1"/>
          </p:cNvSpPr>
          <p:nvPr>
            <p:ph type="sldNum" sz="quarter" idx="12"/>
          </p:nvPr>
        </p:nvSpPr>
        <p:spPr>
          <a:xfrm>
            <a:off x="11030739" y="6319578"/>
            <a:ext cx="790350" cy="365125"/>
          </a:xfrm>
        </p:spPr>
        <p:txBody>
          <a:bodyPr/>
          <a:lstStyle>
            <a:lvl1pPr>
              <a:defRPr/>
            </a:lvl1pPr>
          </a:lstStyle>
          <a:p>
            <a:pPr>
              <a:defRPr/>
            </a:pPr>
            <a:fld id="{E03FC22D-B811-194B-97FA-96217E562CA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1336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_and_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uk-UA" dirty="0"/>
          </a:p>
        </p:txBody>
      </p:sp>
      <p:sp>
        <p:nvSpPr>
          <p:cNvPr id="3" name="Content Placeholder 2"/>
          <p:cNvSpPr>
            <a:spLocks noGrp="1"/>
          </p:cNvSpPr>
          <p:nvPr>
            <p:ph idx="1"/>
          </p:nvPr>
        </p:nvSpPr>
        <p:spPr>
          <a:xfrm>
            <a:off x="815413" y="1604433"/>
            <a:ext cx="10766987" cy="4521731"/>
          </a:xfrm>
        </p:spPr>
        <p:txBody>
          <a:bodyPr/>
          <a:lstStyle>
            <a:lvl1pPr marL="0" indent="0">
              <a:buFontTx/>
              <a:buNone/>
              <a:defRPr sz="2600" b="0"/>
            </a:lvl1pPr>
            <a:lvl2pPr>
              <a:defRPr sz="2400"/>
            </a:lvl2pPr>
            <a:lvl3pPr>
              <a:defRPr sz="2200"/>
            </a:lvl3pPr>
            <a:lvl4pPr>
              <a:defRPr sz="18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4583A28A-E128-5A43-ADD5-1B231B5546E7}"/>
              </a:ext>
            </a:extLst>
          </p:cNvPr>
          <p:cNvSpPr>
            <a:spLocks noGrp="1"/>
          </p:cNvSpPr>
          <p:nvPr>
            <p:ph type="sldNum" sz="quarter" idx="12"/>
          </p:nvPr>
        </p:nvSpPr>
        <p:spPr>
          <a:xfrm>
            <a:off x="11030739" y="6319578"/>
            <a:ext cx="790350" cy="365125"/>
          </a:xfrm>
        </p:spPr>
        <p:txBody>
          <a:bodyPr/>
          <a:lstStyle>
            <a:lvl1pPr>
              <a:defRPr/>
            </a:lvl1pPr>
          </a:lstStyle>
          <a:p>
            <a:pPr>
              <a:defRPr/>
            </a:pPr>
            <a:fld id="{E03FC22D-B811-194B-97FA-96217E562CA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899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Explore">
    <p:spTree>
      <p:nvGrpSpPr>
        <p:cNvPr id="1" name=""/>
        <p:cNvGrpSpPr/>
        <p:nvPr/>
      </p:nvGrpSpPr>
      <p:grpSpPr>
        <a:xfrm>
          <a:off x="0" y="0"/>
          <a:ext cx="0" cy="0"/>
          <a:chOff x="0" y="0"/>
          <a:chExt cx="0" cy="0"/>
        </a:xfrm>
      </p:grpSpPr>
      <p:pic>
        <p:nvPicPr>
          <p:cNvPr id="17" name="图片 3">
            <a:extLst>
              <a:ext uri="{FF2B5EF4-FFF2-40B4-BE49-F238E27FC236}">
                <a16:creationId xmlns:a16="http://schemas.microsoft.com/office/drawing/2014/main" id="{96CCBEBB-C7D7-4306-A353-FA6707CAA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8" name="Picture 7">
            <a:extLst>
              <a:ext uri="{FF2B5EF4-FFF2-40B4-BE49-F238E27FC236}">
                <a16:creationId xmlns:a16="http://schemas.microsoft.com/office/drawing/2014/main" id="{B3698FA6-3C60-4084-9663-FC568E623B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6A13360B-9612-4FD3-B500-4B8DB99ACA13}"/>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566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Intelligence">
    <p:spTree>
      <p:nvGrpSpPr>
        <p:cNvPr id="1" name=""/>
        <p:cNvGrpSpPr/>
        <p:nvPr/>
      </p:nvGrpSpPr>
      <p:grpSpPr>
        <a:xfrm>
          <a:off x="0" y="0"/>
          <a:ext cx="0" cy="0"/>
          <a:chOff x="0" y="0"/>
          <a:chExt cx="0" cy="0"/>
        </a:xfrm>
      </p:grpSpPr>
      <p:pic>
        <p:nvPicPr>
          <p:cNvPr id="8" name="图片 13">
            <a:extLst>
              <a:ext uri="{FF2B5EF4-FFF2-40B4-BE49-F238E27FC236}">
                <a16:creationId xmlns:a16="http://schemas.microsoft.com/office/drawing/2014/main" id="{ACC1B500-7FE0-4EF4-9B6B-A6CD3D8A46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hasCustomPrompt="1"/>
          </p:nvPr>
        </p:nvSpPr>
        <p:spPr>
          <a:xfrm>
            <a:off x="939112" y="1887739"/>
            <a:ext cx="4769710" cy="1203582"/>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5810958" y="263194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0" name="Picture 9">
            <a:extLst>
              <a:ext uri="{FF2B5EF4-FFF2-40B4-BE49-F238E27FC236}">
                <a16:creationId xmlns:a16="http://schemas.microsoft.com/office/drawing/2014/main" id="{E8E04AF9-BAC3-4435-9EBE-B0C9B84ED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BD2B30B1-C366-4E9A-8D55-D26CF3DEA52B}"/>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37576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Beacon">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60E69E37-96B1-4E41-AF75-35921026E2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p:blipFill>
        <p:spPr>
          <a:xfrm>
            <a:off x="0" y="0"/>
            <a:ext cx="12196996" cy="5602265"/>
          </a:xfrm>
          <a:prstGeom prst="rect">
            <a:avLst/>
          </a:prstGeom>
        </p:spPr>
      </p:pic>
      <p:sp>
        <p:nvSpPr>
          <p:cNvPr id="2" name="Title 1"/>
          <p:cNvSpPr>
            <a:spLocks noGrp="1"/>
          </p:cNvSpPr>
          <p:nvPr>
            <p:ph type="ctrTitle"/>
          </p:nvPr>
        </p:nvSpPr>
        <p:spPr>
          <a:xfrm>
            <a:off x="939112" y="531863"/>
            <a:ext cx="6629400" cy="1203582"/>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0" name="Picture 9">
            <a:extLst>
              <a:ext uri="{FF2B5EF4-FFF2-40B4-BE49-F238E27FC236}">
                <a16:creationId xmlns:a16="http://schemas.microsoft.com/office/drawing/2014/main" id="{1D747DC0-21C0-4DDF-9019-3BD21FDC74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8" name="Footer Placeholder 4">
            <a:extLst>
              <a:ext uri="{FF2B5EF4-FFF2-40B4-BE49-F238E27FC236}">
                <a16:creationId xmlns:a16="http://schemas.microsoft.com/office/drawing/2014/main" id="{9E082D9E-C293-4F46-93EA-3E362F459B81}"/>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145767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 Innovation">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757A6291-4F8E-49EB-A813-1DE599B708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2" name="Title 1"/>
          <p:cNvSpPr>
            <a:spLocks noGrp="1"/>
          </p:cNvSpPr>
          <p:nvPr>
            <p:ph type="ctrTitle" hasCustomPrompt="1"/>
          </p:nvPr>
        </p:nvSpPr>
        <p:spPr>
          <a:xfrm>
            <a:off x="939112" y="531863"/>
            <a:ext cx="6087764" cy="1203582"/>
          </a:xfrm>
        </p:spPr>
        <p:txBody>
          <a:bodyPr anchor="b">
            <a:normAutofit/>
          </a:bodyPr>
          <a:lstStyle>
            <a:lvl1pPr algn="l">
              <a:defRPr sz="32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39112" y="1887739"/>
            <a:ext cx="4909753" cy="1203582"/>
          </a:xfrm>
        </p:spPr>
        <p:txBody>
          <a:bodyPr>
            <a:normAutofit/>
          </a:bodyPr>
          <a:lstStyle>
            <a:lvl1pPr marL="0" indent="0" algn="l">
              <a:lnSpc>
                <a:spcPct val="100000"/>
              </a:lnSpc>
              <a:spcBef>
                <a:spcPts val="0"/>
              </a:spcBef>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6008667" y="2381837"/>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1" name="Picture 10">
            <a:extLst>
              <a:ext uri="{FF2B5EF4-FFF2-40B4-BE49-F238E27FC236}">
                <a16:creationId xmlns:a16="http://schemas.microsoft.com/office/drawing/2014/main" id="{F10F5ECA-6ACC-4ADB-93E9-2CD095E3AF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8F5ED4C8-B52B-439F-9561-A5296ABBD05E}"/>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248770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Leader">
    <p:spTree>
      <p:nvGrpSpPr>
        <p:cNvPr id="1" name=""/>
        <p:cNvGrpSpPr/>
        <p:nvPr/>
      </p:nvGrpSpPr>
      <p:grpSpPr>
        <a:xfrm>
          <a:off x="0" y="0"/>
          <a:ext cx="0" cy="0"/>
          <a:chOff x="0" y="0"/>
          <a:chExt cx="0" cy="0"/>
        </a:xfrm>
      </p:grpSpPr>
      <p:pic>
        <p:nvPicPr>
          <p:cNvPr id="8" name="图片 9">
            <a:extLst>
              <a:ext uri="{FF2B5EF4-FFF2-40B4-BE49-F238E27FC236}">
                <a16:creationId xmlns:a16="http://schemas.microsoft.com/office/drawing/2014/main" id="{9ADE69FA-CEA6-41D6-98A1-DBEA06922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3" y="0"/>
            <a:ext cx="12201065" cy="5602262"/>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0" name="L 形 7">
            <a:extLst>
              <a:ext uri="{FF2B5EF4-FFF2-40B4-BE49-F238E27FC236}">
                <a16:creationId xmlns:a16="http://schemas.microsoft.com/office/drawing/2014/main" id="{FDAEED12-1287-4EA3-8CAA-1E0DD872515C}"/>
              </a:ext>
            </a:extLst>
          </p:cNvPr>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2" name="Picture 11">
            <a:extLst>
              <a:ext uri="{FF2B5EF4-FFF2-40B4-BE49-F238E27FC236}">
                <a16:creationId xmlns:a16="http://schemas.microsoft.com/office/drawing/2014/main" id="{38369094-64E7-4898-9C74-8E39D33F5D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508A7EEC-4F7A-4C60-8B07-DD3955117880}"/>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28855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 Ascen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FD8E7476-2E49-46F1-9033-CA73A478D7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36206"/>
            <a:ext cx="12196763" cy="5638471"/>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7853942" y="1726993"/>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1" name="Picture 10">
            <a:extLst>
              <a:ext uri="{FF2B5EF4-FFF2-40B4-BE49-F238E27FC236}">
                <a16:creationId xmlns:a16="http://schemas.microsoft.com/office/drawing/2014/main" id="{E4634466-EA65-4AEC-9B69-ACF50DA85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9BF8CD66-4D0A-4109-BDCF-BA00FF3F6892}"/>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51734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57941" y="6336902"/>
            <a:ext cx="4114800" cy="290983"/>
          </a:xfrm>
          <a:prstGeom prst="rect">
            <a:avLst/>
          </a:prstGeom>
        </p:spPr>
        <p:txBody>
          <a:bodyPr vert="horz" lIns="91440" tIns="45720" rIns="91440" bIns="45720" rtlCol="0" anchor="ctr"/>
          <a:lstStyle>
            <a:lvl1pPr algn="l">
              <a:defRPr sz="1000">
                <a:solidFill>
                  <a:schemeClr val="tx1"/>
                </a:solidFill>
              </a:defRPr>
            </a:lvl1pPr>
          </a:lstStyle>
          <a:p>
            <a:r>
              <a:rPr lang="en-US"/>
              <a:t>FUTUREWEI INTERNAL</a:t>
            </a:r>
            <a:endParaRPr lang="en-US" dirty="0"/>
          </a:p>
        </p:txBody>
      </p:sp>
      <p:sp>
        <p:nvSpPr>
          <p:cNvPr id="6" name="Slide Number Placeholder 5"/>
          <p:cNvSpPr>
            <a:spLocks noGrp="1"/>
          </p:cNvSpPr>
          <p:nvPr>
            <p:ph type="sldNum" sz="quarter" idx="4"/>
          </p:nvPr>
        </p:nvSpPr>
        <p:spPr>
          <a:xfrm>
            <a:off x="719264" y="6336902"/>
            <a:ext cx="512806" cy="300257"/>
          </a:xfrm>
          <a:prstGeom prst="rect">
            <a:avLst/>
          </a:prstGeom>
        </p:spPr>
        <p:txBody>
          <a:bodyPr vert="horz" lIns="91440" tIns="45720" rIns="91440" bIns="45720" rtlCol="0" anchor="ctr"/>
          <a:lstStyle>
            <a:lvl1pPr algn="ctr">
              <a:defRPr sz="1000">
                <a:solidFill>
                  <a:schemeClr val="tx1"/>
                </a:solidFill>
              </a:defRPr>
            </a:lvl1pPr>
          </a:lstStyle>
          <a:p>
            <a:fld id="{3B917CB5-27BD-4ECA-9D86-80D4B900A204}" type="slidenum">
              <a:rPr lang="en-US" smtClean="0"/>
              <a:pPr/>
              <a:t>‹#›</a:t>
            </a:fld>
            <a:endParaRPr lang="en-US"/>
          </a:p>
        </p:txBody>
      </p:sp>
    </p:spTree>
    <p:extLst>
      <p:ext uri="{BB962C8B-B14F-4D97-AF65-F5344CB8AC3E}">
        <p14:creationId xmlns:p14="http://schemas.microsoft.com/office/powerpoint/2010/main" val="2494264121"/>
      </p:ext>
    </p:extLst>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649" r:id="rId4"/>
    <p:sldLayoutId id="2147483703" r:id="rId5"/>
    <p:sldLayoutId id="2147483709" r:id="rId6"/>
    <p:sldLayoutId id="2147483705" r:id="rId7"/>
    <p:sldLayoutId id="2147483706" r:id="rId8"/>
    <p:sldLayoutId id="2147483707" r:id="rId9"/>
    <p:sldLayoutId id="2147483708" r:id="rId10"/>
    <p:sldLayoutId id="2147483650" r:id="rId11"/>
    <p:sldLayoutId id="2147483651" r:id="rId12"/>
    <p:sldLayoutId id="2147483652" r:id="rId13"/>
    <p:sldLayoutId id="2147483653" r:id="rId14"/>
    <p:sldLayoutId id="2147483654" r:id="rId15"/>
    <p:sldLayoutId id="2147483655" r:id="rId16"/>
    <p:sldLayoutId id="2147483702" r:id="rId17"/>
    <p:sldLayoutId id="2147483656" r:id="rId18"/>
    <p:sldLayoutId id="2147483657" r:id="rId19"/>
    <p:sldLayoutId id="2147483658" r:id="rId20"/>
    <p:sldLayoutId id="2147483720" r:id="rId21"/>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8" y="795"/>
            <a:ext cx="12188827" cy="6856412"/>
          </a:xfrm>
          <a:prstGeom prst="rect">
            <a:avLst/>
          </a:prstGeom>
        </p:spPr>
      </p:pic>
      <p:sp>
        <p:nvSpPr>
          <p:cNvPr id="2" name="标题占位符 1"/>
          <p:cNvSpPr>
            <a:spLocks noGrp="1"/>
          </p:cNvSpPr>
          <p:nvPr>
            <p:ph type="title"/>
          </p:nvPr>
        </p:nvSpPr>
        <p:spPr>
          <a:xfrm>
            <a:off x="609600" y="275170"/>
            <a:ext cx="10972800" cy="1142999"/>
          </a:xfrm>
          <a:prstGeom prst="rect">
            <a:avLst/>
          </a:prstGeom>
        </p:spPr>
        <p:txBody>
          <a:bodyPr vert="horz" lIns="121944" tIns="60972" rIns="121944" bIns="60972"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5"/>
            <a:ext cx="10972800" cy="4525433"/>
          </a:xfrm>
          <a:prstGeom prst="rect">
            <a:avLst/>
          </a:prstGeom>
        </p:spPr>
        <p:txBody>
          <a:bodyPr vert="horz" lIns="121944" tIns="60972" rIns="121944" bIns="60972"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1" y="6356355"/>
            <a:ext cx="2844800" cy="366183"/>
          </a:xfrm>
          <a:prstGeom prst="rect">
            <a:avLst/>
          </a:prstGeom>
        </p:spPr>
        <p:txBody>
          <a:bodyPr vert="horz" lIns="121944" tIns="60972" rIns="121944" bIns="60972" rtlCol="0" anchor="ctr"/>
          <a:lstStyle>
            <a:lvl1pPr algn="l">
              <a:defRPr sz="1600">
                <a:solidFill>
                  <a:schemeClr val="tx1"/>
                </a:solidFill>
              </a:defRPr>
            </a:lvl1pPr>
          </a:lstStyle>
          <a:p>
            <a:pPr defTabSz="1218846"/>
            <a:fld id="{1A5B2B23-E5F0-44D7-A9FF-4B8E82156B39}" type="datetimeFigureOut">
              <a:rPr lang="zh-CN" altLang="en-US" smtClean="0">
                <a:solidFill>
                  <a:prstClr val="black"/>
                </a:solidFill>
              </a:rPr>
              <a:pPr defTabSz="1218846"/>
              <a:t>2023/5/6</a:t>
            </a:fld>
            <a:endParaRPr lang="zh-CN" altLang="en-US">
              <a:solidFill>
                <a:prstClr val="black"/>
              </a:solidFill>
            </a:endParaRPr>
          </a:p>
        </p:txBody>
      </p:sp>
      <p:sp>
        <p:nvSpPr>
          <p:cNvPr id="5" name="页脚占位符 4"/>
          <p:cNvSpPr>
            <a:spLocks noGrp="1"/>
          </p:cNvSpPr>
          <p:nvPr>
            <p:ph type="ftr" sz="quarter" idx="3"/>
          </p:nvPr>
        </p:nvSpPr>
        <p:spPr>
          <a:xfrm>
            <a:off x="4165600" y="6356355"/>
            <a:ext cx="3860800" cy="366183"/>
          </a:xfrm>
          <a:prstGeom prst="rect">
            <a:avLst/>
          </a:prstGeom>
        </p:spPr>
        <p:txBody>
          <a:bodyPr vert="horz" lIns="121944" tIns="60972" rIns="121944" bIns="60972" rtlCol="0" anchor="ctr"/>
          <a:lstStyle>
            <a:lvl1pPr algn="ctr">
              <a:defRPr sz="1600">
                <a:solidFill>
                  <a:schemeClr val="tx1"/>
                </a:solidFill>
              </a:defRPr>
            </a:lvl1pPr>
          </a:lstStyle>
          <a:p>
            <a:pPr defTabSz="1218846"/>
            <a:endParaRPr lang="zh-CN" altLang="en-US">
              <a:solidFill>
                <a:prstClr val="black"/>
              </a:solidFill>
            </a:endParaRPr>
          </a:p>
        </p:txBody>
      </p:sp>
      <p:sp>
        <p:nvSpPr>
          <p:cNvPr id="10" name="Rectangle 86"/>
          <p:cNvSpPr>
            <a:spLocks noChangeArrowheads="1"/>
          </p:cNvSpPr>
          <p:nvPr userDrawn="1"/>
        </p:nvSpPr>
        <p:spPr bwMode="auto">
          <a:xfrm>
            <a:off x="11839173" y="6348971"/>
            <a:ext cx="328195" cy="426063"/>
          </a:xfrm>
          <a:prstGeom prst="rect">
            <a:avLst/>
          </a:prstGeom>
          <a:noFill/>
          <a:ln w="9525">
            <a:noFill/>
            <a:miter lim="800000"/>
            <a:headEnd/>
            <a:tailEnd/>
          </a:ln>
          <a:effectLst/>
        </p:spPr>
        <p:txBody>
          <a:bodyPr lIns="0" tIns="0" rIns="0" bIns="0"/>
          <a:lstStyle/>
          <a:p>
            <a:pPr defTabSz="987766" eaLnBrk="0" fontAlgn="auto" hangingPunct="0">
              <a:lnSpc>
                <a:spcPct val="85000"/>
              </a:lnSpc>
              <a:spcBef>
                <a:spcPts val="0"/>
              </a:spcBef>
              <a:spcAft>
                <a:spcPts val="0"/>
              </a:spcAft>
            </a:pPr>
            <a:endParaRPr lang="de-DE" sz="1300" dirty="0">
              <a:solidFill>
                <a:prstClr val="black"/>
              </a:solidFill>
              <a:latin typeface="FrutigerNext LT Light" pitchFamily="34" charset="0"/>
              <a:ea typeface="MS PGothic" pitchFamily="34" charset="-128"/>
            </a:endParaRPr>
          </a:p>
          <a:p>
            <a:pPr defTabSz="987766" eaLnBrk="0" fontAlgn="auto" hangingPunct="0">
              <a:lnSpc>
                <a:spcPct val="85000"/>
              </a:lnSpc>
              <a:spcBef>
                <a:spcPts val="0"/>
              </a:spcBef>
              <a:spcAft>
                <a:spcPts val="0"/>
              </a:spcAft>
            </a:pPr>
            <a:fld id="{E68EC476-442B-4BB7-9603-F1440C241F3D}" type="slidenum">
              <a:rPr lang="de-DE" sz="900">
                <a:solidFill>
                  <a:prstClr val="white">
                    <a:lumMod val="50000"/>
                  </a:prstClr>
                </a:solidFill>
                <a:latin typeface="Arial"/>
                <a:ea typeface="MS PGothic" pitchFamily="34" charset="-128"/>
                <a:cs typeface="Arial" panose="020B0604020202020204" pitchFamily="34" charset="0"/>
              </a:rPr>
              <a:pPr defTabSz="987766" eaLnBrk="0" fontAlgn="auto" hangingPunct="0">
                <a:lnSpc>
                  <a:spcPct val="85000"/>
                </a:lnSpc>
                <a:spcBef>
                  <a:spcPts val="0"/>
                </a:spcBef>
                <a:spcAft>
                  <a:spcPts val="0"/>
                </a:spcAft>
              </a:pPr>
              <a:t>‹#›</a:t>
            </a:fld>
            <a:endParaRPr lang="en-GB" sz="900" dirty="0">
              <a:solidFill>
                <a:prstClr val="white">
                  <a:lumMod val="50000"/>
                </a:prstClr>
              </a:solidFill>
              <a:latin typeface="Arial"/>
              <a:ea typeface="MS PGothic" pitchFamily="34" charset="-128"/>
              <a:cs typeface="Arial" panose="020B0604020202020204" pitchFamily="34" charset="0"/>
            </a:endParaRPr>
          </a:p>
        </p:txBody>
      </p:sp>
    </p:spTree>
    <p:extLst>
      <p:ext uri="{BB962C8B-B14F-4D97-AF65-F5344CB8AC3E}">
        <p14:creationId xmlns:p14="http://schemas.microsoft.com/office/powerpoint/2010/main" val="249392802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defTabSz="1219018" rtl="0" eaLnBrk="1" latinLnBrk="0" hangingPunct="1">
        <a:spcBef>
          <a:spcPct val="0"/>
        </a:spcBef>
        <a:buNone/>
        <a:defRPr sz="5899" kern="1200">
          <a:solidFill>
            <a:schemeClr val="tx1"/>
          </a:solidFill>
          <a:latin typeface="+mj-lt"/>
          <a:ea typeface="+mj-ea"/>
          <a:cs typeface="+mj-cs"/>
        </a:defRPr>
      </a:lvl1pPr>
    </p:titleStyle>
    <p:bodyStyle>
      <a:lvl1pPr marL="457131" indent="-457131" algn="l" defTabSz="1219018"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453" indent="-380944" algn="l" defTabSz="1219018"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3773" indent="-304755" algn="l" defTabSz="121901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280" indent="-304755" algn="l" defTabSz="121901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790" indent="-304755" algn="l" defTabSz="121901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299" indent="-304755" algn="l" defTabSz="121901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805" indent="-304755" algn="l" defTabSz="121901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314" indent="-304755" algn="l" defTabSz="121901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822" indent="-304755" algn="l" defTabSz="121901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018" rtl="0" eaLnBrk="1" latinLnBrk="0" hangingPunct="1">
        <a:defRPr sz="2399" kern="1200">
          <a:solidFill>
            <a:schemeClr val="tx1"/>
          </a:solidFill>
          <a:latin typeface="+mn-lt"/>
          <a:ea typeface="+mn-ea"/>
          <a:cs typeface="+mn-cs"/>
        </a:defRPr>
      </a:lvl1pPr>
      <a:lvl2pPr marL="609507" algn="l" defTabSz="1219018" rtl="0" eaLnBrk="1" latinLnBrk="0" hangingPunct="1">
        <a:defRPr sz="2399" kern="1200">
          <a:solidFill>
            <a:schemeClr val="tx1"/>
          </a:solidFill>
          <a:latin typeface="+mn-lt"/>
          <a:ea typeface="+mn-ea"/>
          <a:cs typeface="+mn-cs"/>
        </a:defRPr>
      </a:lvl2pPr>
      <a:lvl3pPr marL="1219018" algn="l" defTabSz="1219018" rtl="0" eaLnBrk="1" latinLnBrk="0" hangingPunct="1">
        <a:defRPr sz="2399" kern="1200">
          <a:solidFill>
            <a:schemeClr val="tx1"/>
          </a:solidFill>
          <a:latin typeface="+mn-lt"/>
          <a:ea typeface="+mn-ea"/>
          <a:cs typeface="+mn-cs"/>
        </a:defRPr>
      </a:lvl3pPr>
      <a:lvl4pPr marL="1828526" algn="l" defTabSz="1219018" rtl="0" eaLnBrk="1" latinLnBrk="0" hangingPunct="1">
        <a:defRPr sz="2399" kern="1200">
          <a:solidFill>
            <a:schemeClr val="tx1"/>
          </a:solidFill>
          <a:latin typeface="+mn-lt"/>
          <a:ea typeface="+mn-ea"/>
          <a:cs typeface="+mn-cs"/>
        </a:defRPr>
      </a:lvl4pPr>
      <a:lvl5pPr marL="2438034" algn="l" defTabSz="1219018" rtl="0" eaLnBrk="1" latinLnBrk="0" hangingPunct="1">
        <a:defRPr sz="2399" kern="1200">
          <a:solidFill>
            <a:schemeClr val="tx1"/>
          </a:solidFill>
          <a:latin typeface="+mn-lt"/>
          <a:ea typeface="+mn-ea"/>
          <a:cs typeface="+mn-cs"/>
        </a:defRPr>
      </a:lvl5pPr>
      <a:lvl6pPr marL="3047542" algn="l" defTabSz="1219018" rtl="0" eaLnBrk="1" latinLnBrk="0" hangingPunct="1">
        <a:defRPr sz="2399" kern="1200">
          <a:solidFill>
            <a:schemeClr val="tx1"/>
          </a:solidFill>
          <a:latin typeface="+mn-lt"/>
          <a:ea typeface="+mn-ea"/>
          <a:cs typeface="+mn-cs"/>
        </a:defRPr>
      </a:lvl6pPr>
      <a:lvl7pPr marL="3657051" algn="l" defTabSz="1219018" rtl="0" eaLnBrk="1" latinLnBrk="0" hangingPunct="1">
        <a:defRPr sz="2399" kern="1200">
          <a:solidFill>
            <a:schemeClr val="tx1"/>
          </a:solidFill>
          <a:latin typeface="+mn-lt"/>
          <a:ea typeface="+mn-ea"/>
          <a:cs typeface="+mn-cs"/>
        </a:defRPr>
      </a:lvl7pPr>
      <a:lvl8pPr marL="4266560" algn="l" defTabSz="1219018" rtl="0" eaLnBrk="1" latinLnBrk="0" hangingPunct="1">
        <a:defRPr sz="2399" kern="1200">
          <a:solidFill>
            <a:schemeClr val="tx1"/>
          </a:solidFill>
          <a:latin typeface="+mn-lt"/>
          <a:ea typeface="+mn-ea"/>
          <a:cs typeface="+mn-cs"/>
        </a:defRPr>
      </a:lvl8pPr>
      <a:lvl9pPr marL="4876069" algn="l" defTabSz="1219018"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401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r>
              <a:rPr lang="en-US" dirty="0"/>
              <a:t>Click to edit Master title style</a:t>
            </a:r>
          </a:p>
        </p:txBody>
      </p:sp>
      <p:sp>
        <p:nvSpPr>
          <p:cNvPr id="1027" name="Text Placeholder 2"/>
          <p:cNvSpPr>
            <a:spLocks noGrp="1"/>
          </p:cNvSpPr>
          <p:nvPr>
            <p:ph type="body" idx="1"/>
          </p:nvPr>
        </p:nvSpPr>
        <p:spPr bwMode="auto">
          <a:xfrm>
            <a:off x="838200" y="174625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744200" y="6356350"/>
            <a:ext cx="6096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ea typeface="+mn-ea"/>
                <a:cs typeface="+mn-cs"/>
              </a:defRPr>
            </a:lvl1pPr>
          </a:lstStyle>
          <a:p>
            <a:pPr>
              <a:defRPr/>
            </a:pPr>
            <a:fld id="{532DAA19-2DD9-AD4A-819C-49704682294D}"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3">
            <a:extLst>
              <a:ext uri="{FF2B5EF4-FFF2-40B4-BE49-F238E27FC236}">
                <a16:creationId xmlns:a16="http://schemas.microsoft.com/office/drawing/2014/main" id="{2A3BF5BA-4781-44EC-BB76-07D2288946D7}"/>
              </a:ext>
            </a:extLst>
          </p:cNvPr>
          <p:cNvSpPr>
            <a:spLocks noGrp="1"/>
          </p:cNvSpPr>
          <p:nvPr>
            <p:ph type="ftr" sz="quarter" idx="3"/>
          </p:nvPr>
        </p:nvSpPr>
        <p:spPr>
          <a:xfrm>
            <a:off x="3556000" y="6356350"/>
            <a:ext cx="5080000" cy="383117"/>
          </a:xfrm>
          <a:prstGeom prst="rect">
            <a:avLst/>
          </a:prstGeom>
        </p:spPr>
        <p:txBody>
          <a:bodyPr/>
          <a:lstStyle/>
          <a:p>
            <a:pPr algn="ctr">
              <a:defRPr/>
            </a:pPr>
            <a:r>
              <a:rPr lang="en-US" sz="1200" dirty="0">
                <a:solidFill>
                  <a:schemeClr val="bg1">
                    <a:lumMod val="50000"/>
                  </a:schemeClr>
                </a:solidFill>
              </a:rPr>
              <a:t>Content restricted to IIC Members</a:t>
            </a:r>
          </a:p>
          <a:p>
            <a:pPr algn="ctr">
              <a:defRPr/>
            </a:pPr>
            <a:r>
              <a:rPr lang="en-US" sz="1200" dirty="0">
                <a:solidFill>
                  <a:schemeClr val="bg1">
                    <a:lumMod val="50000"/>
                  </a:schemeClr>
                </a:solidFill>
              </a:rPr>
              <a:t>Not for External Publication</a:t>
            </a:r>
          </a:p>
        </p:txBody>
      </p:sp>
    </p:spTree>
    <p:extLst>
      <p:ext uri="{BB962C8B-B14F-4D97-AF65-F5344CB8AC3E}">
        <p14:creationId xmlns:p14="http://schemas.microsoft.com/office/powerpoint/2010/main" val="15544929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hf sldNum="0" hdr="0" dt="0"/>
  <p:txStyles>
    <p:titleStyle>
      <a:lvl1pPr algn="l" rtl="0" eaLnBrk="1" fontAlgn="base" hangingPunct="1">
        <a:lnSpc>
          <a:spcPct val="90000"/>
        </a:lnSpc>
        <a:spcBef>
          <a:spcPct val="0"/>
        </a:spcBef>
        <a:spcAft>
          <a:spcPct val="0"/>
        </a:spcAft>
        <a:defRPr sz="3200" kern="1200">
          <a:solidFill>
            <a:schemeClr val="tx1"/>
          </a:solidFill>
          <a:latin typeface="+mn-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p:titleStyle>
    <p:bodyStyle>
      <a:lvl1pPr marL="0" indent="0" algn="l" rtl="0" eaLnBrk="1" fontAlgn="base" hangingPunct="1">
        <a:lnSpc>
          <a:spcPct val="90000"/>
        </a:lnSpc>
        <a:spcBef>
          <a:spcPts val="1000"/>
        </a:spcBef>
        <a:spcAft>
          <a:spcPct val="0"/>
        </a:spcAft>
        <a:buFontTx/>
        <a:buNone/>
        <a:defRPr sz="2600" kern="1200">
          <a:solidFill>
            <a:schemeClr val="tx1"/>
          </a:solidFill>
          <a:latin typeface="+mj-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j-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200" kern="1200">
          <a:solidFill>
            <a:schemeClr val="tx1"/>
          </a:solidFill>
          <a:latin typeface="+mj-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customXml" Target="../ink/ink3.xml"/><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8E5EF9-FE05-7C87-627D-4CB0A96C8FD0}"/>
              </a:ext>
            </a:extLst>
          </p:cNvPr>
          <p:cNvSpPr txBox="1"/>
          <p:nvPr/>
        </p:nvSpPr>
        <p:spPr>
          <a:xfrm>
            <a:off x="1282012" y="2818504"/>
            <a:ext cx="7066358" cy="830997"/>
          </a:xfrm>
          <a:prstGeom prst="rect">
            <a:avLst/>
          </a:prstGeom>
          <a:noFill/>
        </p:spPr>
        <p:txBody>
          <a:bodyPr wrap="none" rtlCol="0">
            <a:spAutoFit/>
          </a:bodyPr>
          <a:lstStyle/>
          <a:p>
            <a:r>
              <a:rPr lang="en-US" sz="4800" dirty="0"/>
              <a:t>Blockchain in Networking</a:t>
            </a:r>
          </a:p>
        </p:txBody>
      </p:sp>
      <p:sp>
        <p:nvSpPr>
          <p:cNvPr id="3" name="TextBox 2">
            <a:extLst>
              <a:ext uri="{FF2B5EF4-FFF2-40B4-BE49-F238E27FC236}">
                <a16:creationId xmlns:a16="http://schemas.microsoft.com/office/drawing/2014/main" id="{BDE28069-5D60-8515-FEFA-F725AA5BA903}"/>
              </a:ext>
            </a:extLst>
          </p:cNvPr>
          <p:cNvSpPr txBox="1"/>
          <p:nvPr/>
        </p:nvSpPr>
        <p:spPr>
          <a:xfrm>
            <a:off x="1282012" y="5317900"/>
            <a:ext cx="1582484" cy="369332"/>
          </a:xfrm>
          <a:prstGeom prst="rect">
            <a:avLst/>
          </a:prstGeom>
          <a:noFill/>
        </p:spPr>
        <p:txBody>
          <a:bodyPr wrap="none" rtlCol="0">
            <a:spAutoFit/>
          </a:bodyPr>
          <a:lstStyle/>
          <a:p>
            <a:r>
              <a:rPr lang="en-US" dirty="0"/>
              <a:t>Mike McBride</a:t>
            </a:r>
          </a:p>
        </p:txBody>
      </p:sp>
    </p:spTree>
    <p:extLst>
      <p:ext uri="{BB962C8B-B14F-4D97-AF65-F5344CB8AC3E}">
        <p14:creationId xmlns:p14="http://schemas.microsoft.com/office/powerpoint/2010/main" val="40814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D67676-C309-A646-833C-E4CA26E732EE}"/>
              </a:ext>
            </a:extLst>
          </p:cNvPr>
          <p:cNvPicPr>
            <a:picLocks noChangeAspect="1"/>
          </p:cNvPicPr>
          <p:nvPr/>
        </p:nvPicPr>
        <p:blipFill>
          <a:blip r:embed="rId2"/>
          <a:stretch>
            <a:fillRect/>
          </a:stretch>
        </p:blipFill>
        <p:spPr>
          <a:xfrm>
            <a:off x="779517" y="1907194"/>
            <a:ext cx="9744523" cy="4159452"/>
          </a:xfrm>
          <a:prstGeom prst="rect">
            <a:avLst/>
          </a:prstGeom>
        </p:spPr>
      </p:pic>
      <p:sp>
        <p:nvSpPr>
          <p:cNvPr id="6" name="Title 1">
            <a:extLst>
              <a:ext uri="{FF2B5EF4-FFF2-40B4-BE49-F238E27FC236}">
                <a16:creationId xmlns:a16="http://schemas.microsoft.com/office/drawing/2014/main" id="{39AC934E-E002-2767-8721-73FD295F06E6}"/>
              </a:ext>
            </a:extLst>
          </p:cNvPr>
          <p:cNvSpPr txBox="1">
            <a:spLocks/>
          </p:cNvSpPr>
          <p:nvPr/>
        </p:nvSpPr>
        <p:spPr>
          <a:xfrm>
            <a:off x="516652" y="207493"/>
            <a:ext cx="11529167"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Blockchain Interoperability</a:t>
            </a:r>
          </a:p>
        </p:txBody>
      </p:sp>
      <p:sp>
        <p:nvSpPr>
          <p:cNvPr id="2" name="TextBox 1">
            <a:extLst>
              <a:ext uri="{FF2B5EF4-FFF2-40B4-BE49-F238E27FC236}">
                <a16:creationId xmlns:a16="http://schemas.microsoft.com/office/drawing/2014/main" id="{4A12C354-1407-C81F-5A2B-60C8D0189B8C}"/>
              </a:ext>
            </a:extLst>
          </p:cNvPr>
          <p:cNvSpPr txBox="1"/>
          <p:nvPr/>
        </p:nvSpPr>
        <p:spPr>
          <a:xfrm>
            <a:off x="4950304" y="3589020"/>
            <a:ext cx="1402948" cy="584775"/>
          </a:xfrm>
          <a:prstGeom prst="rect">
            <a:avLst/>
          </a:prstGeom>
          <a:noFill/>
        </p:spPr>
        <p:txBody>
          <a:bodyPr wrap="none" rtlCol="0">
            <a:spAutoFit/>
          </a:bodyPr>
          <a:lstStyle/>
          <a:p>
            <a:r>
              <a:rPr lang="en-US" sz="1600" b="1" dirty="0"/>
              <a:t>Cross-Chain</a:t>
            </a:r>
          </a:p>
          <a:p>
            <a:pPr algn="ctr"/>
            <a:r>
              <a:rPr lang="en-US" sz="1600" b="1" dirty="0"/>
              <a:t>Bridge</a:t>
            </a:r>
          </a:p>
        </p:txBody>
      </p:sp>
    </p:spTree>
    <p:extLst>
      <p:ext uri="{BB962C8B-B14F-4D97-AF65-F5344CB8AC3E}">
        <p14:creationId xmlns:p14="http://schemas.microsoft.com/office/powerpoint/2010/main" val="44198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9C3D83-04BA-DE4B-A787-174E6F6A47CF}"/>
              </a:ext>
            </a:extLst>
          </p:cNvPr>
          <p:cNvPicPr>
            <a:picLocks noChangeAspect="1"/>
          </p:cNvPicPr>
          <p:nvPr/>
        </p:nvPicPr>
        <p:blipFill>
          <a:blip r:embed="rId2"/>
          <a:stretch>
            <a:fillRect/>
          </a:stretch>
        </p:blipFill>
        <p:spPr>
          <a:xfrm>
            <a:off x="394956" y="1714500"/>
            <a:ext cx="11174239" cy="3826330"/>
          </a:xfrm>
          <a:prstGeom prst="rect">
            <a:avLst/>
          </a:prstGeom>
        </p:spPr>
      </p:pic>
      <p:sp>
        <p:nvSpPr>
          <p:cNvPr id="13" name="Down Arrow 12">
            <a:extLst>
              <a:ext uri="{FF2B5EF4-FFF2-40B4-BE49-F238E27FC236}">
                <a16:creationId xmlns:a16="http://schemas.microsoft.com/office/drawing/2014/main" id="{1E349BD2-E320-3F4E-A557-4B4B1C7114C1}"/>
              </a:ext>
            </a:extLst>
          </p:cNvPr>
          <p:cNvSpPr/>
          <p:nvPr/>
        </p:nvSpPr>
        <p:spPr>
          <a:xfrm>
            <a:off x="5687211" y="2452062"/>
            <a:ext cx="567600" cy="7519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A17E45AB-2D6C-41EA-942A-A8A05A56A1DF}"/>
              </a:ext>
            </a:extLst>
          </p:cNvPr>
          <p:cNvSpPr txBox="1"/>
          <p:nvPr/>
        </p:nvSpPr>
        <p:spPr>
          <a:xfrm>
            <a:off x="6905235" y="3927180"/>
            <a:ext cx="417253" cy="344176"/>
          </a:xfrm>
          <a:prstGeom prst="rect">
            <a:avLst/>
          </a:prstGeom>
          <a:solidFill>
            <a:schemeClr val="bg1"/>
          </a:solidFill>
        </p:spPr>
        <p:txBody>
          <a:bodyPr wrap="square" lIns="0" rIns="0" rtlCol="0">
            <a:noAutofit/>
          </a:bodyPr>
          <a:lstStyle/>
          <a:p>
            <a:pPr>
              <a:buNone/>
            </a:pPr>
            <a:r>
              <a:rPr lang="en-US" sz="2133" dirty="0">
                <a:solidFill>
                  <a:schemeClr val="tx2"/>
                </a:solidFill>
                <a:latin typeface="+mj-lt"/>
                <a:cs typeface="Courier New" panose="02070309020205020404" pitchFamily="49" charset="0"/>
              </a:rPr>
              <a:t>G2</a:t>
            </a:r>
          </a:p>
        </p:txBody>
      </p:sp>
      <p:sp>
        <p:nvSpPr>
          <p:cNvPr id="6" name="Title 1">
            <a:extLst>
              <a:ext uri="{FF2B5EF4-FFF2-40B4-BE49-F238E27FC236}">
                <a16:creationId xmlns:a16="http://schemas.microsoft.com/office/drawing/2014/main" id="{E3BBF074-88DF-A9E7-0A04-0CB8331CBF13}"/>
              </a:ext>
            </a:extLst>
          </p:cNvPr>
          <p:cNvSpPr txBox="1">
            <a:spLocks/>
          </p:cNvSpPr>
          <p:nvPr/>
        </p:nvSpPr>
        <p:spPr>
          <a:xfrm>
            <a:off x="516653" y="264643"/>
            <a:ext cx="10515600" cy="75733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IETF – SATP (Secure Asset Transfer Protocol)</a:t>
            </a:r>
          </a:p>
        </p:txBody>
      </p:sp>
    </p:spTree>
    <p:extLst>
      <p:ext uri="{BB962C8B-B14F-4D97-AF65-F5344CB8AC3E}">
        <p14:creationId xmlns:p14="http://schemas.microsoft.com/office/powerpoint/2010/main" val="2101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89207C-0B2E-9467-F681-BDB137F03AFE}"/>
              </a:ext>
            </a:extLst>
          </p:cNvPr>
          <p:cNvPicPr>
            <a:picLocks noChangeAspect="1"/>
          </p:cNvPicPr>
          <p:nvPr/>
        </p:nvPicPr>
        <p:blipFill>
          <a:blip r:embed="rId2"/>
          <a:stretch>
            <a:fillRect/>
          </a:stretch>
        </p:blipFill>
        <p:spPr>
          <a:xfrm>
            <a:off x="1585470" y="1449534"/>
            <a:ext cx="9753089" cy="5207497"/>
          </a:xfrm>
          <a:prstGeom prst="rect">
            <a:avLst/>
          </a:prstGeom>
          <a:noFill/>
        </p:spPr>
      </p:pic>
      <p:sp>
        <p:nvSpPr>
          <p:cNvPr id="7" name="Title 1">
            <a:extLst>
              <a:ext uri="{FF2B5EF4-FFF2-40B4-BE49-F238E27FC236}">
                <a16:creationId xmlns:a16="http://schemas.microsoft.com/office/drawing/2014/main" id="{18DBFA30-B026-F058-456D-0731C81097AE}"/>
              </a:ext>
            </a:extLst>
          </p:cNvPr>
          <p:cNvSpPr txBox="1">
            <a:spLocks/>
          </p:cNvSpPr>
          <p:nvPr/>
        </p:nvSpPr>
        <p:spPr>
          <a:xfrm>
            <a:off x="728890" y="456134"/>
            <a:ext cx="10736446" cy="993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ts val="3429"/>
              </a:lnSpc>
              <a:spcBef>
                <a:spcPts val="0"/>
              </a:spcBef>
              <a:spcAft>
                <a:spcPts val="600"/>
              </a:spcAft>
            </a:pPr>
            <a:r>
              <a:rPr lang="en-US" sz="4000" b="1" kern="1200" baseline="0" dirty="0">
                <a:latin typeface="Arial" panose="020B0604020202020204" pitchFamily="34" charset="0"/>
                <a:ea typeface="Microsoft YaHei" panose="020B0503020204020204" pitchFamily="34" charset="-122"/>
                <a:cs typeface="Arial" panose="020B0604020202020204" pitchFamily="34" charset="0"/>
              </a:rPr>
              <a:t>IETF – SATP WG</a:t>
            </a:r>
          </a:p>
        </p:txBody>
      </p:sp>
    </p:spTree>
    <p:extLst>
      <p:ext uri="{BB962C8B-B14F-4D97-AF65-F5344CB8AC3E}">
        <p14:creationId xmlns:p14="http://schemas.microsoft.com/office/powerpoint/2010/main" val="205796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83EAC-C517-2F0B-6816-C08963D741EA}"/>
              </a:ext>
            </a:extLst>
          </p:cNvPr>
          <p:cNvPicPr>
            <a:picLocks noChangeAspect="1"/>
          </p:cNvPicPr>
          <p:nvPr/>
        </p:nvPicPr>
        <p:blipFill>
          <a:blip r:embed="rId2"/>
          <a:stretch>
            <a:fillRect/>
          </a:stretch>
        </p:blipFill>
        <p:spPr>
          <a:xfrm>
            <a:off x="490654" y="1111215"/>
            <a:ext cx="10883362" cy="5717526"/>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962FE94-A84B-15BA-6036-371A78F1A18B}"/>
                  </a:ext>
                </a:extLst>
              </p14:cNvPr>
              <p14:cNvContentPartPr/>
              <p14:nvPr/>
            </p14:nvContentPartPr>
            <p14:xfrm>
              <a:off x="687789" y="4778672"/>
              <a:ext cx="2091960" cy="68400"/>
            </p14:xfrm>
          </p:contentPart>
        </mc:Choice>
        <mc:Fallback xmlns="">
          <p:pic>
            <p:nvPicPr>
              <p:cNvPr id="8" name="Ink 7">
                <a:extLst>
                  <a:ext uri="{FF2B5EF4-FFF2-40B4-BE49-F238E27FC236}">
                    <a16:creationId xmlns:a16="http://schemas.microsoft.com/office/drawing/2014/main" id="{0962FE94-A84B-15BA-6036-371A78F1A18B}"/>
                  </a:ext>
                </a:extLst>
              </p:cNvPr>
              <p:cNvPicPr/>
              <p:nvPr/>
            </p:nvPicPr>
            <p:blipFill>
              <a:blip r:embed="rId4"/>
              <a:stretch>
                <a:fillRect/>
              </a:stretch>
            </p:blipFill>
            <p:spPr>
              <a:xfrm>
                <a:off x="633789" y="4670101"/>
                <a:ext cx="2199600" cy="28518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E779A7CE-B29F-49F4-AF41-80C86B4AE0BE}"/>
                  </a:ext>
                </a:extLst>
              </p14:cNvPr>
              <p14:cNvContentPartPr/>
              <p14:nvPr/>
            </p14:nvContentPartPr>
            <p14:xfrm>
              <a:off x="7428069" y="4779482"/>
              <a:ext cx="3175920" cy="38160"/>
            </p14:xfrm>
          </p:contentPart>
        </mc:Choice>
        <mc:Fallback>
          <p:pic>
            <p:nvPicPr>
              <p:cNvPr id="11" name="Ink 10">
                <a:extLst>
                  <a:ext uri="{FF2B5EF4-FFF2-40B4-BE49-F238E27FC236}">
                    <a16:creationId xmlns:a16="http://schemas.microsoft.com/office/drawing/2014/main" id="{E779A7CE-B29F-49F4-AF41-80C86B4AE0BE}"/>
                  </a:ext>
                </a:extLst>
              </p:cNvPr>
              <p:cNvPicPr/>
              <p:nvPr/>
            </p:nvPicPr>
            <p:blipFill>
              <a:blip r:embed="rId6"/>
              <a:stretch>
                <a:fillRect/>
              </a:stretch>
            </p:blipFill>
            <p:spPr>
              <a:xfrm>
                <a:off x="7374069" y="4672491"/>
                <a:ext cx="3283560" cy="251785"/>
              </a:xfrm>
              <a:prstGeom prst="rect">
                <a:avLst/>
              </a:prstGeom>
            </p:spPr>
          </p:pic>
        </mc:Fallback>
      </mc:AlternateContent>
      <p:sp>
        <p:nvSpPr>
          <p:cNvPr id="6" name="Title 1">
            <a:extLst>
              <a:ext uri="{FF2B5EF4-FFF2-40B4-BE49-F238E27FC236}">
                <a16:creationId xmlns:a16="http://schemas.microsoft.com/office/drawing/2014/main" id="{C89E2477-7BF9-A544-5F2A-4BEBCB420D53}"/>
              </a:ext>
            </a:extLst>
          </p:cNvPr>
          <p:cNvSpPr txBox="1">
            <a:spLocks/>
          </p:cNvSpPr>
          <p:nvPr/>
        </p:nvSpPr>
        <p:spPr>
          <a:xfrm>
            <a:off x="516652" y="124678"/>
            <a:ext cx="11675347" cy="75733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IETF – SCITT (Supply Chain Integrity Transparency &amp; Trust)</a:t>
            </a:r>
          </a:p>
        </p:txBody>
      </p:sp>
    </p:spTree>
    <p:extLst>
      <p:ext uri="{BB962C8B-B14F-4D97-AF65-F5344CB8AC3E}">
        <p14:creationId xmlns:p14="http://schemas.microsoft.com/office/powerpoint/2010/main" val="142730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76641F-3BBB-4750-95BA-1C14601A54CE}"/>
              </a:ext>
            </a:extLst>
          </p:cNvPr>
          <p:cNvSpPr txBox="1"/>
          <p:nvPr/>
        </p:nvSpPr>
        <p:spPr>
          <a:xfrm>
            <a:off x="416762" y="1536174"/>
            <a:ext cx="11436148" cy="3785652"/>
          </a:xfrm>
          <a:prstGeom prst="rect">
            <a:avLst/>
          </a:prstGeom>
          <a:noFill/>
        </p:spPr>
        <p:txBody>
          <a:bodyPr wrap="square">
            <a:spAutoFit/>
          </a:bodyPr>
          <a:lstStyle/>
          <a:p>
            <a:pPr marL="457200" marR="0" lvl="0" indent="-457200">
              <a:spcBef>
                <a:spcPts val="0"/>
              </a:spcBef>
              <a:spcAft>
                <a:spcPts val="0"/>
              </a:spcAft>
              <a:buFont typeface="Arial" panose="020B0604020202020204" pitchFamily="34" charset="0"/>
              <a:buChar char="•"/>
            </a:pPr>
            <a:r>
              <a:rPr lang="en-US" sz="4000" dirty="0">
                <a:effectLst/>
                <a:ea typeface="Calibri" panose="020F0502020204030204" pitchFamily="34" charset="0"/>
                <a:cs typeface="Arial" panose="020B0604020202020204" pitchFamily="34" charset="0"/>
              </a:rPr>
              <a:t>Trust packet capture data</a:t>
            </a:r>
          </a:p>
          <a:p>
            <a:pPr marL="457200" marR="0" lvl="0" indent="-457200">
              <a:spcBef>
                <a:spcPts val="0"/>
              </a:spcBef>
              <a:spcAft>
                <a:spcPts val="0"/>
              </a:spcAft>
              <a:buFont typeface="Arial" panose="020B0604020202020204" pitchFamily="34" charset="0"/>
              <a:buChar char="•"/>
            </a:pPr>
            <a:r>
              <a:rPr lang="en-US" sz="4000" dirty="0">
                <a:effectLst/>
                <a:ea typeface="Calibri" panose="020F0502020204030204" pitchFamily="34" charset="0"/>
                <a:cs typeface="Arial" panose="020B0604020202020204" pitchFamily="34" charset="0"/>
              </a:rPr>
              <a:t>Network </a:t>
            </a:r>
            <a:r>
              <a:rPr lang="en-US" sz="4000" dirty="0" err="1">
                <a:effectLst/>
                <a:ea typeface="Calibri" panose="020F0502020204030204" pitchFamily="34" charset="0"/>
                <a:cs typeface="Arial" panose="020B0604020202020204" pitchFamily="34" charset="0"/>
              </a:rPr>
              <a:t>mgmt</a:t>
            </a:r>
            <a:r>
              <a:rPr lang="en-US" sz="4000" dirty="0">
                <a:effectLst/>
                <a:ea typeface="Calibri" panose="020F0502020204030204" pitchFamily="34" charset="0"/>
                <a:cs typeface="Arial" panose="020B0604020202020204" pitchFamily="34" charset="0"/>
              </a:rPr>
              <a:t> moves to a decentralized, smart contract-based system </a:t>
            </a:r>
          </a:p>
          <a:p>
            <a:pPr marL="457200" marR="0" lvl="0" indent="-457200">
              <a:spcBef>
                <a:spcPts val="0"/>
              </a:spcBef>
              <a:spcAft>
                <a:spcPts val="0"/>
              </a:spcAft>
              <a:buFont typeface="Arial" panose="020B0604020202020204" pitchFamily="34" charset="0"/>
              <a:buChar char="•"/>
            </a:pPr>
            <a:r>
              <a:rPr lang="en-US" sz="4000" dirty="0">
                <a:ea typeface="Calibri" panose="020F0502020204030204" pitchFamily="34" charset="0"/>
                <a:cs typeface="Arial" panose="020B0604020202020204" pitchFamily="34" charset="0"/>
              </a:rPr>
              <a:t>Signing routing advertisements, proof of transit.</a:t>
            </a:r>
          </a:p>
          <a:p>
            <a:pPr marL="1371600" lvl="2" indent="-457200">
              <a:buFont typeface="Arial" panose="020B0604020202020204" pitchFamily="34" charset="0"/>
              <a:buChar char="•"/>
            </a:pPr>
            <a:r>
              <a:rPr lang="en-US" sz="3200" dirty="0">
                <a:effectLst/>
                <a:ea typeface="Calibri" panose="020F0502020204030204" pitchFamily="34" charset="0"/>
                <a:cs typeface="Arial" panose="020B0604020202020204" pitchFamily="34" charset="0"/>
              </a:rPr>
              <a:t>BGP/RPKI. ROA’s in a blockchain</a:t>
            </a:r>
          </a:p>
          <a:p>
            <a:pPr marL="457200" marR="0" lvl="0" indent="-457200">
              <a:spcBef>
                <a:spcPts val="0"/>
              </a:spcBef>
              <a:spcAft>
                <a:spcPts val="0"/>
              </a:spcAft>
              <a:buFont typeface="Arial" panose="020B0604020202020204" pitchFamily="34" charset="0"/>
              <a:buChar char="•"/>
            </a:pPr>
            <a:r>
              <a:rPr lang="en-US" sz="4000" dirty="0">
                <a:ea typeface="Calibri" panose="020F0502020204030204" pitchFamily="34" charset="0"/>
                <a:cs typeface="Arial" panose="020B0604020202020204" pitchFamily="34" charset="0"/>
              </a:rPr>
              <a:t>Overlays, such as LISP, to find best DLT peer</a:t>
            </a:r>
            <a:endParaRPr lang="en-US" sz="4000" dirty="0">
              <a:effectLst/>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8AF4D57B-B018-C814-0E1F-DDAB27E2317D}"/>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Blockchain Routing Opportunities</a:t>
            </a:r>
          </a:p>
        </p:txBody>
      </p:sp>
    </p:spTree>
    <p:extLst>
      <p:ext uri="{BB962C8B-B14F-4D97-AF65-F5344CB8AC3E}">
        <p14:creationId xmlns:p14="http://schemas.microsoft.com/office/powerpoint/2010/main" val="168428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117A5-958B-4BD1-91BE-D4BE3A5AC1B0}"/>
              </a:ext>
            </a:extLst>
          </p:cNvPr>
          <p:cNvSpPr>
            <a:spLocks noGrp="1"/>
          </p:cNvSpPr>
          <p:nvPr>
            <p:ph idx="1"/>
          </p:nvPr>
        </p:nvSpPr>
        <p:spPr>
          <a:xfrm>
            <a:off x="363332" y="1592046"/>
            <a:ext cx="11685754" cy="4444393"/>
          </a:xfrm>
        </p:spPr>
        <p:txBody>
          <a:bodyPr>
            <a:noAutofit/>
          </a:bodyPr>
          <a:lstStyle/>
          <a:p>
            <a:pPr marL="0" indent="0">
              <a:buNone/>
            </a:pPr>
            <a:r>
              <a:rPr lang="en-US" sz="3200" dirty="0"/>
              <a:t>Review possible </a:t>
            </a:r>
            <a:r>
              <a:rPr lang="en-US" sz="3200" b="1" dirty="0"/>
              <a:t>opportunities</a:t>
            </a:r>
            <a:r>
              <a:rPr lang="en-US" sz="3200" dirty="0"/>
              <a:t> of using </a:t>
            </a:r>
            <a:r>
              <a:rPr lang="en-US" sz="3200" i="1" dirty="0"/>
              <a:t>Distributed Consensus Systems </a:t>
            </a:r>
            <a:r>
              <a:rPr lang="en-US" sz="3200" dirty="0"/>
              <a:t>(DCSs) to secure BGP policies within a domain and across the global Internet</a:t>
            </a:r>
          </a:p>
          <a:p>
            <a:pPr marL="0" indent="0">
              <a:buNone/>
            </a:pPr>
            <a:endParaRPr lang="en-US" sz="1000" dirty="0"/>
          </a:p>
          <a:p>
            <a:pPr marL="0" indent="0">
              <a:buNone/>
            </a:pPr>
            <a:r>
              <a:rPr lang="en-US" sz="3200" dirty="0"/>
              <a:t>Propose that BGP data could be placed in a DCS and smart contracts can </a:t>
            </a:r>
            <a:r>
              <a:rPr lang="en-US" sz="3200" b="1" dirty="0"/>
              <a:t>control how the data is managed</a:t>
            </a:r>
          </a:p>
          <a:p>
            <a:pPr marL="0" indent="0">
              <a:buNone/>
            </a:pPr>
            <a:endParaRPr lang="en-US" sz="1000" dirty="0"/>
          </a:p>
          <a:p>
            <a:pPr marL="0" indent="0">
              <a:buNone/>
            </a:pPr>
            <a:r>
              <a:rPr lang="en-US" sz="3200" dirty="0"/>
              <a:t>Create a </a:t>
            </a:r>
            <a:r>
              <a:rPr lang="en-US" sz="3200" b="1" dirty="0"/>
              <a:t>single source of truth</a:t>
            </a:r>
            <a:r>
              <a:rPr lang="en-US" sz="3200" dirty="0"/>
              <a:t>, something for which DCSs are particularly well suited, as a </a:t>
            </a:r>
            <a:r>
              <a:rPr lang="en-US" sz="3200" b="1" dirty="0"/>
              <a:t>complement</a:t>
            </a:r>
            <a:r>
              <a:rPr lang="en-US" sz="3200" dirty="0"/>
              <a:t> to existing IRR and RPKI mechanisms</a:t>
            </a:r>
          </a:p>
        </p:txBody>
      </p:sp>
      <p:sp>
        <p:nvSpPr>
          <p:cNvPr id="4" name="Title 1">
            <a:extLst>
              <a:ext uri="{FF2B5EF4-FFF2-40B4-BE49-F238E27FC236}">
                <a16:creationId xmlns:a16="http://schemas.microsoft.com/office/drawing/2014/main" id="{0907B256-0A28-D6BE-1557-170E4A987D9E}"/>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draft-mcbride-rtgwg-bgp-blockchain</a:t>
            </a:r>
          </a:p>
        </p:txBody>
      </p:sp>
    </p:spTree>
    <p:extLst>
      <p:ext uri="{BB962C8B-B14F-4D97-AF65-F5344CB8AC3E}">
        <p14:creationId xmlns:p14="http://schemas.microsoft.com/office/powerpoint/2010/main" val="326062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117A5-958B-4BD1-91BE-D4BE3A5AC1B0}"/>
              </a:ext>
            </a:extLst>
          </p:cNvPr>
          <p:cNvSpPr>
            <a:spLocks noGrp="1"/>
          </p:cNvSpPr>
          <p:nvPr>
            <p:ph idx="1"/>
          </p:nvPr>
        </p:nvSpPr>
        <p:spPr>
          <a:xfrm>
            <a:off x="235423" y="1269997"/>
            <a:ext cx="5767817" cy="5323360"/>
          </a:xfrm>
        </p:spPr>
        <p:txBody>
          <a:bodyPr>
            <a:normAutofit/>
          </a:bodyPr>
          <a:lstStyle/>
          <a:p>
            <a:r>
              <a:rPr lang="en-US" b="1" dirty="0"/>
              <a:t>Smart contracts </a:t>
            </a:r>
            <a:r>
              <a:rPr lang="en-US" dirty="0"/>
              <a:t>are programs realizing BGP-related operations and store their (distributed) state in a DCS</a:t>
            </a:r>
          </a:p>
          <a:p>
            <a:pPr marL="457200" lvl="1" indent="0">
              <a:buNone/>
            </a:pPr>
            <a:r>
              <a:rPr lang="en-US" dirty="0"/>
              <a:t>-&gt; A DCS could be used to supplement </a:t>
            </a:r>
            <a:br>
              <a:rPr lang="en-US" dirty="0"/>
            </a:br>
            <a:r>
              <a:rPr lang="en-US" dirty="0"/>
              <a:t>    existing BGP management</a:t>
            </a:r>
          </a:p>
          <a:p>
            <a:r>
              <a:rPr lang="en-US" dirty="0"/>
              <a:t>A </a:t>
            </a:r>
            <a:r>
              <a:rPr lang="en-US" b="1" dirty="0"/>
              <a:t>BGP related smart contract </a:t>
            </a:r>
            <a:r>
              <a:rPr lang="en-US" dirty="0"/>
              <a:t>could be executed when some condition such as receiving an update with too many prepends or hijacking detection</a:t>
            </a:r>
          </a:p>
          <a:p>
            <a:r>
              <a:rPr lang="en-US" dirty="0"/>
              <a:t>DCS realized through a </a:t>
            </a:r>
            <a:r>
              <a:rPr lang="en-US" b="1" dirty="0"/>
              <a:t>P2P Network </a:t>
            </a:r>
            <a:r>
              <a:rPr lang="en-US" dirty="0"/>
              <a:t>where participating nodes verify transactions, execute smart contracts, boot/seed nodes to bootstrap clients/new nodes, process new blocks, full </a:t>
            </a:r>
            <a:r>
              <a:rPr lang="en-US" dirty="0" err="1"/>
              <a:t>nodes,lightweight</a:t>
            </a:r>
            <a:r>
              <a:rPr lang="en-US" dirty="0"/>
              <a:t> nodes...</a:t>
            </a:r>
          </a:p>
        </p:txBody>
      </p:sp>
      <p:grpSp>
        <p:nvGrpSpPr>
          <p:cNvPr id="4" name="Group 3">
            <a:extLst>
              <a:ext uri="{FF2B5EF4-FFF2-40B4-BE49-F238E27FC236}">
                <a16:creationId xmlns:a16="http://schemas.microsoft.com/office/drawing/2014/main" id="{144CC6F6-1B85-4F01-8140-05D9AFC0210C}"/>
              </a:ext>
            </a:extLst>
          </p:cNvPr>
          <p:cNvGrpSpPr/>
          <p:nvPr/>
        </p:nvGrpSpPr>
        <p:grpSpPr>
          <a:xfrm>
            <a:off x="6477315" y="3566160"/>
            <a:ext cx="5236149" cy="2829626"/>
            <a:chOff x="2467655" y="2119431"/>
            <a:chExt cx="6032847" cy="3258815"/>
          </a:xfrm>
        </p:grpSpPr>
        <p:cxnSp>
          <p:nvCxnSpPr>
            <p:cNvPr id="5" name="Straight Connector 4">
              <a:extLst>
                <a:ext uri="{FF2B5EF4-FFF2-40B4-BE49-F238E27FC236}">
                  <a16:creationId xmlns:a16="http://schemas.microsoft.com/office/drawing/2014/main" id="{E8A7E615-0E5B-4662-9443-073A9A7DFC97}"/>
                </a:ext>
              </a:extLst>
            </p:cNvPr>
            <p:cNvCxnSpPr>
              <a:cxnSpLocks/>
              <a:stCxn id="16" idx="4"/>
              <a:endCxn id="14" idx="4"/>
            </p:cNvCxnSpPr>
            <p:nvPr/>
          </p:nvCxnSpPr>
          <p:spPr>
            <a:xfrm flipH="1" flipV="1">
              <a:off x="4842386" y="3601478"/>
              <a:ext cx="431623" cy="1270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9A6D8AD-EF5E-4801-AECA-C89B275969F3}"/>
                </a:ext>
              </a:extLst>
            </p:cNvPr>
            <p:cNvCxnSpPr>
              <a:cxnSpLocks/>
              <a:stCxn id="13" idx="2"/>
              <a:endCxn id="17" idx="6"/>
            </p:cNvCxnSpPr>
            <p:nvPr/>
          </p:nvCxnSpPr>
          <p:spPr>
            <a:xfrm>
              <a:off x="4156202" y="4132159"/>
              <a:ext cx="2979068" cy="2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3499D7-5BB3-4949-AC7E-B22D8DCB1087}"/>
                </a:ext>
              </a:extLst>
            </p:cNvPr>
            <p:cNvCxnSpPr>
              <a:cxnSpLocks/>
              <a:stCxn id="12" idx="6"/>
              <a:endCxn id="21" idx="2"/>
            </p:cNvCxnSpPr>
            <p:nvPr/>
          </p:nvCxnSpPr>
          <p:spPr>
            <a:xfrm>
              <a:off x="3792408" y="4768027"/>
              <a:ext cx="3567041" cy="4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CE8461-A508-4B63-B72D-D51174F7D0D2}"/>
                </a:ext>
              </a:extLst>
            </p:cNvPr>
            <p:cNvCxnSpPr>
              <a:cxnSpLocks/>
              <a:stCxn id="22" idx="7"/>
              <a:endCxn id="23" idx="3"/>
            </p:cNvCxnSpPr>
            <p:nvPr/>
          </p:nvCxnSpPr>
          <p:spPr>
            <a:xfrm flipV="1">
              <a:off x="4435388" y="3563719"/>
              <a:ext cx="1161347" cy="1163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B7AE34-BAFA-468F-A7A3-4DE21DCC3B12}"/>
                </a:ext>
              </a:extLst>
            </p:cNvPr>
            <p:cNvCxnSpPr>
              <a:cxnSpLocks/>
              <a:stCxn id="12" idx="7"/>
            </p:cNvCxnSpPr>
            <p:nvPr/>
          </p:nvCxnSpPr>
          <p:spPr>
            <a:xfrm flipV="1">
              <a:off x="3760730" y="3589409"/>
              <a:ext cx="1018263" cy="11082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3510C1E1-A8DA-4F4C-8CBA-31DBFF22FC37}"/>
                </a:ext>
              </a:extLst>
            </p:cNvPr>
            <p:cNvSpPr>
              <a:spLocks/>
            </p:cNvSpPr>
            <p:nvPr/>
          </p:nvSpPr>
          <p:spPr bwMode="auto">
            <a:xfrm>
              <a:off x="3215148" y="2615382"/>
              <a:ext cx="4719484" cy="276286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38100" cap="flat">
              <a:solidFill>
                <a:srgbClr val="F68B1F"/>
              </a:solidFill>
              <a:prstDash val="solid"/>
              <a:miter lim="800000"/>
              <a:headEnd/>
              <a:tailEnd/>
            </a:ln>
          </p:spPr>
          <p:txBody>
            <a:bodyPr/>
            <a:lstStyle/>
            <a:p>
              <a:pPr fontAlgn="auto">
                <a:spcBef>
                  <a:spcPts val="0"/>
                </a:spcBef>
                <a:spcAft>
                  <a:spcPts val="0"/>
                </a:spcAft>
                <a:buClr>
                  <a:srgbClr val="CC9900"/>
                </a:buClr>
                <a:buNone/>
                <a:defRPr/>
              </a:pPr>
              <a:endParaRPr lang="en-US" altLang="zh-CN" sz="1200" kern="0" dirty="0">
                <a:solidFill>
                  <a:sysClr val="windowText" lastClr="000000"/>
                </a:solidFill>
                <a:latin typeface="Arial"/>
                <a:ea typeface="Arial Unicode MS" pitchFamily="34" charset="-122"/>
                <a:cs typeface="Arial" pitchFamily="34" charset="0"/>
              </a:endParaRPr>
            </a:p>
          </p:txBody>
        </p:sp>
        <p:sp>
          <p:nvSpPr>
            <p:cNvPr id="11" name="TextBox 10">
              <a:extLst>
                <a:ext uri="{FF2B5EF4-FFF2-40B4-BE49-F238E27FC236}">
                  <a16:creationId xmlns:a16="http://schemas.microsoft.com/office/drawing/2014/main" id="{5F4DCD82-9E3C-40B8-B2F6-E733E37B0288}"/>
                </a:ext>
              </a:extLst>
            </p:cNvPr>
            <p:cNvSpPr txBox="1"/>
            <p:nvPr/>
          </p:nvSpPr>
          <p:spPr>
            <a:xfrm>
              <a:off x="4584616" y="4936548"/>
              <a:ext cx="2448238" cy="425351"/>
            </a:xfrm>
            <a:prstGeom prst="rect">
              <a:avLst/>
            </a:prstGeom>
            <a:noFill/>
          </p:spPr>
          <p:txBody>
            <a:bodyPr wrap="square" rtlCol="0">
              <a:spAutoFit/>
            </a:bodyPr>
            <a:lstStyle/>
            <a:p>
              <a:r>
                <a:rPr lang="en-US" dirty="0">
                  <a:solidFill>
                    <a:srgbClr val="0070C0"/>
                  </a:solidFill>
                </a:rPr>
                <a:t>TCP/IP Network</a:t>
              </a:r>
            </a:p>
          </p:txBody>
        </p:sp>
        <p:sp>
          <p:nvSpPr>
            <p:cNvPr id="12" name="Flowchart: Connector 11">
              <a:extLst>
                <a:ext uri="{FF2B5EF4-FFF2-40B4-BE49-F238E27FC236}">
                  <a16:creationId xmlns:a16="http://schemas.microsoft.com/office/drawing/2014/main" id="{13E8AFB5-543B-425F-A82B-172884762BEB}"/>
                </a:ext>
              </a:extLst>
            </p:cNvPr>
            <p:cNvSpPr/>
            <p:nvPr/>
          </p:nvSpPr>
          <p:spPr>
            <a:xfrm>
              <a:off x="3576098" y="4668475"/>
              <a:ext cx="216310" cy="199103"/>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A92F2876-1C38-47D3-813D-A90D9809F68D}"/>
                </a:ext>
              </a:extLst>
            </p:cNvPr>
            <p:cNvSpPr/>
            <p:nvPr/>
          </p:nvSpPr>
          <p:spPr>
            <a:xfrm>
              <a:off x="4156202" y="4032607"/>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23BB12F0-0008-4577-A67D-2FDBBCD32B3D}"/>
                </a:ext>
              </a:extLst>
            </p:cNvPr>
            <p:cNvSpPr/>
            <p:nvPr/>
          </p:nvSpPr>
          <p:spPr>
            <a:xfrm>
              <a:off x="4734231" y="3402375"/>
              <a:ext cx="216310" cy="199103"/>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5F01EC3A-8BA4-4904-8F96-59565926BBF9}"/>
                </a:ext>
              </a:extLst>
            </p:cNvPr>
            <p:cNvSpPr/>
            <p:nvPr/>
          </p:nvSpPr>
          <p:spPr>
            <a:xfrm>
              <a:off x="5560141" y="4032449"/>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D5B5C06B-0089-4B5B-A0AA-CA639DB6E5D9}"/>
                </a:ext>
              </a:extLst>
            </p:cNvPr>
            <p:cNvSpPr/>
            <p:nvPr/>
          </p:nvSpPr>
          <p:spPr>
            <a:xfrm>
              <a:off x="5165854"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4D387BC5-537D-4BEA-940D-E76749C2DBB9}"/>
                </a:ext>
              </a:extLst>
            </p:cNvPr>
            <p:cNvSpPr/>
            <p:nvPr/>
          </p:nvSpPr>
          <p:spPr>
            <a:xfrm>
              <a:off x="6918960" y="4035375"/>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362CAF48-A662-420B-ABA6-86B620541A02}"/>
                </a:ext>
              </a:extLst>
            </p:cNvPr>
            <p:cNvSpPr/>
            <p:nvPr/>
          </p:nvSpPr>
          <p:spPr>
            <a:xfrm>
              <a:off x="5917027"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DCF14F8-1AA1-4FB6-8B16-D9A1639E9BD4}"/>
                </a:ext>
              </a:extLst>
            </p:cNvPr>
            <p:cNvSpPr/>
            <p:nvPr/>
          </p:nvSpPr>
          <p:spPr>
            <a:xfrm>
              <a:off x="6668200"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5E30B922-FE79-483C-BBE4-9AD7C6BB35D2}"/>
                </a:ext>
              </a:extLst>
            </p:cNvPr>
            <p:cNvSpPr/>
            <p:nvPr/>
          </p:nvSpPr>
          <p:spPr>
            <a:xfrm>
              <a:off x="6256157" y="4035375"/>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2F275A4E-1567-4C3D-941E-FA0C5476AC6C}"/>
                </a:ext>
              </a:extLst>
            </p:cNvPr>
            <p:cNvSpPr/>
            <p:nvPr/>
          </p:nvSpPr>
          <p:spPr>
            <a:xfrm>
              <a:off x="7359449"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334F7C9A-B278-44D0-927C-85A684AB9B44}"/>
                </a:ext>
              </a:extLst>
            </p:cNvPr>
            <p:cNvSpPr/>
            <p:nvPr/>
          </p:nvSpPr>
          <p:spPr>
            <a:xfrm>
              <a:off x="4250756" y="4697633"/>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E765CFFE-3839-4E06-96BB-C6DCEFC1EA1A}"/>
                </a:ext>
              </a:extLst>
            </p:cNvPr>
            <p:cNvSpPr/>
            <p:nvPr/>
          </p:nvSpPr>
          <p:spPr>
            <a:xfrm>
              <a:off x="5565057" y="3393774"/>
              <a:ext cx="216310" cy="199103"/>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28C71E65-8639-46C4-80B7-B721442CD2F8}"/>
                </a:ext>
              </a:extLst>
            </p:cNvPr>
            <p:cNvSpPr/>
            <p:nvPr/>
          </p:nvSpPr>
          <p:spPr>
            <a:xfrm>
              <a:off x="4911210" y="4026670"/>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9BDEE67-A28D-4C04-98D2-435579AC7612}"/>
                </a:ext>
              </a:extLst>
            </p:cNvPr>
            <p:cNvCxnSpPr>
              <a:cxnSpLocks/>
              <a:stCxn id="15" idx="1"/>
              <a:endCxn id="14" idx="5"/>
            </p:cNvCxnSpPr>
            <p:nvPr/>
          </p:nvCxnSpPr>
          <p:spPr>
            <a:xfrm flipH="1" flipV="1">
              <a:off x="4918863" y="3572320"/>
              <a:ext cx="672956" cy="48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06B525-17E5-4F21-A11A-AB5816420502}"/>
                </a:ext>
              </a:extLst>
            </p:cNvPr>
            <p:cNvCxnSpPr>
              <a:cxnSpLocks/>
              <a:stCxn id="20" idx="2"/>
              <a:endCxn id="14" idx="6"/>
            </p:cNvCxnSpPr>
            <p:nvPr/>
          </p:nvCxnSpPr>
          <p:spPr>
            <a:xfrm flipH="1" flipV="1">
              <a:off x="4950541" y="3501927"/>
              <a:ext cx="1305616" cy="63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DFFD0-8FD3-422B-B70F-924EEE512305}"/>
                </a:ext>
              </a:extLst>
            </p:cNvPr>
            <p:cNvCxnSpPr>
              <a:cxnSpLocks/>
              <a:stCxn id="17" idx="1"/>
              <a:endCxn id="14" idx="6"/>
            </p:cNvCxnSpPr>
            <p:nvPr/>
          </p:nvCxnSpPr>
          <p:spPr>
            <a:xfrm flipH="1" flipV="1">
              <a:off x="4950541" y="3501927"/>
              <a:ext cx="2000097" cy="562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2C1C70-2CC0-4F2C-BFC3-00714835331B}"/>
                </a:ext>
              </a:extLst>
            </p:cNvPr>
            <p:cNvCxnSpPr>
              <a:cxnSpLocks/>
              <a:stCxn id="13" idx="7"/>
              <a:endCxn id="23" idx="2"/>
            </p:cNvCxnSpPr>
            <p:nvPr/>
          </p:nvCxnSpPr>
          <p:spPr>
            <a:xfrm flipV="1">
              <a:off x="4340834" y="3493326"/>
              <a:ext cx="1224223" cy="568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6D83E-79BE-468B-89B5-0BFA9C31FCEC}"/>
                </a:ext>
              </a:extLst>
            </p:cNvPr>
            <p:cNvCxnSpPr>
              <a:cxnSpLocks/>
              <a:stCxn id="15" idx="0"/>
              <a:endCxn id="23" idx="4"/>
            </p:cNvCxnSpPr>
            <p:nvPr/>
          </p:nvCxnSpPr>
          <p:spPr>
            <a:xfrm flipV="1">
              <a:off x="5668296" y="3592877"/>
              <a:ext cx="4916" cy="439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6A57DD-39FD-4855-83DA-29AB8D365E4B}"/>
                </a:ext>
              </a:extLst>
            </p:cNvPr>
            <p:cNvCxnSpPr>
              <a:cxnSpLocks/>
              <a:stCxn id="20" idx="1"/>
              <a:endCxn id="23" idx="5"/>
            </p:cNvCxnSpPr>
            <p:nvPr/>
          </p:nvCxnSpPr>
          <p:spPr>
            <a:xfrm flipH="1" flipV="1">
              <a:off x="5749689" y="3563719"/>
              <a:ext cx="538146" cy="500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21156AB-B1D0-41E8-BF66-61D02B6CCD5E}"/>
                </a:ext>
              </a:extLst>
            </p:cNvPr>
            <p:cNvCxnSpPr>
              <a:cxnSpLocks/>
              <a:stCxn id="17" idx="1"/>
              <a:endCxn id="23" idx="5"/>
            </p:cNvCxnSpPr>
            <p:nvPr/>
          </p:nvCxnSpPr>
          <p:spPr>
            <a:xfrm flipH="1" flipV="1">
              <a:off x="5749689" y="3563719"/>
              <a:ext cx="1200949" cy="500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765485-B12E-4936-A8C2-BD4176C693E4}"/>
                </a:ext>
              </a:extLst>
            </p:cNvPr>
            <p:cNvCxnSpPr>
              <a:cxnSpLocks/>
              <a:stCxn id="22" idx="0"/>
              <a:endCxn id="13" idx="4"/>
            </p:cNvCxnSpPr>
            <p:nvPr/>
          </p:nvCxnSpPr>
          <p:spPr>
            <a:xfrm flipH="1" flipV="1">
              <a:off x="4264357" y="4231710"/>
              <a:ext cx="94554" cy="465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10A461-9B6C-42F4-B9BC-2C6369457007}"/>
                </a:ext>
              </a:extLst>
            </p:cNvPr>
            <p:cNvCxnSpPr>
              <a:cxnSpLocks/>
              <a:stCxn id="16" idx="1"/>
              <a:endCxn id="13" idx="5"/>
            </p:cNvCxnSpPr>
            <p:nvPr/>
          </p:nvCxnSpPr>
          <p:spPr>
            <a:xfrm flipH="1" flipV="1">
              <a:off x="4340834" y="4202552"/>
              <a:ext cx="856698" cy="499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86F19F-AB84-4CD1-B23F-7E66FE2C4DE7}"/>
                </a:ext>
              </a:extLst>
            </p:cNvPr>
            <p:cNvCxnSpPr>
              <a:cxnSpLocks/>
              <a:stCxn id="12" idx="7"/>
              <a:endCxn id="24" idx="2"/>
            </p:cNvCxnSpPr>
            <p:nvPr/>
          </p:nvCxnSpPr>
          <p:spPr>
            <a:xfrm flipV="1">
              <a:off x="3760730" y="4126222"/>
              <a:ext cx="1150480" cy="571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964BBB-7C82-44E0-99C4-8224596F99B3}"/>
                </a:ext>
              </a:extLst>
            </p:cNvPr>
            <p:cNvCxnSpPr>
              <a:cxnSpLocks/>
              <a:stCxn id="16" idx="7"/>
              <a:endCxn id="15" idx="3"/>
            </p:cNvCxnSpPr>
            <p:nvPr/>
          </p:nvCxnSpPr>
          <p:spPr>
            <a:xfrm flipV="1">
              <a:off x="5350486" y="4202394"/>
              <a:ext cx="241333" cy="499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962AF00-552B-43FC-AD87-A8D042073A69}"/>
                </a:ext>
              </a:extLst>
            </p:cNvPr>
            <p:cNvCxnSpPr>
              <a:cxnSpLocks/>
              <a:stCxn id="18" idx="1"/>
              <a:endCxn id="15" idx="4"/>
            </p:cNvCxnSpPr>
            <p:nvPr/>
          </p:nvCxnSpPr>
          <p:spPr>
            <a:xfrm flipH="1" flipV="1">
              <a:off x="5668296" y="4231552"/>
              <a:ext cx="280409" cy="470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7D71609-1B7E-42D8-A2E1-EB8351846A75}"/>
                </a:ext>
              </a:extLst>
            </p:cNvPr>
            <p:cNvCxnSpPr>
              <a:cxnSpLocks/>
              <a:stCxn id="19" idx="1"/>
              <a:endCxn id="15" idx="5"/>
            </p:cNvCxnSpPr>
            <p:nvPr/>
          </p:nvCxnSpPr>
          <p:spPr>
            <a:xfrm flipH="1" flipV="1">
              <a:off x="5744773" y="4202394"/>
              <a:ext cx="955105" cy="499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B07023-A046-4EB6-86F0-0CE527E5D27B}"/>
                </a:ext>
              </a:extLst>
            </p:cNvPr>
            <p:cNvCxnSpPr>
              <a:cxnSpLocks/>
              <a:stCxn id="18" idx="7"/>
              <a:endCxn id="20" idx="4"/>
            </p:cNvCxnSpPr>
            <p:nvPr/>
          </p:nvCxnSpPr>
          <p:spPr>
            <a:xfrm flipV="1">
              <a:off x="6101659" y="4234478"/>
              <a:ext cx="262653" cy="467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A53F92-3B61-4B98-B94D-B4231ED0F4F6}"/>
                </a:ext>
              </a:extLst>
            </p:cNvPr>
            <p:cNvCxnSpPr>
              <a:cxnSpLocks/>
              <a:stCxn id="19" idx="0"/>
              <a:endCxn id="20" idx="5"/>
            </p:cNvCxnSpPr>
            <p:nvPr/>
          </p:nvCxnSpPr>
          <p:spPr>
            <a:xfrm flipH="1" flipV="1">
              <a:off x="6440789" y="4205320"/>
              <a:ext cx="335566" cy="467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B5B26C-6E3F-4DED-8471-F0713930CF72}"/>
                </a:ext>
              </a:extLst>
            </p:cNvPr>
            <p:cNvCxnSpPr>
              <a:cxnSpLocks/>
              <a:stCxn id="21" idx="1"/>
              <a:endCxn id="20" idx="5"/>
            </p:cNvCxnSpPr>
            <p:nvPr/>
          </p:nvCxnSpPr>
          <p:spPr>
            <a:xfrm flipH="1" flipV="1">
              <a:off x="6440789" y="4205320"/>
              <a:ext cx="950338" cy="496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EA4225F-42A2-4350-AA77-411A0D46721F}"/>
                </a:ext>
              </a:extLst>
            </p:cNvPr>
            <p:cNvCxnSpPr>
              <a:cxnSpLocks/>
              <a:stCxn id="18" idx="7"/>
              <a:endCxn id="17" idx="3"/>
            </p:cNvCxnSpPr>
            <p:nvPr/>
          </p:nvCxnSpPr>
          <p:spPr>
            <a:xfrm flipV="1">
              <a:off x="6101659" y="4205320"/>
              <a:ext cx="848979" cy="496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7BA330-2913-4928-AEE8-D3A4C5B9F8D3}"/>
                </a:ext>
              </a:extLst>
            </p:cNvPr>
            <p:cNvCxnSpPr>
              <a:cxnSpLocks/>
              <a:stCxn id="19" idx="0"/>
              <a:endCxn id="17" idx="4"/>
            </p:cNvCxnSpPr>
            <p:nvPr/>
          </p:nvCxnSpPr>
          <p:spPr>
            <a:xfrm flipV="1">
              <a:off x="6776355" y="4234478"/>
              <a:ext cx="250760" cy="438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F4A6BF-883B-454E-893A-1B60A6E5EA85}"/>
                </a:ext>
              </a:extLst>
            </p:cNvPr>
            <p:cNvCxnSpPr>
              <a:cxnSpLocks/>
              <a:stCxn id="21" idx="1"/>
              <a:endCxn id="17" idx="5"/>
            </p:cNvCxnSpPr>
            <p:nvPr/>
          </p:nvCxnSpPr>
          <p:spPr>
            <a:xfrm flipH="1" flipV="1">
              <a:off x="7103592" y="4205320"/>
              <a:ext cx="287535" cy="496812"/>
            </a:xfrm>
            <a:prstGeom prst="line">
              <a:avLst/>
            </a:prstGeom>
          </p:spPr>
          <p:style>
            <a:lnRef idx="1">
              <a:schemeClr val="accent1"/>
            </a:lnRef>
            <a:fillRef idx="0">
              <a:schemeClr val="accent1"/>
            </a:fillRef>
            <a:effectRef idx="0">
              <a:schemeClr val="accent1"/>
            </a:effectRef>
            <a:fontRef idx="minor">
              <a:schemeClr val="tx1"/>
            </a:fontRef>
          </p:style>
        </p:cxnSp>
        <p:sp>
          <p:nvSpPr>
            <p:cNvPr id="44" name="Flowchart: Connector 43">
              <a:extLst>
                <a:ext uri="{FF2B5EF4-FFF2-40B4-BE49-F238E27FC236}">
                  <a16:creationId xmlns:a16="http://schemas.microsoft.com/office/drawing/2014/main" id="{A1D896FB-15F2-4F38-BA6B-563B7949C8A7}"/>
                </a:ext>
              </a:extLst>
            </p:cNvPr>
            <p:cNvSpPr/>
            <p:nvPr/>
          </p:nvSpPr>
          <p:spPr>
            <a:xfrm>
              <a:off x="4746743" y="212607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B1A516C7-4FC0-4EC3-944C-8468C0EFAC3D}"/>
                </a:ext>
              </a:extLst>
            </p:cNvPr>
            <p:cNvSpPr/>
            <p:nvPr/>
          </p:nvSpPr>
          <p:spPr>
            <a:xfrm>
              <a:off x="5095270" y="212258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FB9776E6-4C13-4FAB-B6A2-EE6C4098ACE9}"/>
                </a:ext>
              </a:extLst>
            </p:cNvPr>
            <p:cNvSpPr/>
            <p:nvPr/>
          </p:nvSpPr>
          <p:spPr>
            <a:xfrm>
              <a:off x="5438902" y="2119431"/>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EC87D23A-0F03-4338-B674-ED3BBF0C6DB3}"/>
                </a:ext>
              </a:extLst>
            </p:cNvPr>
            <p:cNvSpPr/>
            <p:nvPr/>
          </p:nvSpPr>
          <p:spPr>
            <a:xfrm>
              <a:off x="5776250" y="212258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51A64808-EB64-4B14-ACDD-34AA212B7131}"/>
                </a:ext>
              </a:extLst>
            </p:cNvPr>
            <p:cNvSpPr/>
            <p:nvPr/>
          </p:nvSpPr>
          <p:spPr>
            <a:xfrm>
              <a:off x="2467656" y="3878616"/>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68F9C686-CF9E-4A55-827B-A86311BA2B7D}"/>
                </a:ext>
              </a:extLst>
            </p:cNvPr>
            <p:cNvSpPr/>
            <p:nvPr/>
          </p:nvSpPr>
          <p:spPr>
            <a:xfrm>
              <a:off x="2472802" y="4175430"/>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80E9EF69-CBF4-4713-ACB2-E6F158C4E6A7}"/>
                </a:ext>
              </a:extLst>
            </p:cNvPr>
            <p:cNvSpPr/>
            <p:nvPr/>
          </p:nvSpPr>
          <p:spPr>
            <a:xfrm>
              <a:off x="2467656" y="4472244"/>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D12DFC39-A98F-4AA6-89A8-EDAF46B95F85}"/>
                </a:ext>
              </a:extLst>
            </p:cNvPr>
            <p:cNvSpPr/>
            <p:nvPr/>
          </p:nvSpPr>
          <p:spPr>
            <a:xfrm>
              <a:off x="2467655" y="4764830"/>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779B81D3-CDAC-406F-9581-58F1D95C7134}"/>
                </a:ext>
              </a:extLst>
            </p:cNvPr>
            <p:cNvCxnSpPr>
              <a:cxnSpLocks/>
              <a:stCxn id="44" idx="4"/>
            </p:cNvCxnSpPr>
            <p:nvPr/>
          </p:nvCxnSpPr>
          <p:spPr>
            <a:xfrm>
              <a:off x="4823202" y="2257978"/>
              <a:ext cx="19184" cy="56341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E37892C-F6CA-44C4-B934-6AEB851FC877}"/>
                </a:ext>
              </a:extLst>
            </p:cNvPr>
            <p:cNvCxnSpPr>
              <a:cxnSpLocks/>
            </p:cNvCxnSpPr>
            <p:nvPr/>
          </p:nvCxnSpPr>
          <p:spPr>
            <a:xfrm>
              <a:off x="5162136" y="2213529"/>
              <a:ext cx="3718" cy="563417"/>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461E0F7A-0D6D-4CF9-A464-4DAC021FFDC0}"/>
                </a:ext>
              </a:extLst>
            </p:cNvPr>
            <p:cNvCxnSpPr>
              <a:cxnSpLocks/>
            </p:cNvCxnSpPr>
            <p:nvPr/>
          </p:nvCxnSpPr>
          <p:spPr>
            <a:xfrm>
              <a:off x="5510607" y="2192025"/>
              <a:ext cx="0" cy="584921"/>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4CC03EE-72B7-415D-B97E-E83D5CB790AB}"/>
                </a:ext>
              </a:extLst>
            </p:cNvPr>
            <p:cNvCxnSpPr>
              <a:cxnSpLocks/>
            </p:cNvCxnSpPr>
            <p:nvPr/>
          </p:nvCxnSpPr>
          <p:spPr>
            <a:xfrm>
              <a:off x="5833524" y="2251338"/>
              <a:ext cx="4092" cy="64486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C7609E8-90FC-46EF-9F1A-00F947D47510}"/>
                </a:ext>
              </a:extLst>
            </p:cNvPr>
            <p:cNvCxnSpPr>
              <a:cxnSpLocks/>
              <a:stCxn id="48" idx="6"/>
            </p:cNvCxnSpPr>
            <p:nvPr/>
          </p:nvCxnSpPr>
          <p:spPr>
            <a:xfrm>
              <a:off x="2620573" y="3944569"/>
              <a:ext cx="987203"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393BB0A-2705-4651-822B-B01913361CD1}"/>
                </a:ext>
              </a:extLst>
            </p:cNvPr>
            <p:cNvCxnSpPr>
              <a:cxnSpLocks/>
              <a:stCxn id="49" idx="6"/>
            </p:cNvCxnSpPr>
            <p:nvPr/>
          </p:nvCxnSpPr>
          <p:spPr>
            <a:xfrm>
              <a:off x="2625719" y="4241383"/>
              <a:ext cx="754322" cy="17792"/>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ED472B1D-E744-40B2-9EBC-C431CC5235FD}"/>
                </a:ext>
              </a:extLst>
            </p:cNvPr>
            <p:cNvCxnSpPr>
              <a:cxnSpLocks/>
              <a:endCxn id="10" idx="2"/>
            </p:cNvCxnSpPr>
            <p:nvPr/>
          </p:nvCxnSpPr>
          <p:spPr>
            <a:xfrm>
              <a:off x="2620572" y="4538197"/>
              <a:ext cx="688494" cy="787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37A2273-1881-491C-B85B-F750569F1C1C}"/>
                </a:ext>
              </a:extLst>
            </p:cNvPr>
            <p:cNvCxnSpPr>
              <a:cxnSpLocks/>
            </p:cNvCxnSpPr>
            <p:nvPr/>
          </p:nvCxnSpPr>
          <p:spPr>
            <a:xfrm>
              <a:off x="2544113" y="4847365"/>
              <a:ext cx="764953" cy="0"/>
            </a:xfrm>
            <a:prstGeom prst="line">
              <a:avLst/>
            </a:prstGeom>
          </p:spPr>
          <p:style>
            <a:lnRef idx="1">
              <a:schemeClr val="dk1"/>
            </a:lnRef>
            <a:fillRef idx="0">
              <a:schemeClr val="dk1"/>
            </a:fillRef>
            <a:effectRef idx="0">
              <a:schemeClr val="dk1"/>
            </a:effectRef>
            <a:fontRef idx="minor">
              <a:schemeClr val="tx1"/>
            </a:fontRef>
          </p:style>
        </p:cxnSp>
        <p:sp>
          <p:nvSpPr>
            <p:cNvPr id="60" name="Flowchart: Connector 59">
              <a:extLst>
                <a:ext uri="{FF2B5EF4-FFF2-40B4-BE49-F238E27FC236}">
                  <a16:creationId xmlns:a16="http://schemas.microsoft.com/office/drawing/2014/main" id="{CEA5E398-D6CB-42ED-9B36-D5FBACBD5CD7}"/>
                </a:ext>
              </a:extLst>
            </p:cNvPr>
            <p:cNvSpPr/>
            <p:nvPr/>
          </p:nvSpPr>
          <p:spPr>
            <a:xfrm>
              <a:off x="8342439" y="3824544"/>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EACD38AD-7786-4CB5-B359-3A3013E33C83}"/>
                </a:ext>
              </a:extLst>
            </p:cNvPr>
            <p:cNvSpPr/>
            <p:nvPr/>
          </p:nvSpPr>
          <p:spPr>
            <a:xfrm>
              <a:off x="8347585" y="4121358"/>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802EC2B0-8752-47D5-9E8C-EAAF1903E383}"/>
                </a:ext>
              </a:extLst>
            </p:cNvPr>
            <p:cNvSpPr/>
            <p:nvPr/>
          </p:nvSpPr>
          <p:spPr>
            <a:xfrm>
              <a:off x="8342439" y="441817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BBE0CEFD-2D1A-4904-9C31-B824F66A4B3E}"/>
                </a:ext>
              </a:extLst>
            </p:cNvPr>
            <p:cNvSpPr/>
            <p:nvPr/>
          </p:nvSpPr>
          <p:spPr>
            <a:xfrm>
              <a:off x="8342438" y="4710758"/>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327FFE32-E272-4112-9A48-A7F9BF1286B7}"/>
                </a:ext>
              </a:extLst>
            </p:cNvPr>
            <p:cNvCxnSpPr>
              <a:cxnSpLocks/>
              <a:endCxn id="60" idx="2"/>
            </p:cNvCxnSpPr>
            <p:nvPr/>
          </p:nvCxnSpPr>
          <p:spPr>
            <a:xfrm>
              <a:off x="7551668" y="3881601"/>
              <a:ext cx="790771" cy="8896"/>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85FF6EE8-BE6A-4F29-9252-F79AC397949A}"/>
                </a:ext>
              </a:extLst>
            </p:cNvPr>
            <p:cNvCxnSpPr>
              <a:cxnSpLocks/>
            </p:cNvCxnSpPr>
            <p:nvPr/>
          </p:nvCxnSpPr>
          <p:spPr>
            <a:xfrm>
              <a:off x="7531551" y="4182863"/>
              <a:ext cx="790771" cy="889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19049B83-BB4E-441B-9B5E-3BAE268C8D8A}"/>
                </a:ext>
              </a:extLst>
            </p:cNvPr>
            <p:cNvCxnSpPr>
              <a:cxnSpLocks/>
              <a:endCxn id="62" idx="2"/>
            </p:cNvCxnSpPr>
            <p:nvPr/>
          </p:nvCxnSpPr>
          <p:spPr>
            <a:xfrm>
              <a:off x="7795134" y="4484125"/>
              <a:ext cx="547305"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DA3C3838-2E15-4EA7-B16E-7FBE4BD70C7E}"/>
                </a:ext>
              </a:extLst>
            </p:cNvPr>
            <p:cNvCxnSpPr>
              <a:cxnSpLocks/>
            </p:cNvCxnSpPr>
            <p:nvPr/>
          </p:nvCxnSpPr>
          <p:spPr>
            <a:xfrm>
              <a:off x="7895926" y="4756287"/>
              <a:ext cx="577035" cy="3284"/>
            </a:xfrm>
            <a:prstGeom prst="line">
              <a:avLst/>
            </a:prstGeom>
          </p:spPr>
          <p:style>
            <a:lnRef idx="1">
              <a:schemeClr val="dk1"/>
            </a:lnRef>
            <a:fillRef idx="0">
              <a:schemeClr val="dk1"/>
            </a:fillRef>
            <a:effectRef idx="0">
              <a:schemeClr val="dk1"/>
            </a:effectRef>
            <a:fontRef idx="minor">
              <a:schemeClr val="tx1"/>
            </a:fontRef>
          </p:style>
        </p:cxnSp>
      </p:grpSp>
      <p:pic>
        <p:nvPicPr>
          <p:cNvPr id="68" name="Picture 67">
            <a:extLst>
              <a:ext uri="{FF2B5EF4-FFF2-40B4-BE49-F238E27FC236}">
                <a16:creationId xmlns:a16="http://schemas.microsoft.com/office/drawing/2014/main" id="{9F0011A3-4C66-4DCD-8B74-86F7E4238DDF}"/>
              </a:ext>
            </a:extLst>
          </p:cNvPr>
          <p:cNvPicPr>
            <a:picLocks noChangeAspect="1"/>
          </p:cNvPicPr>
          <p:nvPr/>
        </p:nvPicPr>
        <p:blipFill>
          <a:blip r:embed="rId2"/>
          <a:stretch>
            <a:fillRect/>
          </a:stretch>
        </p:blipFill>
        <p:spPr>
          <a:xfrm>
            <a:off x="6168770" y="1072671"/>
            <a:ext cx="5878450" cy="2266566"/>
          </a:xfrm>
          <a:prstGeom prst="rect">
            <a:avLst/>
          </a:prstGeom>
        </p:spPr>
      </p:pic>
      <p:sp>
        <p:nvSpPr>
          <p:cNvPr id="71" name="Title 1">
            <a:extLst>
              <a:ext uri="{FF2B5EF4-FFF2-40B4-BE49-F238E27FC236}">
                <a16:creationId xmlns:a16="http://schemas.microsoft.com/office/drawing/2014/main" id="{B21C568D-A150-B317-9E8E-A50E46F4620A}"/>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BGP-Blockchain Background</a:t>
            </a:r>
          </a:p>
        </p:txBody>
      </p:sp>
    </p:spTree>
    <p:extLst>
      <p:ext uri="{BB962C8B-B14F-4D97-AF65-F5344CB8AC3E}">
        <p14:creationId xmlns:p14="http://schemas.microsoft.com/office/powerpoint/2010/main" val="37237499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21C568D-A150-B317-9E8E-A50E46F4620A}"/>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RIR – RPKI Blockchain Options</a:t>
            </a:r>
          </a:p>
        </p:txBody>
      </p:sp>
      <p:pic>
        <p:nvPicPr>
          <p:cNvPr id="72" name="Picture 71">
            <a:extLst>
              <a:ext uri="{FF2B5EF4-FFF2-40B4-BE49-F238E27FC236}">
                <a16:creationId xmlns:a16="http://schemas.microsoft.com/office/drawing/2014/main" id="{E2D1E655-A2A9-AB86-D7D1-6018D88B882E}"/>
              </a:ext>
            </a:extLst>
          </p:cNvPr>
          <p:cNvPicPr>
            <a:picLocks noChangeAspect="1"/>
          </p:cNvPicPr>
          <p:nvPr/>
        </p:nvPicPr>
        <p:blipFill>
          <a:blip r:embed="rId2"/>
          <a:stretch>
            <a:fillRect/>
          </a:stretch>
        </p:blipFill>
        <p:spPr>
          <a:xfrm>
            <a:off x="973883" y="1287115"/>
            <a:ext cx="9859597" cy="4951233"/>
          </a:xfrm>
          <a:prstGeom prst="rect">
            <a:avLst/>
          </a:prstGeom>
        </p:spPr>
      </p:pic>
      <p:sp>
        <p:nvSpPr>
          <p:cNvPr id="73" name="TextBox 72">
            <a:extLst>
              <a:ext uri="{FF2B5EF4-FFF2-40B4-BE49-F238E27FC236}">
                <a16:creationId xmlns:a16="http://schemas.microsoft.com/office/drawing/2014/main" id="{6DD2437C-8626-EFC4-A97E-D05CC23CEABB}"/>
              </a:ext>
            </a:extLst>
          </p:cNvPr>
          <p:cNvSpPr txBox="1"/>
          <p:nvPr/>
        </p:nvSpPr>
        <p:spPr>
          <a:xfrm>
            <a:off x="7433160" y="6439468"/>
            <a:ext cx="1556836" cy="307777"/>
          </a:xfrm>
          <a:prstGeom prst="rect">
            <a:avLst/>
          </a:prstGeom>
          <a:noFill/>
        </p:spPr>
        <p:txBody>
          <a:bodyPr wrap="none" rtlCol="0">
            <a:spAutoFit/>
          </a:bodyPr>
          <a:lstStyle/>
          <a:p>
            <a:r>
              <a:rPr lang="en-US" sz="1400" dirty="0"/>
              <a:t>Image: </a:t>
            </a:r>
            <a:r>
              <a:rPr lang="en-US" sz="1400" dirty="0" err="1"/>
              <a:t>Cloudfare</a:t>
            </a:r>
            <a:endParaRPr lang="en-US" sz="1400" dirty="0"/>
          </a:p>
        </p:txBody>
      </p:sp>
      <p:grpSp>
        <p:nvGrpSpPr>
          <p:cNvPr id="3" name="Group 2">
            <a:extLst>
              <a:ext uri="{FF2B5EF4-FFF2-40B4-BE49-F238E27FC236}">
                <a16:creationId xmlns:a16="http://schemas.microsoft.com/office/drawing/2014/main" id="{0CDE90AA-84DC-FB57-AD0B-4ACAA3A4F48F}"/>
              </a:ext>
            </a:extLst>
          </p:cNvPr>
          <p:cNvGrpSpPr/>
          <p:nvPr/>
        </p:nvGrpSpPr>
        <p:grpSpPr>
          <a:xfrm>
            <a:off x="9334624" y="4949735"/>
            <a:ext cx="1380387" cy="484632"/>
            <a:chOff x="9633204" y="5116684"/>
            <a:chExt cx="1380387" cy="484632"/>
          </a:xfrm>
        </p:grpSpPr>
        <p:sp>
          <p:nvSpPr>
            <p:cNvPr id="75" name="Arrow: Left 74">
              <a:extLst>
                <a:ext uri="{FF2B5EF4-FFF2-40B4-BE49-F238E27FC236}">
                  <a16:creationId xmlns:a16="http://schemas.microsoft.com/office/drawing/2014/main" id="{F63A2B0B-2E45-F44D-0892-02F00DD22AC9}"/>
                </a:ext>
              </a:extLst>
            </p:cNvPr>
            <p:cNvSpPr/>
            <p:nvPr/>
          </p:nvSpPr>
          <p:spPr>
            <a:xfrm>
              <a:off x="9633204" y="5116684"/>
              <a:ext cx="131157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F62ADA-2BF8-9EE3-D006-D9AA7299868A}"/>
                </a:ext>
              </a:extLst>
            </p:cNvPr>
            <p:cNvSpPr txBox="1"/>
            <p:nvPr/>
          </p:nvSpPr>
          <p:spPr>
            <a:xfrm>
              <a:off x="9702013" y="5212034"/>
              <a:ext cx="1311578" cy="276999"/>
            </a:xfrm>
            <a:prstGeom prst="rect">
              <a:avLst/>
            </a:prstGeom>
            <a:noFill/>
          </p:spPr>
          <p:txBody>
            <a:bodyPr wrap="none" rtlCol="0">
              <a:spAutoFit/>
            </a:bodyPr>
            <a:lstStyle/>
            <a:p>
              <a:r>
                <a:rPr lang="en-US" sz="1200" b="1" dirty="0">
                  <a:solidFill>
                    <a:srgbClr val="FFFF00"/>
                  </a:solidFill>
                </a:rPr>
                <a:t>BLOCKCHAIN?</a:t>
              </a:r>
            </a:p>
          </p:txBody>
        </p:sp>
      </p:grpSp>
      <p:grpSp>
        <p:nvGrpSpPr>
          <p:cNvPr id="7" name="Group 6">
            <a:extLst>
              <a:ext uri="{FF2B5EF4-FFF2-40B4-BE49-F238E27FC236}">
                <a16:creationId xmlns:a16="http://schemas.microsoft.com/office/drawing/2014/main" id="{A92DECD2-DACD-614E-AECE-10117F6993CF}"/>
              </a:ext>
            </a:extLst>
          </p:cNvPr>
          <p:cNvGrpSpPr/>
          <p:nvPr/>
        </p:nvGrpSpPr>
        <p:grpSpPr>
          <a:xfrm>
            <a:off x="3315740" y="5454706"/>
            <a:ext cx="1380387" cy="484632"/>
            <a:chOff x="9633204" y="5116684"/>
            <a:chExt cx="1380387" cy="484632"/>
          </a:xfrm>
        </p:grpSpPr>
        <p:sp>
          <p:nvSpPr>
            <p:cNvPr id="8" name="Arrow: Left 7">
              <a:extLst>
                <a:ext uri="{FF2B5EF4-FFF2-40B4-BE49-F238E27FC236}">
                  <a16:creationId xmlns:a16="http://schemas.microsoft.com/office/drawing/2014/main" id="{CC01E834-6AFD-3A4F-5CB3-23DFFF01F2B5}"/>
                </a:ext>
              </a:extLst>
            </p:cNvPr>
            <p:cNvSpPr/>
            <p:nvPr/>
          </p:nvSpPr>
          <p:spPr>
            <a:xfrm>
              <a:off x="9633204" y="5116684"/>
              <a:ext cx="131157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2C933A-C4D6-8FE5-E17D-29FC6F1CFE66}"/>
                </a:ext>
              </a:extLst>
            </p:cNvPr>
            <p:cNvSpPr txBox="1"/>
            <p:nvPr/>
          </p:nvSpPr>
          <p:spPr>
            <a:xfrm>
              <a:off x="9702013" y="5212034"/>
              <a:ext cx="1311578" cy="276999"/>
            </a:xfrm>
            <a:prstGeom prst="rect">
              <a:avLst/>
            </a:prstGeom>
            <a:noFill/>
          </p:spPr>
          <p:txBody>
            <a:bodyPr wrap="none" rtlCol="0">
              <a:spAutoFit/>
            </a:bodyPr>
            <a:lstStyle/>
            <a:p>
              <a:r>
                <a:rPr lang="en-US" sz="1200" b="1" dirty="0">
                  <a:solidFill>
                    <a:srgbClr val="FFFF00"/>
                  </a:solidFill>
                </a:rPr>
                <a:t>BLOCKCHAIN?</a:t>
              </a:r>
            </a:p>
          </p:txBody>
        </p:sp>
      </p:grpSp>
      <p:grpSp>
        <p:nvGrpSpPr>
          <p:cNvPr id="10" name="Group 9">
            <a:extLst>
              <a:ext uri="{FF2B5EF4-FFF2-40B4-BE49-F238E27FC236}">
                <a16:creationId xmlns:a16="http://schemas.microsoft.com/office/drawing/2014/main" id="{55BC1BF2-F425-F9B5-4D1F-80ACC63D4660}"/>
              </a:ext>
            </a:extLst>
          </p:cNvPr>
          <p:cNvGrpSpPr/>
          <p:nvPr/>
        </p:nvGrpSpPr>
        <p:grpSpPr>
          <a:xfrm rot="5400000">
            <a:off x="9254774" y="3752087"/>
            <a:ext cx="1380387" cy="484632"/>
            <a:chOff x="9633204" y="5116684"/>
            <a:chExt cx="1380387" cy="484632"/>
          </a:xfrm>
        </p:grpSpPr>
        <p:sp>
          <p:nvSpPr>
            <p:cNvPr id="11" name="Arrow: Left 10">
              <a:extLst>
                <a:ext uri="{FF2B5EF4-FFF2-40B4-BE49-F238E27FC236}">
                  <a16:creationId xmlns:a16="http://schemas.microsoft.com/office/drawing/2014/main" id="{F1C36D86-FBB6-470E-BF01-0551915FE608}"/>
                </a:ext>
              </a:extLst>
            </p:cNvPr>
            <p:cNvSpPr/>
            <p:nvPr/>
          </p:nvSpPr>
          <p:spPr>
            <a:xfrm>
              <a:off x="9633204" y="5116684"/>
              <a:ext cx="131157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CC4A41-ACE8-4C21-4AD6-B75AEF5E40B3}"/>
                </a:ext>
              </a:extLst>
            </p:cNvPr>
            <p:cNvSpPr txBox="1"/>
            <p:nvPr/>
          </p:nvSpPr>
          <p:spPr>
            <a:xfrm>
              <a:off x="9702013" y="5212034"/>
              <a:ext cx="1311578" cy="276999"/>
            </a:xfrm>
            <a:prstGeom prst="rect">
              <a:avLst/>
            </a:prstGeom>
            <a:noFill/>
          </p:spPr>
          <p:txBody>
            <a:bodyPr wrap="none" rtlCol="0">
              <a:spAutoFit/>
            </a:bodyPr>
            <a:lstStyle/>
            <a:p>
              <a:r>
                <a:rPr lang="en-US" sz="1200" b="1" dirty="0">
                  <a:solidFill>
                    <a:srgbClr val="FFFF00"/>
                  </a:solidFill>
                </a:rPr>
                <a:t>BLOCKCHAIN?</a:t>
              </a:r>
            </a:p>
          </p:txBody>
        </p:sp>
      </p:grpSp>
    </p:spTree>
    <p:extLst>
      <p:ext uri="{BB962C8B-B14F-4D97-AF65-F5344CB8AC3E}">
        <p14:creationId xmlns:p14="http://schemas.microsoft.com/office/powerpoint/2010/main" val="42034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117A5-958B-4BD1-91BE-D4BE3A5AC1B0}"/>
              </a:ext>
            </a:extLst>
          </p:cNvPr>
          <p:cNvSpPr>
            <a:spLocks noGrp="1"/>
          </p:cNvSpPr>
          <p:nvPr>
            <p:ph idx="1"/>
          </p:nvPr>
        </p:nvSpPr>
        <p:spPr>
          <a:xfrm>
            <a:off x="516653" y="1460688"/>
            <a:ext cx="11739722" cy="4926929"/>
          </a:xfrm>
        </p:spPr>
        <p:txBody>
          <a:bodyPr>
            <a:normAutofit fontScale="92500"/>
          </a:bodyPr>
          <a:lstStyle/>
          <a:p>
            <a:pPr marL="11113" indent="0">
              <a:buNone/>
            </a:pPr>
            <a:r>
              <a:rPr lang="en-US" sz="2800" b="1" dirty="0"/>
              <a:t>Perspective of the DLT Application:</a:t>
            </a:r>
          </a:p>
          <a:p>
            <a:r>
              <a:rPr lang="en-US" sz="2800" dirty="0"/>
              <a:t>DLTs do not typically care about the underlying TCP/IP network</a:t>
            </a:r>
          </a:p>
          <a:p>
            <a:r>
              <a:rPr lang="en-US" sz="2800" dirty="0"/>
              <a:t>They have a P2P overlay network (TCP, UDP based) and that is their focus</a:t>
            </a:r>
          </a:p>
          <a:p>
            <a:r>
              <a:rPr lang="en-US" sz="2800" dirty="0"/>
              <a:t>They focus on securing their application and do not worry about the network</a:t>
            </a:r>
          </a:p>
          <a:p>
            <a:pPr marL="0" indent="0">
              <a:buNone/>
            </a:pPr>
            <a:endParaRPr lang="en-US" sz="2800" dirty="0"/>
          </a:p>
          <a:p>
            <a:pPr marL="11113" indent="0">
              <a:buNone/>
            </a:pPr>
            <a:r>
              <a:rPr lang="en-US" sz="2800" b="1" dirty="0"/>
              <a:t>Perspective of the Network: </a:t>
            </a:r>
            <a:r>
              <a:rPr lang="en-US" sz="2800" dirty="0"/>
              <a:t>What is the impact of choices made by the application design on the network, e.g., in terms of costs, traffic generated etc.?</a:t>
            </a:r>
          </a:p>
          <a:p>
            <a:pPr marL="11113" indent="0">
              <a:buNone/>
            </a:pPr>
            <a:endParaRPr lang="en-US" sz="2800" dirty="0"/>
          </a:p>
          <a:p>
            <a:pPr marL="11113" indent="0">
              <a:buNone/>
            </a:pPr>
            <a:r>
              <a:rPr lang="en-US" sz="2800" b="1" dirty="0"/>
              <a:t>Our work aims to understand the </a:t>
            </a:r>
            <a:r>
              <a:rPr lang="en-US" sz="2800" b="1" u="sng" dirty="0"/>
              <a:t>impact</a:t>
            </a:r>
            <a:r>
              <a:rPr lang="en-US" sz="2800" b="1" dirty="0"/>
              <a:t> of DLTs on provider networks and the possible </a:t>
            </a:r>
            <a:r>
              <a:rPr lang="en-US" sz="2800" b="1" u="sng" dirty="0"/>
              <a:t>opportunities</a:t>
            </a:r>
            <a:r>
              <a:rPr lang="en-US" sz="2800" b="1" dirty="0"/>
              <a:t> to improve on those impacts</a:t>
            </a:r>
          </a:p>
          <a:p>
            <a:pPr marL="11113" indent="0">
              <a:buNone/>
            </a:pPr>
            <a:endParaRPr lang="en-US" sz="2800" dirty="0"/>
          </a:p>
          <a:p>
            <a:pPr marL="0" indent="0">
              <a:buNone/>
            </a:pPr>
            <a:endParaRPr lang="en-US" dirty="0"/>
          </a:p>
        </p:txBody>
      </p:sp>
      <p:sp>
        <p:nvSpPr>
          <p:cNvPr id="4" name="Title 1">
            <a:extLst>
              <a:ext uri="{FF2B5EF4-FFF2-40B4-BE49-F238E27FC236}">
                <a16:creationId xmlns:a16="http://schemas.microsoft.com/office/drawing/2014/main" id="{540DC1B7-81EE-5BE5-50D8-BA71EC94896B}"/>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draft-</a:t>
            </a:r>
            <a:r>
              <a:rPr lang="en-US" sz="4000" b="1" dirty="0" err="1"/>
              <a:t>trossen</a:t>
            </a:r>
            <a:r>
              <a:rPr lang="en-US" sz="4000" b="1" dirty="0"/>
              <a:t>-rtgwg-impact-of-</a:t>
            </a:r>
            <a:r>
              <a:rPr lang="en-US" sz="4000" b="1" dirty="0" err="1"/>
              <a:t>dlts</a:t>
            </a:r>
            <a:endParaRPr lang="en-US" sz="4000" b="1" dirty="0"/>
          </a:p>
        </p:txBody>
      </p:sp>
    </p:spTree>
    <p:extLst>
      <p:ext uri="{BB962C8B-B14F-4D97-AF65-F5344CB8AC3E}">
        <p14:creationId xmlns:p14="http://schemas.microsoft.com/office/powerpoint/2010/main" val="128852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29175" y="1568006"/>
            <a:ext cx="6884605" cy="4351338"/>
          </a:xfrm>
        </p:spPr>
        <p:txBody>
          <a:bodyPr>
            <a:noAutofit/>
          </a:bodyPr>
          <a:lstStyle/>
          <a:p>
            <a:r>
              <a:rPr lang="de-DE" sz="2000" dirty="0"/>
              <a:t>A </a:t>
            </a:r>
            <a:r>
              <a:rPr lang="de-DE" sz="2000" dirty="0">
                <a:latin typeface="Arial" panose="020B0604020202020204" pitchFamily="34" charset="0"/>
                <a:cs typeface="Arial" panose="020B0604020202020204" pitchFamily="34" charset="0"/>
              </a:rPr>
              <a:t>client </a:t>
            </a:r>
            <a:r>
              <a:rPr lang="de-DE" sz="2000" b="1" dirty="0">
                <a:latin typeface="Arial" panose="020B0604020202020204" pitchFamily="34" charset="0"/>
                <a:cs typeface="Arial" panose="020B0604020202020204" pitchFamily="34" charset="0"/>
              </a:rPr>
              <a:t>commits</a:t>
            </a:r>
            <a:r>
              <a:rPr lang="de-DE" sz="2000" dirty="0">
                <a:latin typeface="Arial" panose="020B0604020202020204" pitchFamily="34" charset="0"/>
                <a:cs typeface="Arial" panose="020B0604020202020204" pitchFamily="34" charset="0"/>
              </a:rPr>
              <a:t> a </a:t>
            </a:r>
            <a:r>
              <a:rPr lang="de-DE" sz="2000" u="sng" dirty="0">
                <a:latin typeface="Arial" panose="020B0604020202020204" pitchFamily="34" charset="0"/>
                <a:cs typeface="Arial" panose="020B0604020202020204" pitchFamily="34" charset="0"/>
              </a:rPr>
              <a:t>transaction</a:t>
            </a:r>
            <a:r>
              <a:rPr lang="de-DE" sz="2000" dirty="0">
                <a:latin typeface="Arial" panose="020B0604020202020204" pitchFamily="34" charset="0"/>
                <a:cs typeface="Arial" panose="020B0604020202020204" pitchFamily="34" charset="0"/>
              </a:rPr>
              <a:t> (request) to the DLT</a:t>
            </a: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A miner </a:t>
            </a:r>
            <a:r>
              <a:rPr lang="de-DE" sz="2000" b="1" dirty="0">
                <a:latin typeface="Arial" panose="020B0604020202020204" pitchFamily="34" charset="0"/>
                <a:cs typeface="Arial" panose="020B0604020202020204" pitchFamily="34" charset="0"/>
              </a:rPr>
              <a:t>commits</a:t>
            </a:r>
            <a:r>
              <a:rPr lang="de-DE" sz="2000" dirty="0">
                <a:latin typeface="Arial" panose="020B0604020202020204" pitchFamily="34" charset="0"/>
                <a:cs typeface="Arial" panose="020B0604020202020204" pitchFamily="34" charset="0"/>
              </a:rPr>
              <a:t> a </a:t>
            </a:r>
            <a:r>
              <a:rPr lang="de-DE" sz="2000" u="sng" dirty="0">
                <a:latin typeface="Arial" panose="020B0604020202020204" pitchFamily="34" charset="0"/>
                <a:cs typeface="Arial" panose="020B0604020202020204" pitchFamily="34" charset="0"/>
              </a:rPr>
              <a:t>found block </a:t>
            </a:r>
            <a:r>
              <a:rPr lang="de-DE" sz="2000" dirty="0">
                <a:latin typeface="Arial" panose="020B0604020202020204" pitchFamily="34" charset="0"/>
                <a:cs typeface="Arial" panose="020B0604020202020204" pitchFamily="34" charset="0"/>
              </a:rPr>
              <a:t>to the DLT</a:t>
            </a: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Any client or miner can </a:t>
            </a:r>
            <a:r>
              <a:rPr lang="de-DE" sz="2000" b="1" dirty="0">
                <a:latin typeface="Arial" panose="020B0604020202020204" pitchFamily="34" charset="0"/>
                <a:cs typeface="Arial" panose="020B0604020202020204" pitchFamily="34" charset="0"/>
              </a:rPr>
              <a:t>read</a:t>
            </a:r>
            <a:r>
              <a:rPr lang="de-DE" sz="2000" dirty="0">
                <a:latin typeface="Arial" panose="020B0604020202020204" pitchFamily="34" charset="0"/>
                <a:cs typeface="Arial" panose="020B0604020202020204" pitchFamily="34" charset="0"/>
              </a:rPr>
              <a:t> the </a:t>
            </a:r>
            <a:r>
              <a:rPr lang="de-DE" sz="2000" u="sng" dirty="0">
                <a:latin typeface="Arial" panose="020B0604020202020204" pitchFamily="34" charset="0"/>
                <a:cs typeface="Arial" panose="020B0604020202020204" pitchFamily="34" charset="0"/>
              </a:rPr>
              <a:t>blockchain</a:t>
            </a:r>
            <a:r>
              <a:rPr lang="de-DE" sz="2000" dirty="0">
                <a:latin typeface="Arial" panose="020B0604020202020204" pitchFamily="34" charset="0"/>
                <a:cs typeface="Arial" panose="020B0604020202020204" pitchFamily="34" charset="0"/>
              </a:rPr>
              <a:t> in the DLT</a:t>
            </a:r>
          </a:p>
          <a:p>
            <a:pPr marL="0" indent="0">
              <a:buNone/>
            </a:pPr>
            <a:endParaRPr lang="en-US" sz="2400" dirty="0">
              <a:latin typeface="Arial" panose="020B0604020202020204" pitchFamily="34" charset="0"/>
              <a:cs typeface="Arial" panose="020B0604020202020204" pitchFamily="34" charset="0"/>
            </a:endParaRPr>
          </a:p>
        </p:txBody>
      </p:sp>
      <p:grpSp>
        <p:nvGrpSpPr>
          <p:cNvPr id="5" name="Group 4"/>
          <p:cNvGrpSpPr/>
          <p:nvPr/>
        </p:nvGrpSpPr>
        <p:grpSpPr>
          <a:xfrm>
            <a:off x="2544988" y="1829058"/>
            <a:ext cx="2955857" cy="1200740"/>
            <a:chOff x="2544988" y="1829058"/>
            <a:chExt cx="2955857" cy="1200740"/>
          </a:xfrm>
        </p:grpSpPr>
        <p:pic>
          <p:nvPicPr>
            <p:cNvPr id="6" name="Picture 5"/>
            <p:cNvPicPr>
              <a:picLocks noChangeAspect="1"/>
            </p:cNvPicPr>
            <p:nvPr/>
          </p:nvPicPr>
          <p:blipFill>
            <a:blip r:embed="rId2"/>
            <a:stretch>
              <a:fillRect/>
            </a:stretch>
          </p:blipFill>
          <p:spPr>
            <a:xfrm>
              <a:off x="2544988" y="2233566"/>
              <a:ext cx="344516" cy="391724"/>
            </a:xfrm>
            <a:prstGeom prst="rect">
              <a:avLst/>
            </a:prstGeom>
          </p:spPr>
        </p:pic>
        <p:sp>
          <p:nvSpPr>
            <p:cNvPr id="7" name="Cloud 6"/>
            <p:cNvSpPr/>
            <p:nvPr/>
          </p:nvSpPr>
          <p:spPr>
            <a:xfrm>
              <a:off x="3909789" y="1829058"/>
              <a:ext cx="1591056" cy="1200740"/>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a:endCxn id="7" idx="2"/>
            </p:cNvCxnSpPr>
            <p:nvPr/>
          </p:nvCxnSpPr>
          <p:spPr>
            <a:xfrm>
              <a:off x="2889504" y="2429428"/>
              <a:ext cx="10252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3"/>
            <a:stretch>
              <a:fillRect/>
            </a:stretch>
          </p:blipFill>
          <p:spPr>
            <a:xfrm>
              <a:off x="4540338" y="2233566"/>
              <a:ext cx="347183" cy="335837"/>
            </a:xfrm>
            <a:prstGeom prst="rect">
              <a:avLst/>
            </a:prstGeom>
          </p:spPr>
        </p:pic>
      </p:grpSp>
      <p:grpSp>
        <p:nvGrpSpPr>
          <p:cNvPr id="10" name="Group 9"/>
          <p:cNvGrpSpPr/>
          <p:nvPr/>
        </p:nvGrpSpPr>
        <p:grpSpPr>
          <a:xfrm>
            <a:off x="3909789" y="3611697"/>
            <a:ext cx="1591056" cy="1200740"/>
            <a:chOff x="3909789" y="3611697"/>
            <a:chExt cx="1591056" cy="1200740"/>
          </a:xfrm>
        </p:grpSpPr>
        <p:sp>
          <p:nvSpPr>
            <p:cNvPr id="11" name="Cloud 10"/>
            <p:cNvSpPr/>
            <p:nvPr/>
          </p:nvSpPr>
          <p:spPr>
            <a:xfrm>
              <a:off x="3909789" y="3611697"/>
              <a:ext cx="1591056" cy="1200740"/>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193155" y="3708311"/>
              <a:ext cx="1055607" cy="991220"/>
              <a:chOff x="4193155" y="3708311"/>
              <a:chExt cx="1055607" cy="991220"/>
            </a:xfrm>
          </p:grpSpPr>
          <p:pic>
            <p:nvPicPr>
              <p:cNvPr id="13" name="Picture 12"/>
              <p:cNvPicPr>
                <a:picLocks noChangeAspect="1"/>
              </p:cNvPicPr>
              <p:nvPr/>
            </p:nvPicPr>
            <p:blipFill>
              <a:blip r:embed="rId3"/>
              <a:stretch>
                <a:fillRect/>
              </a:stretch>
            </p:blipFill>
            <p:spPr>
              <a:xfrm>
                <a:off x="4193155" y="3876230"/>
                <a:ext cx="347183" cy="335837"/>
              </a:xfrm>
              <a:prstGeom prst="rect">
                <a:avLst/>
              </a:prstGeom>
            </p:spPr>
          </p:pic>
          <p:pic>
            <p:nvPicPr>
              <p:cNvPr id="14" name="Picture 13"/>
              <p:cNvPicPr>
                <a:picLocks noChangeAspect="1"/>
              </p:cNvPicPr>
              <p:nvPr/>
            </p:nvPicPr>
            <p:blipFill>
              <a:blip r:embed="rId3"/>
              <a:stretch>
                <a:fillRect/>
              </a:stretch>
            </p:blipFill>
            <p:spPr>
              <a:xfrm>
                <a:off x="4901579" y="3708311"/>
                <a:ext cx="347183" cy="335837"/>
              </a:xfrm>
              <a:prstGeom prst="rect">
                <a:avLst/>
              </a:prstGeom>
            </p:spPr>
          </p:pic>
          <p:pic>
            <p:nvPicPr>
              <p:cNvPr id="15" name="Picture 14"/>
              <p:cNvPicPr>
                <a:picLocks noChangeAspect="1"/>
              </p:cNvPicPr>
              <p:nvPr/>
            </p:nvPicPr>
            <p:blipFill>
              <a:blip r:embed="rId3"/>
              <a:stretch>
                <a:fillRect/>
              </a:stretch>
            </p:blipFill>
            <p:spPr>
              <a:xfrm>
                <a:off x="4554396" y="4363694"/>
                <a:ext cx="347183" cy="335837"/>
              </a:xfrm>
              <a:prstGeom prst="rect">
                <a:avLst/>
              </a:prstGeom>
            </p:spPr>
          </p:pic>
          <p:cxnSp>
            <p:nvCxnSpPr>
              <p:cNvPr id="16" name="Straight Arrow Connector 15"/>
              <p:cNvCxnSpPr>
                <a:endCxn id="15" idx="1"/>
              </p:cNvCxnSpPr>
              <p:nvPr/>
            </p:nvCxnSpPr>
            <p:spPr>
              <a:xfrm>
                <a:off x="4389120" y="4212067"/>
                <a:ext cx="165276" cy="3195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3" idx="3"/>
                <a:endCxn id="14" idx="1"/>
              </p:cNvCxnSpPr>
              <p:nvPr/>
            </p:nvCxnSpPr>
            <p:spPr>
              <a:xfrm flipV="1">
                <a:off x="4540338" y="3876230"/>
                <a:ext cx="361241" cy="1679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grpSp>
        <p:nvGrpSpPr>
          <p:cNvPr id="18" name="Group 17"/>
          <p:cNvGrpSpPr/>
          <p:nvPr/>
        </p:nvGrpSpPr>
        <p:grpSpPr>
          <a:xfrm>
            <a:off x="3204032" y="5354914"/>
            <a:ext cx="2296813" cy="1200740"/>
            <a:chOff x="3204032" y="5354914"/>
            <a:chExt cx="2296813" cy="1200740"/>
          </a:xfrm>
        </p:grpSpPr>
        <p:grpSp>
          <p:nvGrpSpPr>
            <p:cNvPr id="19" name="Group 18"/>
            <p:cNvGrpSpPr/>
            <p:nvPr/>
          </p:nvGrpSpPr>
          <p:grpSpPr>
            <a:xfrm>
              <a:off x="3548548" y="5354914"/>
              <a:ext cx="1952297" cy="1200740"/>
              <a:chOff x="3548548" y="3611697"/>
              <a:chExt cx="1952297" cy="1200740"/>
            </a:xfrm>
          </p:grpSpPr>
          <p:sp>
            <p:nvSpPr>
              <p:cNvPr id="21" name="Cloud 20"/>
              <p:cNvSpPr/>
              <p:nvPr/>
            </p:nvSpPr>
            <p:spPr>
              <a:xfrm>
                <a:off x="3909789" y="3611697"/>
                <a:ext cx="1591056" cy="1200740"/>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548548" y="3708311"/>
                <a:ext cx="1700214" cy="991220"/>
                <a:chOff x="3548548" y="3708311"/>
                <a:chExt cx="1700214" cy="991220"/>
              </a:xfrm>
            </p:grpSpPr>
            <p:pic>
              <p:nvPicPr>
                <p:cNvPr id="23" name="Picture 22"/>
                <p:cNvPicPr>
                  <a:picLocks noChangeAspect="1"/>
                </p:cNvPicPr>
                <p:nvPr/>
              </p:nvPicPr>
              <p:blipFill>
                <a:blip r:embed="rId3"/>
                <a:stretch>
                  <a:fillRect/>
                </a:stretch>
              </p:blipFill>
              <p:spPr>
                <a:xfrm>
                  <a:off x="4193155" y="3876230"/>
                  <a:ext cx="347183" cy="335837"/>
                </a:xfrm>
                <a:prstGeom prst="rect">
                  <a:avLst/>
                </a:prstGeom>
              </p:spPr>
            </p:pic>
            <p:pic>
              <p:nvPicPr>
                <p:cNvPr id="24" name="Picture 23"/>
                <p:cNvPicPr>
                  <a:picLocks noChangeAspect="1"/>
                </p:cNvPicPr>
                <p:nvPr/>
              </p:nvPicPr>
              <p:blipFill>
                <a:blip r:embed="rId3"/>
                <a:stretch>
                  <a:fillRect/>
                </a:stretch>
              </p:blipFill>
              <p:spPr>
                <a:xfrm>
                  <a:off x="4901579" y="3708311"/>
                  <a:ext cx="347183" cy="335837"/>
                </a:xfrm>
                <a:prstGeom prst="rect">
                  <a:avLst/>
                </a:prstGeom>
              </p:spPr>
            </p:pic>
            <p:pic>
              <p:nvPicPr>
                <p:cNvPr id="25" name="Picture 24"/>
                <p:cNvPicPr>
                  <a:picLocks noChangeAspect="1"/>
                </p:cNvPicPr>
                <p:nvPr/>
              </p:nvPicPr>
              <p:blipFill>
                <a:blip r:embed="rId3"/>
                <a:stretch>
                  <a:fillRect/>
                </a:stretch>
              </p:blipFill>
              <p:spPr>
                <a:xfrm>
                  <a:off x="4554396" y="4363694"/>
                  <a:ext cx="347183" cy="335837"/>
                </a:xfrm>
                <a:prstGeom prst="rect">
                  <a:avLst/>
                </a:prstGeom>
              </p:spPr>
            </p:pic>
            <p:cxnSp>
              <p:nvCxnSpPr>
                <p:cNvPr id="26" name="Straight Arrow Connector 25"/>
                <p:cNvCxnSpPr>
                  <a:stCxn id="20" idx="3"/>
                  <a:endCxn id="21" idx="2"/>
                </p:cNvCxnSpPr>
                <p:nvPr/>
              </p:nvCxnSpPr>
              <p:spPr>
                <a:xfrm flipV="1">
                  <a:off x="3548548" y="4212067"/>
                  <a:ext cx="366176" cy="8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pic>
          <p:nvPicPr>
            <p:cNvPr id="20" name="Picture 19"/>
            <p:cNvPicPr>
              <a:picLocks noChangeAspect="1"/>
            </p:cNvPicPr>
            <p:nvPr/>
          </p:nvPicPr>
          <p:blipFill>
            <a:blip r:embed="rId2"/>
            <a:stretch>
              <a:fillRect/>
            </a:stretch>
          </p:blipFill>
          <p:spPr>
            <a:xfrm>
              <a:off x="3204032" y="5768121"/>
              <a:ext cx="344516" cy="391724"/>
            </a:xfrm>
            <a:prstGeom prst="rect">
              <a:avLst/>
            </a:prstGeom>
          </p:spPr>
        </p:pic>
      </p:grpSp>
      <p:grpSp>
        <p:nvGrpSpPr>
          <p:cNvPr id="27" name="Group 26"/>
          <p:cNvGrpSpPr/>
          <p:nvPr/>
        </p:nvGrpSpPr>
        <p:grpSpPr>
          <a:xfrm>
            <a:off x="7165908" y="1482682"/>
            <a:ext cx="4541121" cy="5006720"/>
            <a:chOff x="7165908" y="1482682"/>
            <a:chExt cx="4541121" cy="5006720"/>
          </a:xfrm>
        </p:grpSpPr>
        <p:sp>
          <p:nvSpPr>
            <p:cNvPr id="28" name="Right Brace 27"/>
            <p:cNvSpPr/>
            <p:nvPr/>
          </p:nvSpPr>
          <p:spPr>
            <a:xfrm>
              <a:off x="7165908" y="1482682"/>
              <a:ext cx="307910" cy="500672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7859822" y="3327262"/>
              <a:ext cx="3847207" cy="1251625"/>
            </a:xfrm>
            <a:prstGeom prst="rect">
              <a:avLst/>
            </a:prstGeom>
            <a:noFill/>
          </p:spPr>
          <p:txBody>
            <a:bodyPr wrap="none" lIns="0" tIns="0" rIns="0" bIns="0" rtlCol="0">
              <a:spAutoFit/>
            </a:bodyPr>
            <a:lstStyle/>
            <a:p>
              <a:pPr algn="l">
                <a:lnSpc>
                  <a:spcPts val="3440"/>
                </a:lnSpc>
              </a:pPr>
              <a:r>
                <a:rPr kumimoji="1" lang="en-US" dirty="0">
                  <a:solidFill>
                    <a:srgbClr val="000000"/>
                  </a:solidFill>
                  <a:latin typeface="Arial" panose="020B0604020202020204" pitchFamily="34" charset="0"/>
                  <a:ea typeface="Microsoft YaHei" panose="020B0503020204020204" pitchFamily="34" charset="-122"/>
                  <a:cs typeface="Arial" panose="020B0604020202020204" pitchFamily="34" charset="0"/>
                </a:rPr>
                <a:t>All of those interactions are between</a:t>
              </a:r>
              <a:br>
                <a:rPr kumimoji="1" lang="en-US" dirty="0">
                  <a:solidFill>
                    <a:srgbClr val="000000"/>
                  </a:solidFill>
                  <a:latin typeface="Arial" panose="020B0604020202020204" pitchFamily="34" charset="0"/>
                  <a:ea typeface="Microsoft YaHei" panose="020B0503020204020204" pitchFamily="34" charset="-122"/>
                  <a:cs typeface="Arial" panose="020B0604020202020204" pitchFamily="34" charset="0"/>
                </a:rPr>
              </a:br>
              <a:r>
                <a:rPr kumimoji="1" lang="en-US" dirty="0">
                  <a:solidFill>
                    <a:srgbClr val="000000"/>
                  </a:solidFill>
                  <a:latin typeface="Arial" panose="020B0604020202020204" pitchFamily="34" charset="0"/>
                  <a:ea typeface="Microsoft YaHei" panose="020B0503020204020204" pitchFamily="34" charset="-122"/>
                  <a:cs typeface="Arial" panose="020B0604020202020204" pitchFamily="34" charset="0"/>
                </a:rPr>
                <a:t>originator and </a:t>
              </a:r>
              <a:r>
                <a:rPr kumimoji="1" lang="en-US" i="1" dirty="0">
                  <a:solidFill>
                    <a:srgbClr val="000000"/>
                  </a:solidFill>
                  <a:latin typeface="Arial" panose="020B0604020202020204" pitchFamily="34" charset="0"/>
                  <a:ea typeface="Microsoft YaHei" panose="020B0503020204020204" pitchFamily="34" charset="-122"/>
                  <a:cs typeface="Arial" panose="020B0604020202020204" pitchFamily="34" charset="0"/>
                </a:rPr>
                <a:t>N</a:t>
              </a:r>
              <a:r>
                <a:rPr kumimoji="1" lang="en-US" dirty="0">
                  <a:solidFill>
                    <a:srgbClr val="000000"/>
                  </a:solidFill>
                  <a:latin typeface="Arial" panose="020B0604020202020204" pitchFamily="34" charset="0"/>
                  <a:ea typeface="Microsoft YaHei" panose="020B0503020204020204" pitchFamily="34" charset="-122"/>
                  <a:cs typeface="Arial" panose="020B0604020202020204" pitchFamily="34" charset="0"/>
                </a:rPr>
                <a:t> peers, i.e. inherently </a:t>
              </a:r>
              <a:br>
                <a:rPr kumimoji="1" lang="en-US" dirty="0">
                  <a:solidFill>
                    <a:srgbClr val="000000"/>
                  </a:solidFill>
                  <a:latin typeface="Arial" panose="020B0604020202020204" pitchFamily="34" charset="0"/>
                  <a:ea typeface="Microsoft YaHei" panose="020B0503020204020204" pitchFamily="34" charset="-122"/>
                  <a:cs typeface="Arial" panose="020B0604020202020204" pitchFamily="34" charset="0"/>
                </a:rPr>
              </a:br>
              <a:r>
                <a:rPr kumimoji="1" lang="en-US" b="1" dirty="0">
                  <a:solidFill>
                    <a:srgbClr val="000000"/>
                  </a:solidFill>
                  <a:latin typeface="Arial" panose="020B0604020202020204" pitchFamily="34" charset="0"/>
                  <a:ea typeface="Microsoft YaHei" panose="020B0503020204020204" pitchFamily="34" charset="-122"/>
                  <a:cs typeface="Arial" panose="020B0604020202020204" pitchFamily="34" charset="0"/>
                </a:rPr>
                <a:t>multipoint</a:t>
              </a:r>
              <a:r>
                <a:rPr kumimoji="1" lang="en-US" dirty="0">
                  <a:solidFill>
                    <a:srgbClr val="000000"/>
                  </a:solidFill>
                  <a:latin typeface="Arial" panose="020B0604020202020204" pitchFamily="34" charset="0"/>
                  <a:ea typeface="Microsoft YaHei" panose="020B0503020204020204" pitchFamily="34" charset="-122"/>
                  <a:cs typeface="Arial" panose="020B0604020202020204" pitchFamily="34" charset="0"/>
                </a:rPr>
                <a:t> in nature</a:t>
              </a:r>
              <a:endParaRPr kumimoji="1" lang="en-US" i="1"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grpSp>
      <p:sp>
        <p:nvSpPr>
          <p:cNvPr id="31" name="Title 1">
            <a:extLst>
              <a:ext uri="{FF2B5EF4-FFF2-40B4-BE49-F238E27FC236}">
                <a16:creationId xmlns:a16="http://schemas.microsoft.com/office/drawing/2014/main" id="{2A70190B-4275-B4C0-7061-7A974B4D1FCC}"/>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DLT Interactions</a:t>
            </a:r>
          </a:p>
        </p:txBody>
      </p:sp>
    </p:spTree>
    <p:extLst>
      <p:ext uri="{BB962C8B-B14F-4D97-AF65-F5344CB8AC3E}">
        <p14:creationId xmlns:p14="http://schemas.microsoft.com/office/powerpoint/2010/main" val="3882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2D4C34-BDA0-D731-D2BB-C74DA61D5A99}"/>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Blockchain Standards - Networking</a:t>
            </a:r>
          </a:p>
        </p:txBody>
      </p:sp>
      <p:pic>
        <p:nvPicPr>
          <p:cNvPr id="7" name="Picture 6">
            <a:extLst>
              <a:ext uri="{FF2B5EF4-FFF2-40B4-BE49-F238E27FC236}">
                <a16:creationId xmlns:a16="http://schemas.microsoft.com/office/drawing/2014/main" id="{D2B06E0D-E1C7-7BF7-FC30-52D2279E321A}"/>
              </a:ext>
            </a:extLst>
          </p:cNvPr>
          <p:cNvPicPr>
            <a:picLocks noChangeAspect="1"/>
          </p:cNvPicPr>
          <p:nvPr/>
        </p:nvPicPr>
        <p:blipFill>
          <a:blip r:embed="rId2"/>
          <a:stretch>
            <a:fillRect/>
          </a:stretch>
        </p:blipFill>
        <p:spPr>
          <a:xfrm>
            <a:off x="430306" y="1780085"/>
            <a:ext cx="3140605" cy="2117262"/>
          </a:xfrm>
          <a:prstGeom prst="rect">
            <a:avLst/>
          </a:prstGeom>
        </p:spPr>
      </p:pic>
      <p:pic>
        <p:nvPicPr>
          <p:cNvPr id="1026" name="Picture 2" descr="upload.wikimedia.org/wikipedia/commons/thumb/e/...">
            <a:extLst>
              <a:ext uri="{FF2B5EF4-FFF2-40B4-BE49-F238E27FC236}">
                <a16:creationId xmlns:a16="http://schemas.microsoft.com/office/drawing/2014/main" id="{5A1A7949-961A-A20C-D54D-6072B8E37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605" y="1580121"/>
            <a:ext cx="2130013" cy="2349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itute of Electrical and Electronics Engineers - Wikipedia">
            <a:extLst>
              <a:ext uri="{FF2B5EF4-FFF2-40B4-BE49-F238E27FC236}">
                <a16:creationId xmlns:a16="http://schemas.microsoft.com/office/drawing/2014/main" id="{4A3B5C3C-CD22-9D35-17BE-A8EDE8D1E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9666" y="1980080"/>
            <a:ext cx="3510878" cy="19748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rnational Organization for Standardization - Wikipedia">
            <a:extLst>
              <a:ext uri="{FF2B5EF4-FFF2-40B4-BE49-F238E27FC236}">
                <a16:creationId xmlns:a16="http://schemas.microsoft.com/office/drawing/2014/main" id="{2FCD058A-CE23-C9ED-AB43-10AF2C0AA1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833" y="4444733"/>
            <a:ext cx="2299093" cy="21172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8943EF-1EEF-A8E6-0D28-97E2146EDB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492" y="4667084"/>
            <a:ext cx="4603376" cy="167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6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45A0CDA-443E-E36F-817B-5F9A4BA800E3}"/>
              </a:ext>
            </a:extLst>
          </p:cNvPr>
          <p:cNvGrpSpPr/>
          <p:nvPr/>
        </p:nvGrpSpPr>
        <p:grpSpPr>
          <a:xfrm>
            <a:off x="307910" y="1166327"/>
            <a:ext cx="3920081" cy="5262465"/>
            <a:chOff x="956818" y="1449534"/>
            <a:chExt cx="2830729" cy="4691062"/>
          </a:xfrm>
        </p:grpSpPr>
        <p:pic>
          <p:nvPicPr>
            <p:cNvPr id="4" name="Content Placeholder 4"/>
            <p:cNvPicPr>
              <a:picLocks noChangeAspect="1"/>
            </p:cNvPicPr>
            <p:nvPr/>
          </p:nvPicPr>
          <p:blipFill>
            <a:blip r:embed="rId2"/>
            <a:stretch>
              <a:fillRect/>
            </a:stretch>
          </p:blipFill>
          <p:spPr>
            <a:xfrm>
              <a:off x="1150782" y="1449534"/>
              <a:ext cx="2636765" cy="4691062"/>
            </a:xfrm>
            <a:prstGeom prst="rect">
              <a:avLst/>
            </a:prstGeom>
          </p:spPr>
        </p:pic>
        <p:sp>
          <p:nvSpPr>
            <p:cNvPr id="5" name="Rectangle 4"/>
            <p:cNvSpPr/>
            <p:nvPr/>
          </p:nvSpPr>
          <p:spPr>
            <a:xfrm>
              <a:off x="2900215" y="1598219"/>
              <a:ext cx="443343" cy="219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000" dirty="0">
                  <a:solidFill>
                    <a:schemeClr val="tx1"/>
                  </a:solidFill>
                </a:rPr>
                <a:t>miner</a:t>
              </a:r>
            </a:p>
          </p:txBody>
        </p:sp>
        <p:sp>
          <p:nvSpPr>
            <p:cNvPr id="6" name="Rectangle 5"/>
            <p:cNvSpPr/>
            <p:nvPr/>
          </p:nvSpPr>
          <p:spPr>
            <a:xfrm>
              <a:off x="956818" y="1588983"/>
              <a:ext cx="1112126" cy="219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000" dirty="0">
                  <a:solidFill>
                    <a:schemeClr val="tx1"/>
                  </a:solidFill>
                </a:rPr>
                <a:t>miner or client</a:t>
              </a:r>
            </a:p>
          </p:txBody>
        </p:sp>
        <p:sp>
          <p:nvSpPr>
            <p:cNvPr id="7" name="Rectangle 6"/>
            <p:cNvSpPr/>
            <p:nvPr/>
          </p:nvSpPr>
          <p:spPr>
            <a:xfrm>
              <a:off x="1958110" y="4992579"/>
              <a:ext cx="1062182" cy="2196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800" dirty="0">
                  <a:solidFill>
                    <a:schemeClr val="tx1"/>
                  </a:solidFill>
                </a:rPr>
                <a:t>TCP | COMMAND</a:t>
              </a:r>
            </a:p>
          </p:txBody>
        </p:sp>
        <p:sp>
          <p:nvSpPr>
            <p:cNvPr id="8" name="Rectangle 7"/>
            <p:cNvSpPr/>
            <p:nvPr/>
          </p:nvSpPr>
          <p:spPr>
            <a:xfrm>
              <a:off x="1542474" y="5264051"/>
              <a:ext cx="1902690" cy="25929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800" dirty="0">
                  <a:solidFill>
                    <a:schemeClr val="tx1"/>
                  </a:solidFill>
                </a:rPr>
                <a:t>TCP, COMMAND, constraints</a:t>
              </a:r>
            </a:p>
          </p:txBody>
        </p:sp>
        <p:sp>
          <p:nvSpPr>
            <p:cNvPr id="9" name="Rectangle 8"/>
            <p:cNvSpPr/>
            <p:nvPr/>
          </p:nvSpPr>
          <p:spPr>
            <a:xfrm>
              <a:off x="1542474" y="5600383"/>
              <a:ext cx="1902690" cy="25929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800" dirty="0">
                  <a:solidFill>
                    <a:schemeClr val="tx1"/>
                  </a:solidFill>
                </a:rPr>
                <a:t>TCP, RESPONSE, payload</a:t>
              </a:r>
            </a:p>
          </p:txBody>
        </p:sp>
      </p:grpSp>
      <p:grpSp>
        <p:nvGrpSpPr>
          <p:cNvPr id="10" name="Group 9"/>
          <p:cNvGrpSpPr/>
          <p:nvPr/>
        </p:nvGrpSpPr>
        <p:grpSpPr>
          <a:xfrm>
            <a:off x="3880216" y="1891661"/>
            <a:ext cx="7989457" cy="637310"/>
            <a:chOff x="3786906" y="2068945"/>
            <a:chExt cx="7989457" cy="637310"/>
          </a:xfrm>
          <a:solidFill>
            <a:schemeClr val="bg1"/>
          </a:solidFill>
        </p:grpSpPr>
        <p:sp>
          <p:nvSpPr>
            <p:cNvPr id="11" name="Right Brace 10"/>
            <p:cNvSpPr/>
            <p:nvPr/>
          </p:nvSpPr>
          <p:spPr>
            <a:xfrm>
              <a:off x="3786906" y="2068945"/>
              <a:ext cx="83127" cy="637310"/>
            </a:xfrm>
            <a:prstGeom prst="rightBrac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ounded Rectangle 11"/>
            <p:cNvSpPr/>
            <p:nvPr/>
          </p:nvSpPr>
          <p:spPr>
            <a:xfrm>
              <a:off x="4498108" y="2156690"/>
              <a:ext cx="7278255" cy="48029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Node discovery</a:t>
              </a:r>
            </a:p>
          </p:txBody>
        </p:sp>
      </p:grpSp>
      <p:grpSp>
        <p:nvGrpSpPr>
          <p:cNvPr id="13" name="Group 12"/>
          <p:cNvGrpSpPr/>
          <p:nvPr/>
        </p:nvGrpSpPr>
        <p:grpSpPr>
          <a:xfrm>
            <a:off x="3889547" y="2852388"/>
            <a:ext cx="7989455" cy="998702"/>
            <a:chOff x="3786906" y="2899043"/>
            <a:chExt cx="7989455" cy="998702"/>
          </a:xfrm>
          <a:solidFill>
            <a:schemeClr val="bg1"/>
          </a:solidFill>
        </p:grpSpPr>
        <p:sp>
          <p:nvSpPr>
            <p:cNvPr id="14" name="Right Brace 13"/>
            <p:cNvSpPr/>
            <p:nvPr/>
          </p:nvSpPr>
          <p:spPr>
            <a:xfrm>
              <a:off x="3786906" y="2899043"/>
              <a:ext cx="83127" cy="998702"/>
            </a:xfrm>
            <a:prstGeom prst="rightBrac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ounded Rectangle 14"/>
            <p:cNvSpPr/>
            <p:nvPr/>
          </p:nvSpPr>
          <p:spPr>
            <a:xfrm>
              <a:off x="4498106" y="3148511"/>
              <a:ext cx="7278255" cy="48029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Transport security</a:t>
              </a:r>
            </a:p>
          </p:txBody>
        </p:sp>
      </p:grpSp>
      <p:grpSp>
        <p:nvGrpSpPr>
          <p:cNvPr id="16" name="Group 15"/>
          <p:cNvGrpSpPr/>
          <p:nvPr/>
        </p:nvGrpSpPr>
        <p:grpSpPr>
          <a:xfrm>
            <a:off x="3898877" y="4041467"/>
            <a:ext cx="7989457" cy="887030"/>
            <a:chOff x="3786905" y="3985481"/>
            <a:chExt cx="7989457" cy="887030"/>
          </a:xfrm>
          <a:solidFill>
            <a:schemeClr val="bg1"/>
          </a:solidFill>
        </p:grpSpPr>
        <p:sp>
          <p:nvSpPr>
            <p:cNvPr id="17" name="Right Brace 16"/>
            <p:cNvSpPr/>
            <p:nvPr/>
          </p:nvSpPr>
          <p:spPr>
            <a:xfrm>
              <a:off x="3786905" y="4062749"/>
              <a:ext cx="83127" cy="637310"/>
            </a:xfrm>
            <a:prstGeom prst="rightBrac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ounded Rectangle 17"/>
            <p:cNvSpPr/>
            <p:nvPr/>
          </p:nvSpPr>
          <p:spPr>
            <a:xfrm>
              <a:off x="4498107" y="3985481"/>
              <a:ext cx="7278255" cy="88703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Keep alive, used to maintain a given sized (about 1500) </a:t>
              </a:r>
              <a:r>
                <a:rPr lang="en-US" b="1" dirty="0">
                  <a:solidFill>
                    <a:schemeClr val="tx1"/>
                  </a:solidFill>
                  <a:latin typeface="Arial" panose="020B0604020202020204" pitchFamily="34" charset="0"/>
                  <a:cs typeface="Arial" panose="020B0604020202020204" pitchFamily="34" charset="0"/>
                </a:rPr>
                <a:t>pool of peers </a:t>
              </a:r>
              <a:r>
                <a:rPr lang="en-US" dirty="0">
                  <a:solidFill>
                    <a:schemeClr val="tx1"/>
                  </a:solidFill>
                  <a:latin typeface="Arial" panose="020B0604020202020204" pitchFamily="34" charset="0"/>
                  <a:cs typeface="Arial" panose="020B0604020202020204" pitchFamily="34" charset="0"/>
                </a:rPr>
                <a:t>to communicate with for the transactions</a:t>
              </a:r>
            </a:p>
          </p:txBody>
        </p:sp>
      </p:grpSp>
      <p:grpSp>
        <p:nvGrpSpPr>
          <p:cNvPr id="19" name="Group 18"/>
          <p:cNvGrpSpPr/>
          <p:nvPr/>
        </p:nvGrpSpPr>
        <p:grpSpPr>
          <a:xfrm>
            <a:off x="3921779" y="5020314"/>
            <a:ext cx="7981069" cy="998702"/>
            <a:chOff x="3795292" y="4894347"/>
            <a:chExt cx="7981069" cy="998702"/>
          </a:xfrm>
          <a:solidFill>
            <a:schemeClr val="bg1"/>
          </a:solidFill>
        </p:grpSpPr>
        <p:sp>
          <p:nvSpPr>
            <p:cNvPr id="20" name="Right Brace 19"/>
            <p:cNvSpPr/>
            <p:nvPr/>
          </p:nvSpPr>
          <p:spPr>
            <a:xfrm>
              <a:off x="3795292" y="4894347"/>
              <a:ext cx="83127" cy="998702"/>
            </a:xfrm>
            <a:prstGeom prst="rightBrac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ounded Rectangle 20"/>
            <p:cNvSpPr/>
            <p:nvPr/>
          </p:nvSpPr>
          <p:spPr>
            <a:xfrm>
              <a:off x="4498106" y="4950183"/>
              <a:ext cx="7278255" cy="88703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Transactions</a:t>
              </a:r>
              <a:r>
                <a:rPr lang="en-US" dirty="0">
                  <a:solidFill>
                    <a:schemeClr val="tx1"/>
                  </a:solidFill>
                  <a:latin typeface="Arial" panose="020B0604020202020204" pitchFamily="34" charset="0"/>
                  <a:cs typeface="Arial" panose="020B0604020202020204" pitchFamily="34" charset="0"/>
                </a:rPr>
                <a:t> to be executed at miners with RESPONSE specific to transaction type with miners selected from pool of peers</a:t>
              </a:r>
            </a:p>
          </p:txBody>
        </p:sp>
      </p:grpSp>
      <p:sp>
        <p:nvSpPr>
          <p:cNvPr id="22" name="Rounded Rectangular Callout 21"/>
          <p:cNvSpPr/>
          <p:nvPr/>
        </p:nvSpPr>
        <p:spPr>
          <a:xfrm>
            <a:off x="5626359" y="6072633"/>
            <a:ext cx="3920081" cy="612648"/>
          </a:xfrm>
          <a:prstGeom prst="wedgeRoundRectCallout">
            <a:avLst>
              <a:gd name="adj1" fmla="val 7799"/>
              <a:gd name="adj2" fmla="val -1080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This may lead to disconnects with </a:t>
            </a:r>
            <a:r>
              <a:rPr lang="en-US" sz="1400" b="1" i="1" dirty="0">
                <a:solidFill>
                  <a:schemeClr val="tx1"/>
                </a:solidFill>
                <a:latin typeface="Arial" panose="020B0604020202020204" pitchFamily="34" charset="0"/>
                <a:cs typeface="Arial" panose="020B0604020202020204" pitchFamily="34" charset="0"/>
              </a:rPr>
              <a:t>reachable miners </a:t>
            </a:r>
            <a:r>
              <a:rPr lang="en-US" sz="1400" dirty="0">
                <a:solidFill>
                  <a:schemeClr val="tx1"/>
                </a:solidFill>
                <a:latin typeface="Arial" panose="020B0604020202020204" pitchFamily="34" charset="0"/>
                <a:cs typeface="Arial" panose="020B0604020202020204" pitchFamily="34" charset="0"/>
              </a:rPr>
              <a:t>if constraints do not match</a:t>
            </a:r>
          </a:p>
        </p:txBody>
      </p:sp>
      <p:sp>
        <p:nvSpPr>
          <p:cNvPr id="24" name="Title 1">
            <a:extLst>
              <a:ext uri="{FF2B5EF4-FFF2-40B4-BE49-F238E27FC236}">
                <a16:creationId xmlns:a16="http://schemas.microsoft.com/office/drawing/2014/main" id="{212BBAE6-8DA8-7F51-B102-E0A7D6ADE7AF}"/>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Communication Patterns</a:t>
            </a:r>
          </a:p>
        </p:txBody>
      </p:sp>
    </p:spTree>
    <p:extLst>
      <p:ext uri="{BB962C8B-B14F-4D97-AF65-F5344CB8AC3E}">
        <p14:creationId xmlns:p14="http://schemas.microsoft.com/office/powerpoint/2010/main" val="22919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59806" y="1398085"/>
          <a:ext cx="9845350" cy="512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8AB36A62-B445-CF24-4D74-5DB7980A2B3E}"/>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solidFill>
                  <a:srgbClr val="595957"/>
                </a:solidFill>
                <a:latin typeface="Arial"/>
                <a:ea typeface="Microsoft YaHei"/>
              </a:rPr>
              <a:t>Challenges of DLT in Networking</a:t>
            </a:r>
          </a:p>
        </p:txBody>
      </p:sp>
    </p:spTree>
    <p:extLst>
      <p:ext uri="{BB962C8B-B14F-4D97-AF65-F5344CB8AC3E}">
        <p14:creationId xmlns:p14="http://schemas.microsoft.com/office/powerpoint/2010/main" val="37929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ECEC777-0305-4CE3-BFD8-520598D1C2E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2A95BEE-CED5-4AB3-A330-4E2B3AB102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CD6ECBF-EEBB-44DF-81BF-09E1A745B45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3552C55-4FAC-4231-B744-5699EAB1120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E198445-FE0A-47CA-BF9A-5123EB7553F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12ED53D8-3BAE-4B6B-8911-322A78B3B69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53A17DA8-E126-46E6-8A1F-FCB411505A5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88CBC380-BD8A-420B-B98F-E1424E9B73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1"/>
          </p:nvPr>
        </p:nvSpPr>
        <p:spPr>
          <a:xfrm>
            <a:off x="725738" y="1326259"/>
            <a:ext cx="10853552" cy="5233157"/>
          </a:xfrm>
        </p:spPr>
        <p:txBody>
          <a:bodyPr>
            <a:normAutofit fontScale="85000" lnSpcReduction="10000"/>
          </a:bodyPr>
          <a:lstStyle/>
          <a:p>
            <a:r>
              <a:rPr lang="en-US" sz="2600" b="1" u="sng" dirty="0"/>
              <a:t>Highly individualized </a:t>
            </a:r>
            <a:r>
              <a:rPr lang="en-US" sz="2600" dirty="0"/>
              <a:t>operations</a:t>
            </a:r>
          </a:p>
          <a:p>
            <a:pPr lvl="1"/>
            <a:r>
              <a:rPr lang="en-US" sz="2400" dirty="0"/>
              <a:t>Seeding from bootstrap nodes, discovery of other peers, constantly changing pool of transport connections</a:t>
            </a:r>
          </a:p>
          <a:p>
            <a:pPr marL="160686" lvl="1" indent="0">
              <a:buNone/>
            </a:pPr>
            <a:r>
              <a:rPr kumimoji="0" lang="en-US" sz="2400" b="0" i="0" u="none" strike="noStrike" kern="1200" cap="none" spc="0" normalizeH="0" baseline="0" noProof="0" dirty="0">
                <a:ln>
                  <a:noFill/>
                </a:ln>
                <a:solidFill>
                  <a:srgbClr val="595957"/>
                </a:solidFill>
                <a:effectLst/>
                <a:uLnTx/>
                <a:uFillTx/>
                <a:latin typeface="Arial"/>
                <a:ea typeface="Microsoft YaHei" panose="020B0503020204020204" pitchFamily="34" charset="-122"/>
                <a:cs typeface="Arial" panose="020B0604020202020204" pitchFamily="34" charset="0"/>
              </a:rPr>
              <a:t>    -&gt; </a:t>
            </a:r>
            <a:r>
              <a:rPr lang="en-US" sz="2400" b="1" dirty="0">
                <a:solidFill>
                  <a:srgbClr val="595957"/>
                </a:solidFill>
                <a:latin typeface="Arial"/>
                <a:cs typeface="Arial" panose="020B0604020202020204" pitchFamily="34" charset="0"/>
              </a:rPr>
              <a:t>frequently changing multicast </a:t>
            </a:r>
            <a:r>
              <a:rPr lang="en-US" sz="2400" dirty="0">
                <a:solidFill>
                  <a:srgbClr val="595957"/>
                </a:solidFill>
                <a:latin typeface="Arial"/>
                <a:cs typeface="Arial" panose="020B0604020202020204" pitchFamily="34" charset="0"/>
              </a:rPr>
              <a:t>trees if multicast were to be used.</a:t>
            </a:r>
            <a:endParaRPr lang="en-US" sz="2099" b="1" dirty="0"/>
          </a:p>
          <a:p>
            <a:r>
              <a:rPr lang="en-US" sz="2600" b="1" u="sng" dirty="0"/>
              <a:t>Highly distributed </a:t>
            </a:r>
            <a:r>
              <a:rPr lang="en-US" sz="2600" dirty="0"/>
              <a:t>DLT network</a:t>
            </a:r>
          </a:p>
          <a:p>
            <a:pPr lvl="1"/>
            <a:r>
              <a:rPr lang="en-US" sz="2400" dirty="0"/>
              <a:t>Discovered nodes, i.e. potential members of DLT pool, may reside ANYWHERE within the geo spread of the DLT</a:t>
            </a:r>
            <a:br>
              <a:rPr lang="en-US" sz="2400" dirty="0"/>
            </a:br>
            <a:r>
              <a:rPr lang="en-US" sz="2400" dirty="0"/>
              <a:t>-&gt; </a:t>
            </a:r>
            <a:r>
              <a:rPr lang="en-US" sz="2400" b="1" dirty="0"/>
              <a:t>inter-domain support</a:t>
            </a:r>
            <a:r>
              <a:rPr lang="en-US" sz="2400" dirty="0"/>
              <a:t> for multicast poses a problem, possibly requiring hybrid approaches (e.g., replay nodes)</a:t>
            </a:r>
          </a:p>
          <a:p>
            <a:r>
              <a:rPr lang="en-US" sz="2600" b="1" u="sng" dirty="0"/>
              <a:t>Highly dynamic </a:t>
            </a:r>
            <a:r>
              <a:rPr lang="en-US" sz="2600" dirty="0"/>
              <a:t>pools per peer</a:t>
            </a:r>
          </a:p>
          <a:p>
            <a:pPr lvl="1"/>
            <a:r>
              <a:rPr lang="en-US" sz="2400" dirty="0"/>
              <a:t>Pools are constantly refreshed to randomize membership</a:t>
            </a:r>
            <a:br>
              <a:rPr lang="en-US" sz="2400" dirty="0"/>
            </a:br>
            <a:r>
              <a:rPr lang="en-US" sz="2400" dirty="0"/>
              <a:t>-&gt; meaning the pool of peers undergoes </a:t>
            </a:r>
            <a:r>
              <a:rPr lang="en-US" sz="2400" b="1" dirty="0"/>
              <a:t>constant changes</a:t>
            </a:r>
            <a:r>
              <a:rPr lang="en-US" sz="2400" dirty="0"/>
              <a:t>, possibly incurring </a:t>
            </a:r>
            <a:r>
              <a:rPr lang="en-US" sz="2400" b="1" dirty="0"/>
              <a:t>high membership signaling </a:t>
            </a:r>
          </a:p>
          <a:p>
            <a:r>
              <a:rPr lang="en-US" sz="2600" b="1" u="sng" dirty="0"/>
              <a:t>Highly diverse peers </a:t>
            </a:r>
            <a:r>
              <a:rPr lang="en-US" sz="2600" dirty="0"/>
              <a:t>in overall DLT network</a:t>
            </a:r>
          </a:p>
          <a:p>
            <a:pPr lvl="1"/>
            <a:r>
              <a:rPr lang="en-US" sz="2600" dirty="0"/>
              <a:t>May range from individual at home over hosted VM in cloud to entire private clouds</a:t>
            </a:r>
            <a:br>
              <a:rPr lang="en-US" sz="2600" dirty="0"/>
            </a:br>
            <a:r>
              <a:rPr lang="en-US" sz="2600" dirty="0"/>
              <a:t>-&gt; </a:t>
            </a:r>
            <a:r>
              <a:rPr lang="en-US" sz="2600" b="1" dirty="0"/>
              <a:t>multicast may or may not be supported </a:t>
            </a:r>
            <a:r>
              <a:rPr lang="en-US" sz="2600" dirty="0"/>
              <a:t>in local domain or enabled for peer</a:t>
            </a:r>
          </a:p>
        </p:txBody>
      </p:sp>
      <p:sp>
        <p:nvSpPr>
          <p:cNvPr id="5" name="Subtitle 4"/>
          <p:cNvSpPr>
            <a:spLocks noGrp="1"/>
          </p:cNvSpPr>
          <p:nvPr>
            <p:ph type="subTitle" idx="1"/>
          </p:nvPr>
        </p:nvSpPr>
        <p:spPr/>
        <p:txBody>
          <a:bodyPr/>
          <a:lstStyle/>
          <a:p>
            <a:r>
              <a:rPr lang="en-US" sz="4000" b="1" dirty="0"/>
              <a:t>On Using Multicast for DLTs…</a:t>
            </a:r>
          </a:p>
        </p:txBody>
      </p:sp>
    </p:spTree>
    <p:extLst>
      <p:ext uri="{BB962C8B-B14F-4D97-AF65-F5344CB8AC3E}">
        <p14:creationId xmlns:p14="http://schemas.microsoft.com/office/powerpoint/2010/main" val="133711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0DE90-3744-F945-BD4F-5A8E106DC9B2}"/>
              </a:ext>
            </a:extLst>
          </p:cNvPr>
          <p:cNvSpPr>
            <a:spLocks noGrp="1"/>
          </p:cNvSpPr>
          <p:nvPr>
            <p:ph idx="1"/>
          </p:nvPr>
        </p:nvSpPr>
        <p:spPr>
          <a:xfrm>
            <a:off x="516653" y="1379201"/>
            <a:ext cx="10686826" cy="5242149"/>
          </a:xfrm>
        </p:spPr>
        <p:txBody>
          <a:bodyPr>
            <a:normAutofit fontScale="92500" lnSpcReduction="20000"/>
          </a:bodyPr>
          <a:lstStyle/>
          <a:p>
            <a:r>
              <a:rPr lang="en-US" sz="3800" dirty="0"/>
              <a:t>Blockchain is the backbone for crypto assets</a:t>
            </a:r>
          </a:p>
          <a:p>
            <a:pPr lvl="2"/>
            <a:r>
              <a:rPr lang="en-US" sz="2600" dirty="0"/>
              <a:t>Non-cryptocurrency (supply chains) gaining momentum</a:t>
            </a:r>
          </a:p>
          <a:p>
            <a:r>
              <a:rPr lang="en-US" sz="3800" dirty="0"/>
              <a:t>There are potential opportunities for Blockchain in networking</a:t>
            </a:r>
          </a:p>
          <a:p>
            <a:pPr lvl="2"/>
            <a:r>
              <a:rPr lang="en-US" sz="2400" dirty="0"/>
              <a:t>Networking DCS</a:t>
            </a:r>
          </a:p>
          <a:p>
            <a:pPr lvl="2"/>
            <a:r>
              <a:rPr lang="en-US" sz="2400" dirty="0"/>
              <a:t>Private Blockchain to secure data</a:t>
            </a:r>
          </a:p>
          <a:p>
            <a:pPr lvl="2"/>
            <a:r>
              <a:rPr lang="en-US" sz="2400" dirty="0"/>
              <a:t>Replace RIR Database</a:t>
            </a:r>
          </a:p>
          <a:p>
            <a:pPr lvl="2"/>
            <a:r>
              <a:rPr lang="en-US" sz="2400" dirty="0"/>
              <a:t>New PKI application (Blocks)</a:t>
            </a:r>
          </a:p>
          <a:p>
            <a:pPr lvl="2"/>
            <a:r>
              <a:rPr lang="en-US" sz="2400" dirty="0"/>
              <a:t>Supplement (or replace) RPKI</a:t>
            </a:r>
          </a:p>
          <a:p>
            <a:r>
              <a:rPr lang="en-US" sz="3800" dirty="0"/>
              <a:t>DLTs have a clear impact on provider networks</a:t>
            </a:r>
          </a:p>
          <a:p>
            <a:pPr lvl="2"/>
            <a:r>
              <a:rPr lang="en-US" sz="2400" dirty="0"/>
              <a:t>Understanding traffic impact is important for network innovations</a:t>
            </a:r>
          </a:p>
          <a:p>
            <a:r>
              <a:rPr lang="en-US" sz="3800" dirty="0"/>
              <a:t>Presented in IETF, side meetings and IEEE papers</a:t>
            </a:r>
            <a:r>
              <a:rPr lang="en-US" sz="3200" dirty="0"/>
              <a:t>. </a:t>
            </a:r>
          </a:p>
          <a:p>
            <a:pPr lvl="2"/>
            <a:r>
              <a:rPr lang="en-US" sz="2400" dirty="0"/>
              <a:t>Please join us: dlt-networking@ietf.org</a:t>
            </a:r>
          </a:p>
          <a:p>
            <a:endParaRPr lang="en-US" sz="3200" dirty="0"/>
          </a:p>
          <a:p>
            <a:pPr marL="0" indent="0">
              <a:buNone/>
            </a:pPr>
            <a:endParaRPr lang="en-US" sz="3200" dirty="0"/>
          </a:p>
          <a:p>
            <a:endParaRPr lang="en-US" sz="3200" dirty="0"/>
          </a:p>
          <a:p>
            <a:endParaRPr lang="en-US" sz="3200" dirty="0"/>
          </a:p>
          <a:p>
            <a:endParaRPr lang="en-US" dirty="0"/>
          </a:p>
        </p:txBody>
      </p:sp>
      <p:sp>
        <p:nvSpPr>
          <p:cNvPr id="6" name="Title 1">
            <a:extLst>
              <a:ext uri="{FF2B5EF4-FFF2-40B4-BE49-F238E27FC236}">
                <a16:creationId xmlns:a16="http://schemas.microsoft.com/office/drawing/2014/main" id="{ECC0FF97-7836-4DBE-3D1F-052956122817}"/>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Summary</a:t>
            </a:r>
          </a:p>
        </p:txBody>
      </p:sp>
      <p:sp>
        <p:nvSpPr>
          <p:cNvPr id="2" name="TextBox 1">
            <a:extLst>
              <a:ext uri="{FF2B5EF4-FFF2-40B4-BE49-F238E27FC236}">
                <a16:creationId xmlns:a16="http://schemas.microsoft.com/office/drawing/2014/main" id="{31CD31EE-3E7F-6BFE-D247-D07E829DCCE8}"/>
              </a:ext>
            </a:extLst>
          </p:cNvPr>
          <p:cNvSpPr txBox="1"/>
          <p:nvPr/>
        </p:nvSpPr>
        <p:spPr>
          <a:xfrm>
            <a:off x="6176865" y="2911160"/>
            <a:ext cx="3116559" cy="1446550"/>
          </a:xfrm>
          <a:prstGeom prst="rect">
            <a:avLst/>
          </a:prstGeom>
          <a:noFill/>
        </p:spPr>
        <p:txBody>
          <a:bodyPr wrap="none" rtlCol="0">
            <a:spAutoFit/>
          </a:bodyPr>
          <a:lstStyle/>
          <a:p>
            <a:pPr marL="168275" indent="-168275">
              <a:buFont typeface="Arial" panose="020B0604020202020204" pitchFamily="34" charset="0"/>
              <a:buChar char="•"/>
            </a:pPr>
            <a:r>
              <a:rPr lang="en-US" sz="2200" dirty="0"/>
              <a:t>Interoperability</a:t>
            </a:r>
          </a:p>
          <a:p>
            <a:pPr marL="168275" indent="-168275">
              <a:buFont typeface="Arial" panose="020B0604020202020204" pitchFamily="34" charset="0"/>
              <a:buChar char="•"/>
            </a:pPr>
            <a:r>
              <a:rPr lang="en-US" sz="2200" dirty="0"/>
              <a:t>Scalability</a:t>
            </a:r>
          </a:p>
          <a:p>
            <a:pPr marL="168275" indent="-168275">
              <a:buFont typeface="Arial" panose="020B0604020202020204" pitchFamily="34" charset="0"/>
              <a:buChar char="•"/>
            </a:pPr>
            <a:r>
              <a:rPr lang="en-US" sz="2200" dirty="0"/>
              <a:t>Multicast</a:t>
            </a:r>
          </a:p>
          <a:p>
            <a:pPr marL="168275" indent="-168275">
              <a:buFont typeface="Arial" panose="020B0604020202020204" pitchFamily="34" charset="0"/>
              <a:buChar char="•"/>
            </a:pPr>
            <a:r>
              <a:rPr lang="en-US" sz="2200" dirty="0"/>
              <a:t>Supply Chain Integrity</a:t>
            </a:r>
          </a:p>
        </p:txBody>
      </p:sp>
    </p:spTree>
    <p:extLst>
      <p:ext uri="{BB962C8B-B14F-4D97-AF65-F5344CB8AC3E}">
        <p14:creationId xmlns:p14="http://schemas.microsoft.com/office/powerpoint/2010/main" val="218576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86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447801"/>
            <a:ext cx="11430000" cy="461665"/>
          </a:xfrm>
          <a:prstGeom prst="rect">
            <a:avLst/>
          </a:prstGeom>
          <a:noFill/>
        </p:spPr>
        <p:txBody>
          <a:bodyPr wrap="square" rtlCol="0">
            <a:spAutoFit/>
          </a:bodyPr>
          <a:lstStyle/>
          <a:p>
            <a:pPr marL="342891" indent="-342891" defTabSz="1219170" fontAlgn="base">
              <a:spcBef>
                <a:spcPct val="0"/>
              </a:spcBef>
              <a:spcAft>
                <a:spcPct val="0"/>
              </a:spcAft>
              <a:buFont typeface="Arial" panose="020B0604020202020204" pitchFamily="34" charset="0"/>
              <a:buChar char="•"/>
            </a:pPr>
            <a:endParaRPr lang="en-US" sz="2400" dirty="0">
              <a:solidFill>
                <a:prstClr val="black"/>
              </a:solidFill>
              <a:latin typeface="Calibri" pitchFamily="34" charset="0"/>
              <a:ea typeface="宋体" pitchFamily="2" charset="-122"/>
            </a:endParaRPr>
          </a:p>
        </p:txBody>
      </p:sp>
      <p:sp>
        <p:nvSpPr>
          <p:cNvPr id="2" name="Rectangle 1"/>
          <p:cNvSpPr/>
          <p:nvPr/>
        </p:nvSpPr>
        <p:spPr>
          <a:xfrm>
            <a:off x="244648" y="1394163"/>
            <a:ext cx="3683970" cy="2616101"/>
          </a:xfrm>
          <a:prstGeom prst="rect">
            <a:avLst/>
          </a:prstGeom>
        </p:spPr>
        <p:txBody>
          <a:bodyPr wrap="square">
            <a:spAutoFit/>
          </a:bodyPr>
          <a:lstStyle/>
          <a:p>
            <a:pPr marL="990575" lvl="1" indent="-990575" defTabSz="1219170" fontAlgn="base">
              <a:spcBef>
                <a:spcPct val="0"/>
              </a:spcBef>
              <a:spcAft>
                <a:spcPct val="0"/>
              </a:spcAft>
            </a:pPr>
            <a:endParaRPr lang="en-US" sz="2400" dirty="0">
              <a:solidFill>
                <a:srgbClr val="000000"/>
              </a:solidFill>
              <a:latin typeface="微软雅黑" panose="020B0503020204020204" pitchFamily="34" charset="-122"/>
              <a:ea typeface="微软雅黑" panose="020B0503020204020204" pitchFamily="34" charset="-122"/>
            </a:endParaRPr>
          </a:p>
          <a:p>
            <a:pPr defTabSz="1219170" fontAlgn="base">
              <a:spcBef>
                <a:spcPct val="0"/>
              </a:spcBef>
              <a:spcAft>
                <a:spcPct val="0"/>
              </a:spcAft>
            </a:pPr>
            <a:r>
              <a:rPr lang="en-US" sz="2800" dirty="0">
                <a:solidFill>
                  <a:srgbClr val="000000"/>
                </a:solidFill>
                <a:latin typeface="Arial"/>
                <a:ea typeface="微软雅黑" panose="020B0503020204020204" pitchFamily="34" charset="-122"/>
              </a:rPr>
              <a:t>Every day, there are $140 billion tied up in disputes for payments in the transportation industry. </a:t>
            </a:r>
          </a:p>
        </p:txBody>
      </p:sp>
      <p:sp>
        <p:nvSpPr>
          <p:cNvPr id="4" name="Title 1">
            <a:extLst>
              <a:ext uri="{FF2B5EF4-FFF2-40B4-BE49-F238E27FC236}">
                <a16:creationId xmlns:a16="http://schemas.microsoft.com/office/drawing/2014/main" id="{080ACE3C-F37F-05FA-4707-5C64BCD68F0A}"/>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Blockchain in the Supply Chain</a:t>
            </a:r>
          </a:p>
        </p:txBody>
      </p:sp>
      <p:grpSp>
        <p:nvGrpSpPr>
          <p:cNvPr id="21" name="Group 20">
            <a:extLst>
              <a:ext uri="{FF2B5EF4-FFF2-40B4-BE49-F238E27FC236}">
                <a16:creationId xmlns:a16="http://schemas.microsoft.com/office/drawing/2014/main" id="{973D4202-135C-7ADE-29DB-1E45C44B4314}"/>
              </a:ext>
            </a:extLst>
          </p:cNvPr>
          <p:cNvGrpSpPr/>
          <p:nvPr/>
        </p:nvGrpSpPr>
        <p:grpSpPr>
          <a:xfrm>
            <a:off x="4189445" y="1671745"/>
            <a:ext cx="7905674" cy="2200468"/>
            <a:chOff x="3795668" y="1447801"/>
            <a:chExt cx="8299451" cy="2283884"/>
          </a:xfrm>
        </p:grpSpPr>
        <p:pic>
          <p:nvPicPr>
            <p:cNvPr id="3" name="Picture 4" descr="Delivery Truck Icon - Delivery Truck Icon Png | Transparent PNG Download  #37032 - Vippng">
              <a:extLst>
                <a:ext uri="{FF2B5EF4-FFF2-40B4-BE49-F238E27FC236}">
                  <a16:creationId xmlns:a16="http://schemas.microsoft.com/office/drawing/2014/main" id="{30D8F554-E9AA-813E-6D27-BC89C1A0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668" y="2662768"/>
              <a:ext cx="1750484" cy="10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09947148-3A3D-C3E4-6BDD-870B51DD72D6}"/>
                </a:ext>
              </a:extLst>
            </p:cNvPr>
            <p:cNvCxnSpPr/>
            <p:nvPr/>
          </p:nvCxnSpPr>
          <p:spPr>
            <a:xfrm flipV="1">
              <a:off x="4489934" y="1951567"/>
              <a:ext cx="0" cy="577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4" descr="Delivery Truck Icon - Delivery Truck Icon Png | Transparent PNG Download  #37032 - Vippng">
              <a:extLst>
                <a:ext uri="{FF2B5EF4-FFF2-40B4-BE49-F238E27FC236}">
                  <a16:creationId xmlns:a16="http://schemas.microsoft.com/office/drawing/2014/main" id="{B418EFC1-3895-4C13-862B-9D927AD9F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351" y="2662768"/>
              <a:ext cx="1750483" cy="10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5608EF0-1070-31CD-A5F8-C7F9B99AD6DA}"/>
                </a:ext>
              </a:extLst>
            </p:cNvPr>
            <p:cNvCxnSpPr/>
            <p:nvPr/>
          </p:nvCxnSpPr>
          <p:spPr>
            <a:xfrm flipV="1">
              <a:off x="6697618" y="1951567"/>
              <a:ext cx="0" cy="577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4" descr="Delivery Truck Icon - Delivery Truck Icon Png | Transparent PNG Download  #37032 - Vippng">
              <a:extLst>
                <a:ext uri="{FF2B5EF4-FFF2-40B4-BE49-F238E27FC236}">
                  <a16:creationId xmlns:a16="http://schemas.microsoft.com/office/drawing/2014/main" id="{8BE4ABBD-F682-17BB-0D29-05F727F27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968" y="2662768"/>
              <a:ext cx="1748367" cy="10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88E02AE1-90F2-0C72-ADD2-58150B7CCBA0}"/>
                </a:ext>
              </a:extLst>
            </p:cNvPr>
            <p:cNvCxnSpPr/>
            <p:nvPr/>
          </p:nvCxnSpPr>
          <p:spPr>
            <a:xfrm flipV="1">
              <a:off x="8920118" y="1951567"/>
              <a:ext cx="0" cy="577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4" descr="Delivery Truck Icon - Delivery Truck Icon Png | Transparent PNG Download  #37032 - Vippng">
              <a:extLst>
                <a:ext uri="{FF2B5EF4-FFF2-40B4-BE49-F238E27FC236}">
                  <a16:creationId xmlns:a16="http://schemas.microsoft.com/office/drawing/2014/main" id="{AF036BEC-6794-CC81-9B4D-067A1B521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6752" y="2662768"/>
              <a:ext cx="1748367" cy="10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786B6833-4A77-1EC7-4788-4DA02479668C}"/>
                </a:ext>
              </a:extLst>
            </p:cNvPr>
            <p:cNvCxnSpPr/>
            <p:nvPr/>
          </p:nvCxnSpPr>
          <p:spPr>
            <a:xfrm flipV="1">
              <a:off x="11038901" y="1951567"/>
              <a:ext cx="0" cy="577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6">
              <a:extLst>
                <a:ext uri="{FF2B5EF4-FFF2-40B4-BE49-F238E27FC236}">
                  <a16:creationId xmlns:a16="http://schemas.microsoft.com/office/drawing/2014/main" id="{04A00396-1B55-DE58-8A8F-A4D60848DAA7}"/>
                </a:ext>
              </a:extLst>
            </p:cNvPr>
            <p:cNvSpPr txBox="1">
              <a:spLocks noChangeArrowheads="1"/>
            </p:cNvSpPr>
            <p:nvPr/>
          </p:nvSpPr>
          <p:spPr bwMode="auto">
            <a:xfrm>
              <a:off x="4307302" y="1447801"/>
              <a:ext cx="1081617" cy="5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en-US" sz="2667" dirty="0"/>
                <a:t>4°</a:t>
              </a:r>
            </a:p>
          </p:txBody>
        </p:sp>
        <p:sp>
          <p:nvSpPr>
            <p:cNvPr id="16" name="TextBox 24">
              <a:extLst>
                <a:ext uri="{FF2B5EF4-FFF2-40B4-BE49-F238E27FC236}">
                  <a16:creationId xmlns:a16="http://schemas.microsoft.com/office/drawing/2014/main" id="{0CC2DF54-A6CD-1AF1-C0EE-CD5CE9F747F0}"/>
                </a:ext>
              </a:extLst>
            </p:cNvPr>
            <p:cNvSpPr txBox="1">
              <a:spLocks noChangeArrowheads="1"/>
            </p:cNvSpPr>
            <p:nvPr/>
          </p:nvSpPr>
          <p:spPr bwMode="auto">
            <a:xfrm>
              <a:off x="6506907" y="1447801"/>
              <a:ext cx="1081617" cy="5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en-US" sz="2667" dirty="0"/>
                <a:t>4°</a:t>
              </a:r>
            </a:p>
          </p:txBody>
        </p:sp>
        <p:sp>
          <p:nvSpPr>
            <p:cNvPr id="17" name="TextBox 25">
              <a:extLst>
                <a:ext uri="{FF2B5EF4-FFF2-40B4-BE49-F238E27FC236}">
                  <a16:creationId xmlns:a16="http://schemas.microsoft.com/office/drawing/2014/main" id="{ED6DFB35-5BC2-6748-20BE-0E1F7365CD3C}"/>
                </a:ext>
              </a:extLst>
            </p:cNvPr>
            <p:cNvSpPr txBox="1">
              <a:spLocks noChangeArrowheads="1"/>
            </p:cNvSpPr>
            <p:nvPr/>
          </p:nvSpPr>
          <p:spPr bwMode="auto">
            <a:xfrm>
              <a:off x="8720164" y="1447801"/>
              <a:ext cx="1081617" cy="5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en-US" sz="2667" dirty="0">
                  <a:solidFill>
                    <a:srgbClr val="FF0000"/>
                  </a:solidFill>
                </a:rPr>
                <a:t>10°</a:t>
              </a:r>
            </a:p>
          </p:txBody>
        </p:sp>
        <p:sp>
          <p:nvSpPr>
            <p:cNvPr id="18" name="TextBox 26">
              <a:extLst>
                <a:ext uri="{FF2B5EF4-FFF2-40B4-BE49-F238E27FC236}">
                  <a16:creationId xmlns:a16="http://schemas.microsoft.com/office/drawing/2014/main" id="{2D5B86FC-C817-2F12-50A4-7C8AE4F12EBA}"/>
                </a:ext>
              </a:extLst>
            </p:cNvPr>
            <p:cNvSpPr txBox="1">
              <a:spLocks noChangeArrowheads="1"/>
            </p:cNvSpPr>
            <p:nvPr/>
          </p:nvSpPr>
          <p:spPr bwMode="auto">
            <a:xfrm>
              <a:off x="10842228" y="1447801"/>
              <a:ext cx="1111250" cy="5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en-US" sz="2667" dirty="0"/>
                <a:t>4°</a:t>
              </a:r>
            </a:p>
          </p:txBody>
        </p:sp>
      </p:grpSp>
      <p:sp>
        <p:nvSpPr>
          <p:cNvPr id="20" name="TextBox 19">
            <a:extLst>
              <a:ext uri="{FF2B5EF4-FFF2-40B4-BE49-F238E27FC236}">
                <a16:creationId xmlns:a16="http://schemas.microsoft.com/office/drawing/2014/main" id="{BA0AAA48-27D5-3872-5D45-44F6916A6099}"/>
              </a:ext>
            </a:extLst>
          </p:cNvPr>
          <p:cNvSpPr txBox="1"/>
          <p:nvPr/>
        </p:nvSpPr>
        <p:spPr>
          <a:xfrm>
            <a:off x="195461" y="4148315"/>
            <a:ext cx="11801077" cy="954107"/>
          </a:xfrm>
          <a:prstGeom prst="rect">
            <a:avLst/>
          </a:prstGeom>
          <a:noFill/>
        </p:spPr>
        <p:txBody>
          <a:bodyPr wrap="square" rtlCol="0">
            <a:spAutoFit/>
          </a:bodyPr>
          <a:lstStyle/>
          <a:p>
            <a:pPr marL="0" lvl="1" defTabSz="1219170" fontAlgn="base">
              <a:spcBef>
                <a:spcPct val="0"/>
              </a:spcBef>
              <a:spcAft>
                <a:spcPct val="0"/>
              </a:spcAft>
            </a:pPr>
            <a:r>
              <a:rPr lang="en-US" sz="2800" dirty="0">
                <a:solidFill>
                  <a:srgbClr val="000000"/>
                </a:solidFill>
                <a:latin typeface="Arial"/>
                <a:ea typeface="微软雅黑" panose="020B0503020204020204" pitchFamily="34" charset="-122"/>
              </a:rPr>
              <a:t>10% of sensitive biopharmaceutical shipments experience temperature deviations. Problems when exceeding acceptable temperature.</a:t>
            </a:r>
          </a:p>
        </p:txBody>
      </p:sp>
      <p:sp>
        <p:nvSpPr>
          <p:cNvPr id="23" name="TextBox 22">
            <a:extLst>
              <a:ext uri="{FF2B5EF4-FFF2-40B4-BE49-F238E27FC236}">
                <a16:creationId xmlns:a16="http://schemas.microsoft.com/office/drawing/2014/main" id="{07AF8F7A-4831-7D7F-6224-E0A301D06567}"/>
              </a:ext>
            </a:extLst>
          </p:cNvPr>
          <p:cNvSpPr txBox="1"/>
          <p:nvPr/>
        </p:nvSpPr>
        <p:spPr>
          <a:xfrm>
            <a:off x="225985" y="5307121"/>
            <a:ext cx="11539915" cy="954107"/>
          </a:xfrm>
          <a:prstGeom prst="rect">
            <a:avLst/>
          </a:prstGeom>
          <a:noFill/>
        </p:spPr>
        <p:txBody>
          <a:bodyPr wrap="square">
            <a:spAutoFit/>
          </a:bodyPr>
          <a:lstStyle/>
          <a:p>
            <a:pPr marL="0" lvl="1" defTabSz="1219170" fontAlgn="base">
              <a:spcBef>
                <a:spcPct val="0"/>
              </a:spcBef>
              <a:spcAft>
                <a:spcPct val="0"/>
              </a:spcAft>
            </a:pPr>
            <a:r>
              <a:rPr lang="en-US" sz="2800" dirty="0">
                <a:solidFill>
                  <a:srgbClr val="000000"/>
                </a:solidFill>
                <a:latin typeface="Arial"/>
                <a:ea typeface="微软雅黑" panose="020B0503020204020204" pitchFamily="34" charset="-122"/>
              </a:rPr>
              <a:t>Swiss Tech Firm </a:t>
            </a:r>
            <a:r>
              <a:rPr lang="en-US" sz="2800" dirty="0" err="1">
                <a:solidFill>
                  <a:srgbClr val="000000"/>
                </a:solidFill>
                <a:latin typeface="Arial"/>
                <a:ea typeface="微软雅黑" panose="020B0503020204020204" pitchFamily="34" charset="-122"/>
              </a:rPr>
              <a:t>SkyCell</a:t>
            </a:r>
            <a:r>
              <a:rPr lang="en-US" sz="2800" dirty="0">
                <a:solidFill>
                  <a:srgbClr val="000000"/>
                </a:solidFill>
                <a:latin typeface="Arial"/>
                <a:ea typeface="微软雅黑" panose="020B0503020204020204" pitchFamily="34" charset="-122"/>
              </a:rPr>
              <a:t> created blockchain enabled refrigerated containers that brought their temperature-deviated rate down to &lt;0.1%.</a:t>
            </a:r>
          </a:p>
        </p:txBody>
      </p:sp>
    </p:spTree>
    <p:extLst>
      <p:ext uri="{BB962C8B-B14F-4D97-AF65-F5344CB8AC3E}">
        <p14:creationId xmlns:p14="http://schemas.microsoft.com/office/powerpoint/2010/main" val="200405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117A5-958B-4BD1-91BE-D4BE3A5AC1B0}"/>
              </a:ext>
            </a:extLst>
          </p:cNvPr>
          <p:cNvSpPr>
            <a:spLocks noGrp="1"/>
          </p:cNvSpPr>
          <p:nvPr>
            <p:ph idx="1"/>
          </p:nvPr>
        </p:nvSpPr>
        <p:spPr>
          <a:xfrm>
            <a:off x="411480" y="1192848"/>
            <a:ext cx="11369040" cy="4768215"/>
          </a:xfrm>
        </p:spPr>
        <p:txBody>
          <a:bodyPr>
            <a:normAutofit/>
          </a:bodyPr>
          <a:lstStyle/>
          <a:p>
            <a:pPr marL="0" indent="0">
              <a:buNone/>
            </a:pPr>
            <a:r>
              <a:rPr lang="en-US" sz="5400" dirty="0">
                <a:solidFill>
                  <a:schemeClr val="tx2">
                    <a:lumMod val="75000"/>
                    <a:lumOff val="25000"/>
                  </a:schemeClr>
                </a:solidFill>
              </a:rPr>
              <a:t>Blockchains store transactions over a distributed state and help</a:t>
            </a:r>
          </a:p>
          <a:p>
            <a:r>
              <a:rPr lang="en-US" sz="5400" dirty="0">
                <a:solidFill>
                  <a:schemeClr val="tx2">
                    <a:lumMod val="75000"/>
                    <a:lumOff val="25000"/>
                  </a:schemeClr>
                </a:solidFill>
              </a:rPr>
              <a:t> to determine who </a:t>
            </a:r>
            <a:r>
              <a:rPr lang="en-US" sz="5400" u="sng" dirty="0">
                <a:solidFill>
                  <a:schemeClr val="tx2">
                    <a:lumMod val="75000"/>
                    <a:lumOff val="25000"/>
                  </a:schemeClr>
                </a:solidFill>
              </a:rPr>
              <a:t>owns</a:t>
            </a:r>
            <a:r>
              <a:rPr lang="en-US" sz="5400" dirty="0">
                <a:solidFill>
                  <a:schemeClr val="tx2">
                    <a:lumMod val="75000"/>
                    <a:lumOff val="25000"/>
                  </a:schemeClr>
                </a:solidFill>
              </a:rPr>
              <a:t> what,</a:t>
            </a:r>
          </a:p>
          <a:p>
            <a:r>
              <a:rPr lang="en-US" sz="5400" dirty="0">
                <a:solidFill>
                  <a:schemeClr val="tx2">
                    <a:lumMod val="75000"/>
                    <a:lumOff val="25000"/>
                  </a:schemeClr>
                </a:solidFill>
              </a:rPr>
              <a:t> to provide asset </a:t>
            </a:r>
            <a:r>
              <a:rPr lang="en-US" sz="5400" u="sng" dirty="0">
                <a:solidFill>
                  <a:schemeClr val="tx2">
                    <a:lumMod val="75000"/>
                    <a:lumOff val="25000"/>
                  </a:schemeClr>
                </a:solidFill>
              </a:rPr>
              <a:t>tracing</a:t>
            </a:r>
            <a:r>
              <a:rPr lang="en-US" sz="5400" dirty="0">
                <a:solidFill>
                  <a:schemeClr val="tx2">
                    <a:lumMod val="75000"/>
                    <a:lumOff val="25000"/>
                  </a:schemeClr>
                </a:solidFill>
              </a:rPr>
              <a:t>, and</a:t>
            </a:r>
          </a:p>
          <a:p>
            <a:r>
              <a:rPr lang="en-US" sz="5400" dirty="0">
                <a:solidFill>
                  <a:schemeClr val="tx2">
                    <a:lumMod val="75000"/>
                    <a:lumOff val="25000"/>
                  </a:schemeClr>
                </a:solidFill>
              </a:rPr>
              <a:t> to </a:t>
            </a:r>
            <a:r>
              <a:rPr lang="en-US" sz="5400" u="sng" dirty="0">
                <a:solidFill>
                  <a:schemeClr val="tx2">
                    <a:lumMod val="75000"/>
                    <a:lumOff val="25000"/>
                  </a:schemeClr>
                </a:solidFill>
              </a:rPr>
              <a:t>secure</a:t>
            </a:r>
            <a:r>
              <a:rPr lang="en-US" sz="5400" dirty="0">
                <a:solidFill>
                  <a:schemeClr val="tx2">
                    <a:lumMod val="75000"/>
                    <a:lumOff val="25000"/>
                  </a:schemeClr>
                </a:solidFill>
              </a:rPr>
              <a:t> digital content and data. </a:t>
            </a:r>
          </a:p>
        </p:txBody>
      </p:sp>
    </p:spTree>
    <p:extLst>
      <p:ext uri="{BB962C8B-B14F-4D97-AF65-F5344CB8AC3E}">
        <p14:creationId xmlns:p14="http://schemas.microsoft.com/office/powerpoint/2010/main" val="330306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117A5-958B-4BD1-91BE-D4BE3A5AC1B0}"/>
              </a:ext>
            </a:extLst>
          </p:cNvPr>
          <p:cNvSpPr>
            <a:spLocks noGrp="1"/>
          </p:cNvSpPr>
          <p:nvPr>
            <p:ph idx="1"/>
          </p:nvPr>
        </p:nvSpPr>
        <p:spPr>
          <a:xfrm>
            <a:off x="411480" y="1192848"/>
            <a:ext cx="11369040" cy="4768215"/>
          </a:xfrm>
        </p:spPr>
        <p:txBody>
          <a:bodyPr>
            <a:normAutofit/>
          </a:bodyPr>
          <a:lstStyle/>
          <a:p>
            <a:pPr marL="0" indent="0">
              <a:buNone/>
            </a:pPr>
            <a:r>
              <a:rPr lang="en-US" sz="5400" u="sng" dirty="0">
                <a:solidFill>
                  <a:schemeClr val="tx2">
                    <a:lumMod val="75000"/>
                    <a:lumOff val="25000"/>
                  </a:schemeClr>
                </a:solidFill>
              </a:rPr>
              <a:t>Consensus protocols</a:t>
            </a:r>
            <a:r>
              <a:rPr lang="en-US" sz="5400" dirty="0">
                <a:solidFill>
                  <a:schemeClr val="tx2">
                    <a:lumMod val="75000"/>
                    <a:lumOff val="25000"/>
                  </a:schemeClr>
                </a:solidFill>
              </a:rPr>
              <a:t> are the backbone of blockchains, validating transactions, adding blocks, and working on inconsistent state (</a:t>
            </a:r>
            <a:r>
              <a:rPr lang="en-US" sz="5400" dirty="0" err="1">
                <a:solidFill>
                  <a:schemeClr val="tx2">
                    <a:lumMod val="75000"/>
                    <a:lumOff val="25000"/>
                  </a:schemeClr>
                </a:solidFill>
              </a:rPr>
              <a:t>PoW</a:t>
            </a:r>
            <a:r>
              <a:rPr lang="en-US" sz="5400" dirty="0">
                <a:solidFill>
                  <a:schemeClr val="tx2">
                    <a:lumMod val="75000"/>
                    <a:lumOff val="25000"/>
                  </a:schemeClr>
                </a:solidFill>
              </a:rPr>
              <a:t>, </a:t>
            </a:r>
            <a:r>
              <a:rPr lang="en-US" sz="5400" dirty="0" err="1">
                <a:solidFill>
                  <a:schemeClr val="tx2">
                    <a:lumMod val="75000"/>
                    <a:lumOff val="25000"/>
                  </a:schemeClr>
                </a:solidFill>
              </a:rPr>
              <a:t>PoS</a:t>
            </a:r>
            <a:r>
              <a:rPr lang="en-US" sz="5400" dirty="0">
                <a:solidFill>
                  <a:schemeClr val="tx2">
                    <a:lumMod val="75000"/>
                    <a:lumOff val="25000"/>
                  </a:schemeClr>
                </a:solidFill>
              </a:rPr>
              <a:t>, </a:t>
            </a:r>
            <a:r>
              <a:rPr lang="en-US" sz="5400" dirty="0" err="1">
                <a:solidFill>
                  <a:schemeClr val="tx2">
                    <a:lumMod val="75000"/>
                    <a:lumOff val="25000"/>
                  </a:schemeClr>
                </a:solidFill>
              </a:rPr>
              <a:t>etc</a:t>
            </a:r>
            <a:r>
              <a:rPr lang="en-US" sz="5400" dirty="0">
                <a:solidFill>
                  <a:schemeClr val="tx2">
                    <a:lumMod val="75000"/>
                    <a:lumOff val="25000"/>
                  </a:schemeClr>
                </a:solidFill>
              </a:rPr>
              <a:t>).</a:t>
            </a:r>
          </a:p>
        </p:txBody>
      </p:sp>
    </p:spTree>
    <p:extLst>
      <p:ext uri="{BB962C8B-B14F-4D97-AF65-F5344CB8AC3E}">
        <p14:creationId xmlns:p14="http://schemas.microsoft.com/office/powerpoint/2010/main" val="40158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28073-30DA-CA22-FCD6-E73FBB6A534A}"/>
              </a:ext>
            </a:extLst>
          </p:cNvPr>
          <p:cNvPicPr>
            <a:picLocks noChangeAspect="1"/>
          </p:cNvPicPr>
          <p:nvPr/>
        </p:nvPicPr>
        <p:blipFill>
          <a:blip r:embed="rId2"/>
          <a:stretch>
            <a:fillRect/>
          </a:stretch>
        </p:blipFill>
        <p:spPr>
          <a:xfrm>
            <a:off x="193009" y="1783080"/>
            <a:ext cx="6097860" cy="4281818"/>
          </a:xfrm>
          <a:prstGeom prst="rect">
            <a:avLst/>
          </a:prstGeom>
          <a:noFill/>
        </p:spPr>
      </p:pic>
      <p:sp>
        <p:nvSpPr>
          <p:cNvPr id="3" name="Content Placeholder 2">
            <a:extLst>
              <a:ext uri="{FF2B5EF4-FFF2-40B4-BE49-F238E27FC236}">
                <a16:creationId xmlns:a16="http://schemas.microsoft.com/office/drawing/2014/main" id="{92F117A5-958B-4BD1-91BE-D4BE3A5AC1B0}"/>
              </a:ext>
            </a:extLst>
          </p:cNvPr>
          <p:cNvSpPr>
            <a:spLocks noGrp="1"/>
          </p:cNvSpPr>
          <p:nvPr>
            <p:ph sz="half" idx="2"/>
          </p:nvPr>
        </p:nvSpPr>
        <p:spPr>
          <a:xfrm>
            <a:off x="6253544" y="1389394"/>
            <a:ext cx="6097859" cy="5132704"/>
          </a:xfrm>
        </p:spPr>
        <p:txBody>
          <a:bodyPr vert="horz" lIns="91440" tIns="45720" rIns="91440" bIns="45720" rtlCol="0">
            <a:normAutofit fontScale="92500"/>
          </a:bodyPr>
          <a:lstStyle/>
          <a:p>
            <a:pPr marL="0"/>
            <a:endParaRPr lang="en-US" sz="1500" dirty="0"/>
          </a:p>
          <a:p>
            <a:r>
              <a:rPr lang="en-US" sz="2600" dirty="0"/>
              <a:t>Databases are controlled by an admin</a:t>
            </a:r>
          </a:p>
          <a:p>
            <a:pPr lvl="1"/>
            <a:r>
              <a:rPr lang="en-US" sz="2600" dirty="0"/>
              <a:t>Client/server in nature</a:t>
            </a:r>
          </a:p>
          <a:p>
            <a:pPr lvl="1"/>
            <a:r>
              <a:rPr lang="en-US" sz="2600" dirty="0"/>
              <a:t>Malicious actors can alter data</a:t>
            </a:r>
          </a:p>
          <a:p>
            <a:pPr lvl="1"/>
            <a:r>
              <a:rPr lang="en-US" sz="2600" dirty="0"/>
              <a:t>Administrator decides which data is accessible and visible</a:t>
            </a:r>
          </a:p>
          <a:p>
            <a:r>
              <a:rPr lang="en-US" sz="2600" dirty="0"/>
              <a:t>They are easy to implement and maintain</a:t>
            </a:r>
          </a:p>
          <a:p>
            <a:pPr lvl="1"/>
            <a:r>
              <a:rPr lang="en-US" sz="2600" dirty="0"/>
              <a:t>They are fast and scalable</a:t>
            </a:r>
          </a:p>
          <a:p>
            <a:r>
              <a:rPr lang="en-US" sz="2600" dirty="0"/>
              <a:t>Blockchains are </a:t>
            </a:r>
            <a:r>
              <a:rPr lang="en-US" sz="2600" u="sng" dirty="0"/>
              <a:t>decentralized </a:t>
            </a:r>
            <a:r>
              <a:rPr lang="en-US" sz="2600" dirty="0"/>
              <a:t>and allow </a:t>
            </a:r>
            <a:r>
              <a:rPr lang="en-US" sz="2600" u="sng" dirty="0"/>
              <a:t>permissionless</a:t>
            </a:r>
            <a:r>
              <a:rPr lang="en-US" sz="2600" dirty="0"/>
              <a:t> participation.</a:t>
            </a:r>
          </a:p>
          <a:p>
            <a:pPr lvl="1"/>
            <a:r>
              <a:rPr lang="en-US" sz="2600" dirty="0"/>
              <a:t>Nearly impossible to alter data</a:t>
            </a:r>
          </a:p>
          <a:p>
            <a:pPr lvl="1"/>
            <a:r>
              <a:rPr lang="en-US" sz="2600" dirty="0"/>
              <a:t>No central administrator authority</a:t>
            </a:r>
          </a:p>
          <a:p>
            <a:pPr lvl="1"/>
            <a:r>
              <a:rPr lang="en-US" sz="2600" dirty="0"/>
              <a:t>But not particularly fast</a:t>
            </a:r>
          </a:p>
        </p:txBody>
      </p:sp>
      <p:sp>
        <p:nvSpPr>
          <p:cNvPr id="6" name="Title 1">
            <a:extLst>
              <a:ext uri="{FF2B5EF4-FFF2-40B4-BE49-F238E27FC236}">
                <a16:creationId xmlns:a16="http://schemas.microsoft.com/office/drawing/2014/main" id="{C7178983-E44B-DFC0-801D-2EBAB61CEE87}"/>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Could you use a traditional DB?</a:t>
            </a:r>
          </a:p>
        </p:txBody>
      </p:sp>
    </p:spTree>
    <p:extLst>
      <p:ext uri="{BB962C8B-B14F-4D97-AF65-F5344CB8AC3E}">
        <p14:creationId xmlns:p14="http://schemas.microsoft.com/office/powerpoint/2010/main" val="188147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7466C41F-CBEA-4201-BD54-8FD47EE4DB30}"/>
                  </a:ext>
                </a:extLst>
              </p14:cNvPr>
              <p14:cNvContentPartPr/>
              <p14:nvPr/>
            </p14:nvContentPartPr>
            <p14:xfrm>
              <a:off x="10844539" y="1729916"/>
              <a:ext cx="360" cy="360"/>
            </p14:xfrm>
          </p:contentPart>
        </mc:Choice>
        <mc:Fallback xmlns="">
          <p:pic>
            <p:nvPicPr>
              <p:cNvPr id="16" name="Ink 15">
                <a:extLst>
                  <a:ext uri="{FF2B5EF4-FFF2-40B4-BE49-F238E27FC236}">
                    <a16:creationId xmlns:a16="http://schemas.microsoft.com/office/drawing/2014/main" id="{7466C41F-CBEA-4201-BD54-8FD47EE4DB30}"/>
                  </a:ext>
                </a:extLst>
              </p:cNvPr>
              <p:cNvPicPr/>
              <p:nvPr/>
            </p:nvPicPr>
            <p:blipFill>
              <a:blip r:embed="rId3"/>
              <a:stretch>
                <a:fillRect/>
              </a:stretch>
            </p:blipFill>
            <p:spPr>
              <a:xfrm>
                <a:off x="10835539" y="1721276"/>
                <a:ext cx="18000" cy="18000"/>
              </a:xfrm>
              <a:prstGeom prst="rect">
                <a:avLst/>
              </a:prstGeom>
            </p:spPr>
          </p:pic>
        </mc:Fallback>
      </mc:AlternateContent>
      <p:sp>
        <p:nvSpPr>
          <p:cNvPr id="132" name="TextBox 131">
            <a:extLst>
              <a:ext uri="{FF2B5EF4-FFF2-40B4-BE49-F238E27FC236}">
                <a16:creationId xmlns:a16="http://schemas.microsoft.com/office/drawing/2014/main" id="{A7D80565-8087-4CB2-9A25-913092E961ED}"/>
              </a:ext>
            </a:extLst>
          </p:cNvPr>
          <p:cNvSpPr txBox="1"/>
          <p:nvPr/>
        </p:nvSpPr>
        <p:spPr>
          <a:xfrm>
            <a:off x="227355" y="1824907"/>
            <a:ext cx="4841390" cy="1631216"/>
          </a:xfrm>
          <a:prstGeom prst="rect">
            <a:avLst/>
          </a:prstGeom>
          <a:noFill/>
        </p:spPr>
        <p:txBody>
          <a:bodyPr wrap="none" rtlCol="0">
            <a:spAutoFit/>
          </a:bodyPr>
          <a:lstStyle/>
          <a:p>
            <a:r>
              <a:rPr lang="en-US" sz="2000" dirty="0"/>
              <a:t>Consists of nodes that verify</a:t>
            </a:r>
          </a:p>
          <a:p>
            <a:r>
              <a:rPr lang="en-US" sz="2000" dirty="0"/>
              <a:t>transactions, execute smart contracts,</a:t>
            </a:r>
          </a:p>
          <a:p>
            <a:r>
              <a:rPr lang="en-US" sz="2000" dirty="0"/>
              <a:t>boot/seed nodes to bootstrap clients/new</a:t>
            </a:r>
          </a:p>
          <a:p>
            <a:r>
              <a:rPr lang="en-US" sz="2000" dirty="0"/>
              <a:t>nodes, process new blocks, full nodes,</a:t>
            </a:r>
          </a:p>
          <a:p>
            <a:r>
              <a:rPr lang="en-US" sz="2000" dirty="0"/>
              <a:t>lightweight nodes...</a:t>
            </a:r>
          </a:p>
        </p:txBody>
      </p:sp>
      <p:grpSp>
        <p:nvGrpSpPr>
          <p:cNvPr id="8" name="Group 7">
            <a:extLst>
              <a:ext uri="{FF2B5EF4-FFF2-40B4-BE49-F238E27FC236}">
                <a16:creationId xmlns:a16="http://schemas.microsoft.com/office/drawing/2014/main" id="{8C5645FE-7006-4EBD-9771-3A7510F874B3}"/>
              </a:ext>
            </a:extLst>
          </p:cNvPr>
          <p:cNvGrpSpPr/>
          <p:nvPr/>
        </p:nvGrpSpPr>
        <p:grpSpPr>
          <a:xfrm>
            <a:off x="2333713" y="1824907"/>
            <a:ext cx="7521678" cy="4729878"/>
            <a:chOff x="2467655" y="2119431"/>
            <a:chExt cx="6032847" cy="3258815"/>
          </a:xfrm>
        </p:grpSpPr>
        <p:cxnSp>
          <p:nvCxnSpPr>
            <p:cNvPr id="61" name="Straight Connector 60">
              <a:extLst>
                <a:ext uri="{FF2B5EF4-FFF2-40B4-BE49-F238E27FC236}">
                  <a16:creationId xmlns:a16="http://schemas.microsoft.com/office/drawing/2014/main" id="{63E97D19-7CD9-4D1A-9A53-A372A478456C}"/>
                </a:ext>
              </a:extLst>
            </p:cNvPr>
            <p:cNvCxnSpPr>
              <a:cxnSpLocks/>
              <a:stCxn id="37" idx="4"/>
              <a:endCxn id="35" idx="4"/>
            </p:cNvCxnSpPr>
            <p:nvPr/>
          </p:nvCxnSpPr>
          <p:spPr>
            <a:xfrm flipH="1" flipV="1">
              <a:off x="4842386" y="3601478"/>
              <a:ext cx="431623" cy="1270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13521-8826-4912-8900-B77B2FA3C913}"/>
                </a:ext>
              </a:extLst>
            </p:cNvPr>
            <p:cNvCxnSpPr>
              <a:cxnSpLocks/>
              <a:stCxn id="34" idx="2"/>
              <a:endCxn id="38" idx="6"/>
            </p:cNvCxnSpPr>
            <p:nvPr/>
          </p:nvCxnSpPr>
          <p:spPr>
            <a:xfrm>
              <a:off x="4156202" y="4132159"/>
              <a:ext cx="2979068" cy="2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A7DF37-74BB-40C3-9E33-459AC10B51DF}"/>
                </a:ext>
              </a:extLst>
            </p:cNvPr>
            <p:cNvCxnSpPr>
              <a:cxnSpLocks/>
              <a:stCxn id="32" idx="6"/>
              <a:endCxn id="43" idx="2"/>
            </p:cNvCxnSpPr>
            <p:nvPr/>
          </p:nvCxnSpPr>
          <p:spPr>
            <a:xfrm>
              <a:off x="3792408" y="4768027"/>
              <a:ext cx="3567041" cy="4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A64EE8-5601-4258-82EC-BC57CB0FE6F5}"/>
                </a:ext>
              </a:extLst>
            </p:cNvPr>
            <p:cNvCxnSpPr>
              <a:cxnSpLocks/>
              <a:stCxn id="44" idx="7"/>
              <a:endCxn id="45" idx="3"/>
            </p:cNvCxnSpPr>
            <p:nvPr/>
          </p:nvCxnSpPr>
          <p:spPr>
            <a:xfrm flipV="1">
              <a:off x="4435388" y="3563719"/>
              <a:ext cx="1161347" cy="1163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2B34E5-9378-4071-A168-4C48D6969855}"/>
                </a:ext>
              </a:extLst>
            </p:cNvPr>
            <p:cNvCxnSpPr>
              <a:cxnSpLocks/>
              <a:stCxn id="32" idx="7"/>
            </p:cNvCxnSpPr>
            <p:nvPr/>
          </p:nvCxnSpPr>
          <p:spPr>
            <a:xfrm flipV="1">
              <a:off x="3760730" y="3589409"/>
              <a:ext cx="1018263" cy="1108224"/>
            </a:xfrm>
            <a:prstGeom prst="line">
              <a:avLst/>
            </a:prstGeom>
          </p:spPr>
          <p:style>
            <a:lnRef idx="1">
              <a:schemeClr val="accent1"/>
            </a:lnRef>
            <a:fillRef idx="0">
              <a:schemeClr val="accent1"/>
            </a:fillRef>
            <a:effectRef idx="0">
              <a:schemeClr val="accent1"/>
            </a:effectRef>
            <a:fontRef idx="minor">
              <a:schemeClr val="tx1"/>
            </a:fontRef>
          </p:style>
        </p:cxnSp>
        <p:sp>
          <p:nvSpPr>
            <p:cNvPr id="5" name="Freeform 6">
              <a:extLst>
                <a:ext uri="{FF2B5EF4-FFF2-40B4-BE49-F238E27FC236}">
                  <a16:creationId xmlns:a16="http://schemas.microsoft.com/office/drawing/2014/main" id="{15286186-1BDF-4021-B578-8376A0703BE2}"/>
                </a:ext>
              </a:extLst>
            </p:cNvPr>
            <p:cNvSpPr>
              <a:spLocks/>
            </p:cNvSpPr>
            <p:nvPr/>
          </p:nvSpPr>
          <p:spPr bwMode="auto">
            <a:xfrm>
              <a:off x="3215148" y="2615382"/>
              <a:ext cx="4719484" cy="276286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noFill/>
            <a:ln w="38100" cap="flat">
              <a:solidFill>
                <a:srgbClr val="F68B1F"/>
              </a:solidFill>
              <a:prstDash val="solid"/>
              <a:miter lim="800000"/>
              <a:headEnd/>
              <a:tailEnd/>
            </a:ln>
          </p:spPr>
          <p:txBody>
            <a:bodyPr/>
            <a:lstStyle/>
            <a:p>
              <a:pPr fontAlgn="auto">
                <a:spcBef>
                  <a:spcPts val="0"/>
                </a:spcBef>
                <a:spcAft>
                  <a:spcPts val="0"/>
                </a:spcAft>
                <a:buClr>
                  <a:srgbClr val="CC9900"/>
                </a:buClr>
                <a:buNone/>
                <a:defRPr/>
              </a:pPr>
              <a:endParaRPr lang="en-US" altLang="zh-CN" sz="1200" kern="0" dirty="0">
                <a:solidFill>
                  <a:sysClr val="windowText" lastClr="000000"/>
                </a:solidFill>
                <a:latin typeface="Arial"/>
                <a:ea typeface="Arial Unicode MS" pitchFamily="34" charset="-122"/>
                <a:cs typeface="Arial" pitchFamily="34" charset="0"/>
              </a:endParaRPr>
            </a:p>
          </p:txBody>
        </p:sp>
        <p:sp>
          <p:nvSpPr>
            <p:cNvPr id="3" name="TextBox 2">
              <a:extLst>
                <a:ext uri="{FF2B5EF4-FFF2-40B4-BE49-F238E27FC236}">
                  <a16:creationId xmlns:a16="http://schemas.microsoft.com/office/drawing/2014/main" id="{648CCC88-2853-4A5E-8690-5A020EB19984}"/>
                </a:ext>
              </a:extLst>
            </p:cNvPr>
            <p:cNvSpPr txBox="1"/>
            <p:nvPr/>
          </p:nvSpPr>
          <p:spPr>
            <a:xfrm>
              <a:off x="4911210" y="4978672"/>
              <a:ext cx="1525494" cy="254464"/>
            </a:xfrm>
            <a:prstGeom prst="rect">
              <a:avLst/>
            </a:prstGeom>
            <a:noFill/>
          </p:spPr>
          <p:txBody>
            <a:bodyPr wrap="square" rtlCol="0">
              <a:spAutoFit/>
            </a:bodyPr>
            <a:lstStyle/>
            <a:p>
              <a:r>
                <a:rPr lang="en-US" dirty="0">
                  <a:solidFill>
                    <a:srgbClr val="0070C0"/>
                  </a:solidFill>
                </a:rPr>
                <a:t>TCP/IP Network</a:t>
              </a:r>
            </a:p>
          </p:txBody>
        </p:sp>
        <p:sp>
          <p:nvSpPr>
            <p:cNvPr id="32" name="Flowchart: Connector 31">
              <a:extLst>
                <a:ext uri="{FF2B5EF4-FFF2-40B4-BE49-F238E27FC236}">
                  <a16:creationId xmlns:a16="http://schemas.microsoft.com/office/drawing/2014/main" id="{C04971A4-17A2-46D1-9747-0A35134C87BA}"/>
                </a:ext>
              </a:extLst>
            </p:cNvPr>
            <p:cNvSpPr/>
            <p:nvPr/>
          </p:nvSpPr>
          <p:spPr>
            <a:xfrm>
              <a:off x="3576098" y="4668475"/>
              <a:ext cx="216310" cy="199103"/>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5716D27B-1846-4557-8482-9706F5E7DEC4}"/>
                </a:ext>
              </a:extLst>
            </p:cNvPr>
            <p:cNvSpPr/>
            <p:nvPr/>
          </p:nvSpPr>
          <p:spPr>
            <a:xfrm>
              <a:off x="4156202" y="4032607"/>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4FF7CFC7-FB5F-4971-B0DB-03D6BAF47A23}"/>
                </a:ext>
              </a:extLst>
            </p:cNvPr>
            <p:cNvSpPr/>
            <p:nvPr/>
          </p:nvSpPr>
          <p:spPr>
            <a:xfrm>
              <a:off x="4734231" y="3402375"/>
              <a:ext cx="216310" cy="199103"/>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9252B6E5-2B8D-41EF-872D-C5119BFE0B6F}"/>
                </a:ext>
              </a:extLst>
            </p:cNvPr>
            <p:cNvSpPr/>
            <p:nvPr/>
          </p:nvSpPr>
          <p:spPr>
            <a:xfrm>
              <a:off x="5560141" y="4032449"/>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6C25752-9401-44CA-8440-D3E4CB0D1CCB}"/>
                </a:ext>
              </a:extLst>
            </p:cNvPr>
            <p:cNvSpPr/>
            <p:nvPr/>
          </p:nvSpPr>
          <p:spPr>
            <a:xfrm>
              <a:off x="5165854"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82E3D414-3B6F-45BD-B2C6-5614A5AD7E08}"/>
                </a:ext>
              </a:extLst>
            </p:cNvPr>
            <p:cNvSpPr/>
            <p:nvPr/>
          </p:nvSpPr>
          <p:spPr>
            <a:xfrm>
              <a:off x="6918960" y="4035375"/>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A8009CB0-5FCF-404B-A1C8-ADC49CAFB940}"/>
                </a:ext>
              </a:extLst>
            </p:cNvPr>
            <p:cNvSpPr/>
            <p:nvPr/>
          </p:nvSpPr>
          <p:spPr>
            <a:xfrm>
              <a:off x="5917027"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DB94D3BA-6439-48B3-B5AD-B66AD79B6392}"/>
                </a:ext>
              </a:extLst>
            </p:cNvPr>
            <p:cNvSpPr/>
            <p:nvPr/>
          </p:nvSpPr>
          <p:spPr>
            <a:xfrm>
              <a:off x="6668200"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79F11BC1-599B-4BBD-91C4-B97C6294807A}"/>
                </a:ext>
              </a:extLst>
            </p:cNvPr>
            <p:cNvSpPr/>
            <p:nvPr/>
          </p:nvSpPr>
          <p:spPr>
            <a:xfrm>
              <a:off x="6256157" y="4035375"/>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04B83765-813C-4E72-969A-15D0D1936388}"/>
                </a:ext>
              </a:extLst>
            </p:cNvPr>
            <p:cNvSpPr/>
            <p:nvPr/>
          </p:nvSpPr>
          <p:spPr>
            <a:xfrm>
              <a:off x="7359449" y="4672974"/>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7CA573BA-109A-4AA0-A941-E21734A2978E}"/>
                </a:ext>
              </a:extLst>
            </p:cNvPr>
            <p:cNvSpPr/>
            <p:nvPr/>
          </p:nvSpPr>
          <p:spPr>
            <a:xfrm>
              <a:off x="4250756" y="4697633"/>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C4DB2876-3EB9-4E2F-86B3-D61CF3E1C1E9}"/>
                </a:ext>
              </a:extLst>
            </p:cNvPr>
            <p:cNvSpPr/>
            <p:nvPr/>
          </p:nvSpPr>
          <p:spPr>
            <a:xfrm>
              <a:off x="5565057" y="3393774"/>
              <a:ext cx="216310" cy="199103"/>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77173396-38E4-4604-92B8-46F96FD39844}"/>
                </a:ext>
              </a:extLst>
            </p:cNvPr>
            <p:cNvSpPr/>
            <p:nvPr/>
          </p:nvSpPr>
          <p:spPr>
            <a:xfrm>
              <a:off x="4911210" y="4026670"/>
              <a:ext cx="216310" cy="199103"/>
            </a:xfrm>
            <a:prstGeom prst="flowChartConnec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6E9689EC-3892-4528-A3DF-A1CCC259C0A2}"/>
                </a:ext>
              </a:extLst>
            </p:cNvPr>
            <p:cNvCxnSpPr>
              <a:cxnSpLocks/>
              <a:stCxn id="36" idx="1"/>
              <a:endCxn id="35" idx="5"/>
            </p:cNvCxnSpPr>
            <p:nvPr/>
          </p:nvCxnSpPr>
          <p:spPr>
            <a:xfrm flipH="1" flipV="1">
              <a:off x="4918863" y="3572320"/>
              <a:ext cx="672956" cy="48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2C4EB6E-3D36-4DEA-A3AB-75113F8BCBED}"/>
                </a:ext>
              </a:extLst>
            </p:cNvPr>
            <p:cNvCxnSpPr>
              <a:cxnSpLocks/>
              <a:stCxn id="42" idx="2"/>
              <a:endCxn id="35" idx="6"/>
            </p:cNvCxnSpPr>
            <p:nvPr/>
          </p:nvCxnSpPr>
          <p:spPr>
            <a:xfrm flipH="1" flipV="1">
              <a:off x="4950541" y="3501927"/>
              <a:ext cx="1305616" cy="63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187F2D-C0AE-4A40-8984-1F1F0591FF16}"/>
                </a:ext>
              </a:extLst>
            </p:cNvPr>
            <p:cNvCxnSpPr>
              <a:cxnSpLocks/>
              <a:stCxn id="38" idx="1"/>
              <a:endCxn id="35" idx="6"/>
            </p:cNvCxnSpPr>
            <p:nvPr/>
          </p:nvCxnSpPr>
          <p:spPr>
            <a:xfrm flipH="1" flipV="1">
              <a:off x="4950541" y="3501927"/>
              <a:ext cx="2000097" cy="562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4AD2249-D5E1-4913-BD3F-666D14432D24}"/>
                </a:ext>
              </a:extLst>
            </p:cNvPr>
            <p:cNvCxnSpPr>
              <a:cxnSpLocks/>
              <a:stCxn id="34" idx="7"/>
              <a:endCxn id="45" idx="2"/>
            </p:cNvCxnSpPr>
            <p:nvPr/>
          </p:nvCxnSpPr>
          <p:spPr>
            <a:xfrm flipV="1">
              <a:off x="4340834" y="3493326"/>
              <a:ext cx="1224223" cy="568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90E45E-D649-4E62-89F7-3F1D8AE6B80B}"/>
                </a:ext>
              </a:extLst>
            </p:cNvPr>
            <p:cNvCxnSpPr>
              <a:cxnSpLocks/>
              <a:stCxn id="36" idx="0"/>
              <a:endCxn id="45" idx="4"/>
            </p:cNvCxnSpPr>
            <p:nvPr/>
          </p:nvCxnSpPr>
          <p:spPr>
            <a:xfrm flipV="1">
              <a:off x="5668296" y="3592877"/>
              <a:ext cx="4916" cy="439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B02E1-DA7A-4D91-AD66-041B9086E640}"/>
                </a:ext>
              </a:extLst>
            </p:cNvPr>
            <p:cNvCxnSpPr>
              <a:cxnSpLocks/>
              <a:stCxn id="42" idx="1"/>
              <a:endCxn id="45" idx="5"/>
            </p:cNvCxnSpPr>
            <p:nvPr/>
          </p:nvCxnSpPr>
          <p:spPr>
            <a:xfrm flipH="1" flipV="1">
              <a:off x="5749689" y="3563719"/>
              <a:ext cx="538146" cy="500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E24D38-4B3E-4C21-B9A2-F76E6577B459}"/>
                </a:ext>
              </a:extLst>
            </p:cNvPr>
            <p:cNvCxnSpPr>
              <a:cxnSpLocks/>
              <a:stCxn id="38" idx="1"/>
              <a:endCxn id="45" idx="5"/>
            </p:cNvCxnSpPr>
            <p:nvPr/>
          </p:nvCxnSpPr>
          <p:spPr>
            <a:xfrm flipH="1" flipV="1">
              <a:off x="5749689" y="3563719"/>
              <a:ext cx="1200949" cy="500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FED3AAB-6A43-48E3-AAD3-A989FB738ED0}"/>
                </a:ext>
              </a:extLst>
            </p:cNvPr>
            <p:cNvCxnSpPr>
              <a:cxnSpLocks/>
              <a:stCxn id="44" idx="0"/>
              <a:endCxn id="34" idx="4"/>
            </p:cNvCxnSpPr>
            <p:nvPr/>
          </p:nvCxnSpPr>
          <p:spPr>
            <a:xfrm flipH="1" flipV="1">
              <a:off x="4264357" y="4231710"/>
              <a:ext cx="94554" cy="465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5711980-6478-48B3-9545-CBCF2E4D709B}"/>
                </a:ext>
              </a:extLst>
            </p:cNvPr>
            <p:cNvCxnSpPr>
              <a:cxnSpLocks/>
              <a:stCxn id="37" idx="1"/>
              <a:endCxn id="34" idx="5"/>
            </p:cNvCxnSpPr>
            <p:nvPr/>
          </p:nvCxnSpPr>
          <p:spPr>
            <a:xfrm flipH="1" flipV="1">
              <a:off x="4340834" y="4202552"/>
              <a:ext cx="856698" cy="499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9D1BFA3-8396-499D-B82B-23FC85C062DA}"/>
                </a:ext>
              </a:extLst>
            </p:cNvPr>
            <p:cNvCxnSpPr>
              <a:cxnSpLocks/>
              <a:stCxn id="32" idx="7"/>
              <a:endCxn id="33" idx="2"/>
            </p:cNvCxnSpPr>
            <p:nvPr/>
          </p:nvCxnSpPr>
          <p:spPr>
            <a:xfrm flipV="1">
              <a:off x="3760730" y="4126222"/>
              <a:ext cx="1150480" cy="571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07E511-37D9-445E-B3A7-933EC5F2AC3A}"/>
                </a:ext>
              </a:extLst>
            </p:cNvPr>
            <p:cNvCxnSpPr>
              <a:cxnSpLocks/>
              <a:stCxn id="37" idx="7"/>
              <a:endCxn id="36" idx="3"/>
            </p:cNvCxnSpPr>
            <p:nvPr/>
          </p:nvCxnSpPr>
          <p:spPr>
            <a:xfrm flipV="1">
              <a:off x="5350486" y="4202394"/>
              <a:ext cx="241333" cy="499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9A48483-C0C5-4BDC-8DF2-238EB3E70F11}"/>
                </a:ext>
              </a:extLst>
            </p:cNvPr>
            <p:cNvCxnSpPr>
              <a:cxnSpLocks/>
              <a:stCxn id="39" idx="1"/>
              <a:endCxn id="36" idx="4"/>
            </p:cNvCxnSpPr>
            <p:nvPr/>
          </p:nvCxnSpPr>
          <p:spPr>
            <a:xfrm flipH="1" flipV="1">
              <a:off x="5668296" y="4231552"/>
              <a:ext cx="280409" cy="470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23F3CEF-5F3B-4A92-9E6B-C3E831FA029F}"/>
                </a:ext>
              </a:extLst>
            </p:cNvPr>
            <p:cNvCxnSpPr>
              <a:cxnSpLocks/>
              <a:stCxn id="40" idx="1"/>
              <a:endCxn id="36" idx="5"/>
            </p:cNvCxnSpPr>
            <p:nvPr/>
          </p:nvCxnSpPr>
          <p:spPr>
            <a:xfrm flipH="1" flipV="1">
              <a:off x="5744773" y="4202394"/>
              <a:ext cx="955105" cy="499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7D2798F-D8D1-45E6-BA9F-95857B62EBD0}"/>
                </a:ext>
              </a:extLst>
            </p:cNvPr>
            <p:cNvCxnSpPr>
              <a:cxnSpLocks/>
              <a:stCxn id="39" idx="7"/>
              <a:endCxn id="42" idx="4"/>
            </p:cNvCxnSpPr>
            <p:nvPr/>
          </p:nvCxnSpPr>
          <p:spPr>
            <a:xfrm flipV="1">
              <a:off x="6101659" y="4234478"/>
              <a:ext cx="262653" cy="467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28A2D36-569E-4994-A612-6C27F62D7EBA}"/>
                </a:ext>
              </a:extLst>
            </p:cNvPr>
            <p:cNvCxnSpPr>
              <a:cxnSpLocks/>
              <a:stCxn id="40" idx="0"/>
              <a:endCxn id="42" idx="5"/>
            </p:cNvCxnSpPr>
            <p:nvPr/>
          </p:nvCxnSpPr>
          <p:spPr>
            <a:xfrm flipH="1" flipV="1">
              <a:off x="6440789" y="4205320"/>
              <a:ext cx="335566" cy="467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0A94D02-B2F4-48D6-B3CE-E4BAFAD842B8}"/>
                </a:ext>
              </a:extLst>
            </p:cNvPr>
            <p:cNvCxnSpPr>
              <a:cxnSpLocks/>
              <a:stCxn id="43" idx="1"/>
              <a:endCxn id="42" idx="5"/>
            </p:cNvCxnSpPr>
            <p:nvPr/>
          </p:nvCxnSpPr>
          <p:spPr>
            <a:xfrm flipH="1" flipV="1">
              <a:off x="6440789" y="4205320"/>
              <a:ext cx="950338" cy="496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5A8E8D5-E5A3-44CC-B020-C74A7E895403}"/>
                </a:ext>
              </a:extLst>
            </p:cNvPr>
            <p:cNvCxnSpPr>
              <a:cxnSpLocks/>
              <a:stCxn id="39" idx="7"/>
              <a:endCxn id="38" idx="3"/>
            </p:cNvCxnSpPr>
            <p:nvPr/>
          </p:nvCxnSpPr>
          <p:spPr>
            <a:xfrm flipV="1">
              <a:off x="6101659" y="4205320"/>
              <a:ext cx="848979" cy="496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6DBB9E4-1BBA-4B93-9E72-6CAD82690CBC}"/>
                </a:ext>
              </a:extLst>
            </p:cNvPr>
            <p:cNvCxnSpPr>
              <a:cxnSpLocks/>
              <a:stCxn id="40" idx="0"/>
              <a:endCxn id="38" idx="4"/>
            </p:cNvCxnSpPr>
            <p:nvPr/>
          </p:nvCxnSpPr>
          <p:spPr>
            <a:xfrm flipV="1">
              <a:off x="6776355" y="4234478"/>
              <a:ext cx="250760" cy="438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69FFF46-B349-44FF-89A0-5B4D89BD483C}"/>
                </a:ext>
              </a:extLst>
            </p:cNvPr>
            <p:cNvCxnSpPr>
              <a:cxnSpLocks/>
              <a:stCxn id="43" idx="1"/>
              <a:endCxn id="38" idx="5"/>
            </p:cNvCxnSpPr>
            <p:nvPr/>
          </p:nvCxnSpPr>
          <p:spPr>
            <a:xfrm flipH="1" flipV="1">
              <a:off x="7103592" y="4205320"/>
              <a:ext cx="287535" cy="496812"/>
            </a:xfrm>
            <a:prstGeom prst="line">
              <a:avLst/>
            </a:prstGeom>
          </p:spPr>
          <p:style>
            <a:lnRef idx="1">
              <a:schemeClr val="accent1"/>
            </a:lnRef>
            <a:fillRef idx="0">
              <a:schemeClr val="accent1"/>
            </a:fillRef>
            <a:effectRef idx="0">
              <a:schemeClr val="accent1"/>
            </a:effectRef>
            <a:fontRef idx="minor">
              <a:schemeClr val="tx1"/>
            </a:fontRef>
          </p:style>
        </p:cxnSp>
        <p:sp>
          <p:nvSpPr>
            <p:cNvPr id="123" name="Flowchart: Connector 122">
              <a:extLst>
                <a:ext uri="{FF2B5EF4-FFF2-40B4-BE49-F238E27FC236}">
                  <a16:creationId xmlns:a16="http://schemas.microsoft.com/office/drawing/2014/main" id="{130A0B53-3571-4179-865F-D33F39381E49}"/>
                </a:ext>
              </a:extLst>
            </p:cNvPr>
            <p:cNvSpPr/>
            <p:nvPr/>
          </p:nvSpPr>
          <p:spPr>
            <a:xfrm>
              <a:off x="4746743" y="212607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Connector 123">
              <a:extLst>
                <a:ext uri="{FF2B5EF4-FFF2-40B4-BE49-F238E27FC236}">
                  <a16:creationId xmlns:a16="http://schemas.microsoft.com/office/drawing/2014/main" id="{4D07E027-5C06-4B12-8794-BC7A39F9BD2C}"/>
                </a:ext>
              </a:extLst>
            </p:cNvPr>
            <p:cNvSpPr/>
            <p:nvPr/>
          </p:nvSpPr>
          <p:spPr>
            <a:xfrm>
              <a:off x="5095270" y="212258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Connector 124">
              <a:extLst>
                <a:ext uri="{FF2B5EF4-FFF2-40B4-BE49-F238E27FC236}">
                  <a16:creationId xmlns:a16="http://schemas.microsoft.com/office/drawing/2014/main" id="{81D1EE74-CA7D-430A-B86C-77B9C89A6E06}"/>
                </a:ext>
              </a:extLst>
            </p:cNvPr>
            <p:cNvSpPr/>
            <p:nvPr/>
          </p:nvSpPr>
          <p:spPr>
            <a:xfrm>
              <a:off x="5438902" y="2119431"/>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Connector 125">
              <a:extLst>
                <a:ext uri="{FF2B5EF4-FFF2-40B4-BE49-F238E27FC236}">
                  <a16:creationId xmlns:a16="http://schemas.microsoft.com/office/drawing/2014/main" id="{8958856E-5603-49E3-B64C-264C104C88E8}"/>
                </a:ext>
              </a:extLst>
            </p:cNvPr>
            <p:cNvSpPr/>
            <p:nvPr/>
          </p:nvSpPr>
          <p:spPr>
            <a:xfrm>
              <a:off x="5776250" y="212258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Connector 126">
              <a:extLst>
                <a:ext uri="{FF2B5EF4-FFF2-40B4-BE49-F238E27FC236}">
                  <a16:creationId xmlns:a16="http://schemas.microsoft.com/office/drawing/2014/main" id="{02413F90-9F6F-4356-8792-1C780CD048A4}"/>
                </a:ext>
              </a:extLst>
            </p:cNvPr>
            <p:cNvSpPr/>
            <p:nvPr/>
          </p:nvSpPr>
          <p:spPr>
            <a:xfrm>
              <a:off x="2467656" y="3878616"/>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A0DB8493-4B3C-4A71-BF04-EF6FEFF942D9}"/>
                </a:ext>
              </a:extLst>
            </p:cNvPr>
            <p:cNvSpPr/>
            <p:nvPr/>
          </p:nvSpPr>
          <p:spPr>
            <a:xfrm>
              <a:off x="2472802" y="4175430"/>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CB58B780-D99E-4E65-9E34-4CDECF5A2FD1}"/>
                </a:ext>
              </a:extLst>
            </p:cNvPr>
            <p:cNvSpPr/>
            <p:nvPr/>
          </p:nvSpPr>
          <p:spPr>
            <a:xfrm>
              <a:off x="2467656" y="4472244"/>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id="{79FA2FDB-49AF-4B32-AA2F-A3CCD9571E74}"/>
                </a:ext>
              </a:extLst>
            </p:cNvPr>
            <p:cNvSpPr/>
            <p:nvPr/>
          </p:nvSpPr>
          <p:spPr>
            <a:xfrm>
              <a:off x="2467655" y="4764830"/>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1FCC3C24-DEA9-4605-B3E5-2208DBF219FE}"/>
                </a:ext>
              </a:extLst>
            </p:cNvPr>
            <p:cNvCxnSpPr>
              <a:cxnSpLocks/>
              <a:stCxn id="123" idx="4"/>
            </p:cNvCxnSpPr>
            <p:nvPr/>
          </p:nvCxnSpPr>
          <p:spPr>
            <a:xfrm>
              <a:off x="4823202" y="2257978"/>
              <a:ext cx="19184" cy="563417"/>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C984AEE-3471-49CF-B3F0-AFC2C356816D}"/>
                </a:ext>
              </a:extLst>
            </p:cNvPr>
            <p:cNvCxnSpPr>
              <a:cxnSpLocks/>
            </p:cNvCxnSpPr>
            <p:nvPr/>
          </p:nvCxnSpPr>
          <p:spPr>
            <a:xfrm>
              <a:off x="5162136" y="2213529"/>
              <a:ext cx="3718" cy="563417"/>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9CC5775-EA95-43A0-AC86-DFD871BC0AF0}"/>
                </a:ext>
              </a:extLst>
            </p:cNvPr>
            <p:cNvCxnSpPr>
              <a:cxnSpLocks/>
            </p:cNvCxnSpPr>
            <p:nvPr/>
          </p:nvCxnSpPr>
          <p:spPr>
            <a:xfrm>
              <a:off x="5510607" y="2192025"/>
              <a:ext cx="0" cy="584921"/>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47B0FE5C-26AD-4046-B76B-E48E7ACEDB4F}"/>
                </a:ext>
              </a:extLst>
            </p:cNvPr>
            <p:cNvCxnSpPr>
              <a:cxnSpLocks/>
            </p:cNvCxnSpPr>
            <p:nvPr/>
          </p:nvCxnSpPr>
          <p:spPr>
            <a:xfrm>
              <a:off x="5833524" y="2251338"/>
              <a:ext cx="4092" cy="644869"/>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55C3EA4-DC4F-49FA-A6F3-3277D1B9D686}"/>
                </a:ext>
              </a:extLst>
            </p:cNvPr>
            <p:cNvCxnSpPr>
              <a:cxnSpLocks/>
              <a:stCxn id="127" idx="6"/>
            </p:cNvCxnSpPr>
            <p:nvPr/>
          </p:nvCxnSpPr>
          <p:spPr>
            <a:xfrm>
              <a:off x="2620573" y="3944569"/>
              <a:ext cx="987203" cy="0"/>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BD1712E2-483E-4D7E-9E77-25F0D6F4EBC2}"/>
                </a:ext>
              </a:extLst>
            </p:cNvPr>
            <p:cNvCxnSpPr>
              <a:cxnSpLocks/>
              <a:stCxn id="128" idx="6"/>
            </p:cNvCxnSpPr>
            <p:nvPr/>
          </p:nvCxnSpPr>
          <p:spPr>
            <a:xfrm>
              <a:off x="2625719" y="4241383"/>
              <a:ext cx="754322" cy="17792"/>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881B3DA0-9EE3-4A20-A6E9-B9381A68DEAF}"/>
                </a:ext>
              </a:extLst>
            </p:cNvPr>
            <p:cNvCxnSpPr>
              <a:cxnSpLocks/>
              <a:endCxn id="5" idx="2"/>
            </p:cNvCxnSpPr>
            <p:nvPr/>
          </p:nvCxnSpPr>
          <p:spPr>
            <a:xfrm>
              <a:off x="2620572" y="4538197"/>
              <a:ext cx="688494" cy="7874"/>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16D4D20B-4A8C-4A9E-B76D-E1E4E78ED1ED}"/>
                </a:ext>
              </a:extLst>
            </p:cNvPr>
            <p:cNvCxnSpPr>
              <a:cxnSpLocks/>
            </p:cNvCxnSpPr>
            <p:nvPr/>
          </p:nvCxnSpPr>
          <p:spPr>
            <a:xfrm>
              <a:off x="2544113" y="4847365"/>
              <a:ext cx="764953" cy="0"/>
            </a:xfrm>
            <a:prstGeom prst="line">
              <a:avLst/>
            </a:prstGeom>
          </p:spPr>
          <p:style>
            <a:lnRef idx="1">
              <a:schemeClr val="dk1"/>
            </a:lnRef>
            <a:fillRef idx="0">
              <a:schemeClr val="dk1"/>
            </a:fillRef>
            <a:effectRef idx="0">
              <a:schemeClr val="dk1"/>
            </a:effectRef>
            <a:fontRef idx="minor">
              <a:schemeClr val="tx1"/>
            </a:fontRef>
          </p:style>
        </p:cxnSp>
        <p:sp>
          <p:nvSpPr>
            <p:cNvPr id="153" name="Flowchart: Connector 152">
              <a:extLst>
                <a:ext uri="{FF2B5EF4-FFF2-40B4-BE49-F238E27FC236}">
                  <a16:creationId xmlns:a16="http://schemas.microsoft.com/office/drawing/2014/main" id="{39DF08F9-07D5-4B68-8B6E-0F7547186FB7}"/>
                </a:ext>
              </a:extLst>
            </p:cNvPr>
            <p:cNvSpPr/>
            <p:nvPr/>
          </p:nvSpPr>
          <p:spPr>
            <a:xfrm>
              <a:off x="8342439" y="3824544"/>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8C2F8811-3C9F-4EF7-B11C-FE5EC488C47C}"/>
                </a:ext>
              </a:extLst>
            </p:cNvPr>
            <p:cNvSpPr/>
            <p:nvPr/>
          </p:nvSpPr>
          <p:spPr>
            <a:xfrm>
              <a:off x="8347585" y="4121358"/>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Connector 154">
              <a:extLst>
                <a:ext uri="{FF2B5EF4-FFF2-40B4-BE49-F238E27FC236}">
                  <a16:creationId xmlns:a16="http://schemas.microsoft.com/office/drawing/2014/main" id="{C7093184-9013-4A52-BCD5-6F7FD86D82E9}"/>
                </a:ext>
              </a:extLst>
            </p:cNvPr>
            <p:cNvSpPr/>
            <p:nvPr/>
          </p:nvSpPr>
          <p:spPr>
            <a:xfrm>
              <a:off x="8342439" y="4418172"/>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Connector 155">
              <a:extLst>
                <a:ext uri="{FF2B5EF4-FFF2-40B4-BE49-F238E27FC236}">
                  <a16:creationId xmlns:a16="http://schemas.microsoft.com/office/drawing/2014/main" id="{E729D4F6-7414-4B2B-9214-249783ED8914}"/>
                </a:ext>
              </a:extLst>
            </p:cNvPr>
            <p:cNvSpPr/>
            <p:nvPr/>
          </p:nvSpPr>
          <p:spPr>
            <a:xfrm>
              <a:off x="8342438" y="4710758"/>
              <a:ext cx="152917" cy="131906"/>
            </a:xfrm>
            <a:prstGeom prst="flowChartConnector">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66348A4B-C7ED-4C58-9E28-30EBEED97B2C}"/>
                </a:ext>
              </a:extLst>
            </p:cNvPr>
            <p:cNvCxnSpPr>
              <a:cxnSpLocks/>
              <a:endCxn id="153" idx="2"/>
            </p:cNvCxnSpPr>
            <p:nvPr/>
          </p:nvCxnSpPr>
          <p:spPr>
            <a:xfrm>
              <a:off x="7551668" y="3881601"/>
              <a:ext cx="790771" cy="8896"/>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394AB44C-90A6-4551-AF8F-644104CB2268}"/>
                </a:ext>
              </a:extLst>
            </p:cNvPr>
            <p:cNvCxnSpPr>
              <a:cxnSpLocks/>
            </p:cNvCxnSpPr>
            <p:nvPr/>
          </p:nvCxnSpPr>
          <p:spPr>
            <a:xfrm>
              <a:off x="7531551" y="4182863"/>
              <a:ext cx="790771" cy="8896"/>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A8906185-D6D9-4EAA-B27E-632D8789B1B2}"/>
                </a:ext>
              </a:extLst>
            </p:cNvPr>
            <p:cNvCxnSpPr>
              <a:cxnSpLocks/>
              <a:endCxn id="155" idx="2"/>
            </p:cNvCxnSpPr>
            <p:nvPr/>
          </p:nvCxnSpPr>
          <p:spPr>
            <a:xfrm>
              <a:off x="7795134" y="4484125"/>
              <a:ext cx="547305" cy="0"/>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DD72F8BC-FED3-4E3E-8F50-3E637094027C}"/>
                </a:ext>
              </a:extLst>
            </p:cNvPr>
            <p:cNvCxnSpPr>
              <a:cxnSpLocks/>
            </p:cNvCxnSpPr>
            <p:nvPr/>
          </p:nvCxnSpPr>
          <p:spPr>
            <a:xfrm>
              <a:off x="7895926" y="4756287"/>
              <a:ext cx="577035" cy="3284"/>
            </a:xfrm>
            <a:prstGeom prst="line">
              <a:avLst/>
            </a:prstGeom>
          </p:spPr>
          <p:style>
            <a:lnRef idx="1">
              <a:schemeClr val="dk1"/>
            </a:lnRef>
            <a:fillRef idx="0">
              <a:schemeClr val="dk1"/>
            </a:fillRef>
            <a:effectRef idx="0">
              <a:schemeClr val="dk1"/>
            </a:effectRef>
            <a:fontRef idx="minor">
              <a:schemeClr val="tx1"/>
            </a:fontRef>
          </p:style>
        </p:cxnSp>
      </p:grpSp>
      <p:sp>
        <p:nvSpPr>
          <p:cNvPr id="7" name="Title 1">
            <a:extLst>
              <a:ext uri="{FF2B5EF4-FFF2-40B4-BE49-F238E27FC236}">
                <a16:creationId xmlns:a16="http://schemas.microsoft.com/office/drawing/2014/main" id="{BA255805-44A0-BC23-04C1-10174F4F7A0F}"/>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Blockchain P2P Network</a:t>
            </a:r>
          </a:p>
        </p:txBody>
      </p:sp>
      <p:sp>
        <p:nvSpPr>
          <p:cNvPr id="10" name="TextBox 9">
            <a:extLst>
              <a:ext uri="{FF2B5EF4-FFF2-40B4-BE49-F238E27FC236}">
                <a16:creationId xmlns:a16="http://schemas.microsoft.com/office/drawing/2014/main" id="{016F0ED1-D74D-2431-BCA7-C0F46AA9D260}"/>
              </a:ext>
            </a:extLst>
          </p:cNvPr>
          <p:cNvSpPr txBox="1"/>
          <p:nvPr/>
        </p:nvSpPr>
        <p:spPr>
          <a:xfrm>
            <a:off x="7158146" y="1819962"/>
            <a:ext cx="5249036" cy="1631216"/>
          </a:xfrm>
          <a:prstGeom prst="rect">
            <a:avLst/>
          </a:prstGeom>
          <a:noFill/>
        </p:spPr>
        <p:txBody>
          <a:bodyPr wrap="square">
            <a:spAutoFit/>
          </a:bodyPr>
          <a:lstStyle/>
          <a:p>
            <a:pPr marR="0" lvl="0">
              <a:spcBef>
                <a:spcPts val="0"/>
              </a:spcBef>
              <a:spcAft>
                <a:spcPts val="0"/>
              </a:spcAft>
            </a:pPr>
            <a:r>
              <a:rPr lang="en-US" sz="2000" dirty="0">
                <a:ea typeface="Calibri" panose="020F0502020204030204" pitchFamily="34" charset="0"/>
                <a:cs typeface="Arial" panose="020B0604020202020204" pitchFamily="34" charset="0"/>
              </a:rPr>
              <a:t>DLTs don’t much care about the underlying network.</a:t>
            </a:r>
          </a:p>
          <a:p>
            <a:pPr marR="0" lvl="0">
              <a:spcBef>
                <a:spcPts val="0"/>
              </a:spcBef>
              <a:spcAft>
                <a:spcPts val="0"/>
              </a:spcAft>
            </a:pPr>
            <a:r>
              <a:rPr lang="en-US" sz="2000" dirty="0">
                <a:ea typeface="Calibri" panose="020F0502020204030204" pitchFamily="34" charset="0"/>
                <a:cs typeface="Arial" panose="020B0604020202020204" pitchFamily="34" charset="0"/>
              </a:rPr>
              <a:t>They have a P2P network with a pool of transport layer (TCP, UDP) connections.</a:t>
            </a:r>
          </a:p>
          <a:p>
            <a:pPr marR="0" lvl="0">
              <a:spcBef>
                <a:spcPts val="0"/>
              </a:spcBef>
              <a:spcAft>
                <a:spcPts val="0"/>
              </a:spcAft>
            </a:pPr>
            <a:r>
              <a:rPr lang="en-US" sz="2000" dirty="0">
                <a:ea typeface="Calibri" panose="020F0502020204030204" pitchFamily="34" charset="0"/>
                <a:cs typeface="Arial" panose="020B0604020202020204" pitchFamily="34" charset="0"/>
              </a:rPr>
              <a:t>They secure their application. </a:t>
            </a:r>
          </a:p>
        </p:txBody>
      </p:sp>
    </p:spTree>
    <p:extLst>
      <p:ext uri="{BB962C8B-B14F-4D97-AF65-F5344CB8AC3E}">
        <p14:creationId xmlns:p14="http://schemas.microsoft.com/office/powerpoint/2010/main" val="334717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70BD16-DD20-334B-8575-24BB1DDEDD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865" y="1196030"/>
            <a:ext cx="10042475" cy="5556480"/>
          </a:xfrm>
          <a:prstGeom prst="rect">
            <a:avLst/>
          </a:prstGeom>
          <a:noFill/>
        </p:spPr>
      </p:pic>
      <p:sp>
        <p:nvSpPr>
          <p:cNvPr id="4" name="Title 1">
            <a:extLst>
              <a:ext uri="{FF2B5EF4-FFF2-40B4-BE49-F238E27FC236}">
                <a16:creationId xmlns:a16="http://schemas.microsoft.com/office/drawing/2014/main" id="{1B0978AF-99FE-6728-F313-051F5263EA55}"/>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IEEE DLT Layering Architecture</a:t>
            </a:r>
          </a:p>
        </p:txBody>
      </p:sp>
    </p:spTree>
    <p:extLst>
      <p:ext uri="{BB962C8B-B14F-4D97-AF65-F5344CB8AC3E}">
        <p14:creationId xmlns:p14="http://schemas.microsoft.com/office/powerpoint/2010/main" val="322439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9342D-1A22-C818-B769-45D74076C5D7}"/>
              </a:ext>
            </a:extLst>
          </p:cNvPr>
          <p:cNvSpPr>
            <a:spLocks noGrp="1"/>
          </p:cNvSpPr>
          <p:nvPr>
            <p:ph idx="1"/>
          </p:nvPr>
        </p:nvSpPr>
        <p:spPr>
          <a:xfrm>
            <a:off x="516653" y="1253331"/>
            <a:ext cx="11675347" cy="5604669"/>
          </a:xfrm>
        </p:spPr>
        <p:txBody>
          <a:bodyPr>
            <a:noAutofit/>
          </a:bodyPr>
          <a:lstStyle/>
          <a:p>
            <a:pPr marL="0" indent="0">
              <a:buNone/>
            </a:pPr>
            <a:r>
              <a:rPr lang="en-US" sz="3600" dirty="0"/>
              <a:t>Consensus algorithms</a:t>
            </a:r>
          </a:p>
          <a:p>
            <a:pPr lvl="1"/>
            <a:r>
              <a:rPr lang="en-US" sz="2800" dirty="0"/>
              <a:t>Proof of Work (</a:t>
            </a:r>
            <a:r>
              <a:rPr lang="en-US" sz="2800" dirty="0" err="1"/>
              <a:t>PoW</a:t>
            </a:r>
            <a:r>
              <a:rPr lang="en-US" sz="2800" dirty="0"/>
              <a:t>), Proof of Stake (</a:t>
            </a:r>
            <a:r>
              <a:rPr lang="en-US" sz="2800" dirty="0" err="1"/>
              <a:t>PoS</a:t>
            </a:r>
            <a:r>
              <a:rPr lang="en-US" sz="2800" dirty="0"/>
              <a:t>), Proof of Capability, Proof of Space, Leased </a:t>
            </a:r>
            <a:r>
              <a:rPr lang="en-US" sz="2800" dirty="0" err="1"/>
              <a:t>PoS</a:t>
            </a:r>
            <a:r>
              <a:rPr lang="en-US" sz="2800" dirty="0"/>
              <a:t>, Stellar consensus protocol, Delegated Proof of Stake (</a:t>
            </a:r>
            <a:r>
              <a:rPr lang="en-US" sz="2800" dirty="0" err="1"/>
              <a:t>DPoS</a:t>
            </a:r>
            <a:r>
              <a:rPr lang="en-US" sz="2800" dirty="0"/>
              <a:t>), Transaction as Proof of Stake (</a:t>
            </a:r>
            <a:r>
              <a:rPr lang="en-US" sz="2800" dirty="0" err="1"/>
              <a:t>TaPoS</a:t>
            </a:r>
            <a:r>
              <a:rPr lang="en-US" sz="2800" dirty="0"/>
              <a:t>), Delegated Byzantine Fault Tolerance (</a:t>
            </a:r>
            <a:r>
              <a:rPr lang="en-US" sz="2800" dirty="0" err="1"/>
              <a:t>dBFT</a:t>
            </a:r>
            <a:r>
              <a:rPr lang="en-US" sz="2800" dirty="0"/>
              <a:t>), Casper </a:t>
            </a:r>
            <a:r>
              <a:rPr lang="en-US" sz="2800" dirty="0" err="1"/>
              <a:t>PoS</a:t>
            </a:r>
            <a:r>
              <a:rPr lang="en-US" sz="2800" dirty="0"/>
              <a:t>, Proof of Importance (</a:t>
            </a:r>
            <a:r>
              <a:rPr lang="en-US" sz="2800" dirty="0" err="1"/>
              <a:t>PoI</a:t>
            </a:r>
            <a:r>
              <a:rPr lang="en-US" sz="2800" dirty="0"/>
              <a:t>), Proof of Elapsed Time (</a:t>
            </a:r>
            <a:r>
              <a:rPr lang="en-US" sz="2800" dirty="0" err="1"/>
              <a:t>PoET</a:t>
            </a:r>
            <a:r>
              <a:rPr lang="en-US" sz="2800" dirty="0"/>
              <a:t>)...IETF DCS?</a:t>
            </a:r>
          </a:p>
          <a:p>
            <a:pPr marL="0" indent="0">
              <a:buNone/>
            </a:pPr>
            <a:r>
              <a:rPr lang="en-US" sz="3600" dirty="0"/>
              <a:t>Interoperability</a:t>
            </a:r>
          </a:p>
          <a:p>
            <a:pPr lvl="1"/>
            <a:r>
              <a:rPr lang="en-US" sz="2800" dirty="0"/>
              <a:t>Cross-Chain Bridges, SATP WG</a:t>
            </a:r>
          </a:p>
          <a:p>
            <a:pPr marL="0" indent="0">
              <a:buNone/>
            </a:pPr>
            <a:r>
              <a:rPr lang="en-US" sz="3600" dirty="0"/>
              <a:t>Integration with network functions</a:t>
            </a:r>
          </a:p>
          <a:p>
            <a:pPr marL="0" indent="0">
              <a:buNone/>
            </a:pPr>
            <a:r>
              <a:rPr lang="en-US" sz="3600" dirty="0"/>
              <a:t>Improve on scalability and costs</a:t>
            </a:r>
          </a:p>
          <a:p>
            <a:pPr marL="0" indent="0">
              <a:buNone/>
            </a:pPr>
            <a:r>
              <a:rPr lang="en-US" sz="3600" dirty="0"/>
              <a:t>Metaverse, BaaS…</a:t>
            </a:r>
          </a:p>
        </p:txBody>
      </p:sp>
      <p:sp>
        <p:nvSpPr>
          <p:cNvPr id="6" name="Title 1">
            <a:extLst>
              <a:ext uri="{FF2B5EF4-FFF2-40B4-BE49-F238E27FC236}">
                <a16:creationId xmlns:a16="http://schemas.microsoft.com/office/drawing/2014/main" id="{DAA71D24-F371-4871-5FA7-5B53FBCE10EB}"/>
              </a:ext>
            </a:extLst>
          </p:cNvPr>
          <p:cNvSpPr txBox="1">
            <a:spLocks/>
          </p:cNvSpPr>
          <p:nvPr/>
        </p:nvSpPr>
        <p:spPr>
          <a:xfrm>
            <a:off x="516653" y="264643"/>
            <a:ext cx="10515600" cy="7573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IETF Opportunities</a:t>
            </a:r>
          </a:p>
        </p:txBody>
      </p:sp>
    </p:spTree>
    <p:extLst>
      <p:ext uri="{BB962C8B-B14F-4D97-AF65-F5344CB8AC3E}">
        <p14:creationId xmlns:p14="http://schemas.microsoft.com/office/powerpoint/2010/main" val="639426129"/>
      </p:ext>
    </p:extLst>
  </p:cSld>
  <p:clrMapOvr>
    <a:masterClrMapping/>
  </p:clrMapOvr>
</p:sld>
</file>

<file path=ppt/theme/theme1.xml><?xml version="1.0" encoding="utf-8"?>
<a:theme xmlns:a="http://schemas.openxmlformats.org/drawingml/2006/main" name="BCW">
  <a:themeElements>
    <a:clrScheme name="Huawei">
      <a:dk1>
        <a:srgbClr val="595957"/>
      </a:dk1>
      <a:lt1>
        <a:srgbClr val="FFFFFF"/>
      </a:lt1>
      <a:dk2>
        <a:srgbClr val="000000"/>
      </a:dk2>
      <a:lt2>
        <a:srgbClr val="DDDDDD"/>
      </a:lt2>
      <a:accent1>
        <a:srgbClr val="C7000B"/>
      </a:accent1>
      <a:accent2>
        <a:srgbClr val="898989"/>
      </a:accent2>
      <a:accent3>
        <a:srgbClr val="DDDDDD"/>
      </a:accent3>
      <a:accent4>
        <a:srgbClr val="D7005B"/>
      </a:accent4>
      <a:accent5>
        <a:srgbClr val="F5A200"/>
      </a:accent5>
      <a:accent6>
        <a:srgbClr val="FFFF00"/>
      </a:accent6>
      <a:hlink>
        <a:srgbClr val="00B0F0"/>
      </a:hlink>
      <a:folHlink>
        <a:srgbClr val="D7005B"/>
      </a:folHlink>
    </a:clrScheme>
    <a:fontScheme name="Huawei New">
      <a:majorFont>
        <a:latin typeface="Arial"/>
        <a:ea typeface="Microsoft YaHei"/>
        <a:cs typeface=""/>
      </a:majorFont>
      <a:minorFont>
        <a:latin typeface="Arial"/>
        <a:ea typeface="Microsoft YaHe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1971A4E-9B7C-4098-932A-3837A4AF1ED9}" vid="{B53326AB-E42C-4BC1-A589-C97257F7A5EA}"/>
    </a:ext>
  </a:extLst>
</a:theme>
</file>

<file path=ppt/theme/theme2.xml><?xml version="1.0" encoding="utf-8"?>
<a:theme xmlns:a="http://schemas.openxmlformats.org/drawingml/2006/main" name="3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IIC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C-PPT-Template.pptx" id="{8E11C069-3525-4335-8695-55CE9DF0000C}" vid="{6A4CD901-73FA-4EE6-816C-FFEE0EE95B9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Futurewei 2019 Template</Template>
  <TotalTime>24045</TotalTime>
  <Words>1232</Words>
  <Application>Microsoft Office PowerPoint</Application>
  <PresentationFormat>Widescreen</PresentationFormat>
  <Paragraphs>151</Paragraphs>
  <Slides>24</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微软雅黑</vt:lpstr>
      <vt:lpstr>.AppleSystemUIFont</vt:lpstr>
      <vt:lpstr>Arial</vt:lpstr>
      <vt:lpstr>Calibri</vt:lpstr>
      <vt:lpstr>Calibri Light</vt:lpstr>
      <vt:lpstr>FrutigerNext LT Light</vt:lpstr>
      <vt:lpstr>Trebuchet MS</vt:lpstr>
      <vt:lpstr>Wingdings</vt:lpstr>
      <vt:lpstr>BCW</vt:lpstr>
      <vt:lpstr>3_内容Copytext </vt:lpstr>
      <vt:lpstr>4_IIC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Davis</dc:creator>
  <cp:lastModifiedBy>Michael McBride</cp:lastModifiedBy>
  <cp:revision>146</cp:revision>
  <dcterms:created xsi:type="dcterms:W3CDTF">2019-12-02T18:03:50Z</dcterms:created>
  <dcterms:modified xsi:type="dcterms:W3CDTF">2023-05-08T19:00:17Z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1585953178</vt:lpwstr>
  </property>
</Properties>
</file>